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246_34A3FFD4.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547" r:id="rId6"/>
    <p:sldId id="562" r:id="rId7"/>
    <p:sldId id="572" r:id="rId8"/>
    <p:sldId id="573" r:id="rId9"/>
    <p:sldId id="577" r:id="rId10"/>
    <p:sldId id="552" r:id="rId11"/>
    <p:sldId id="582" r:id="rId12"/>
    <p:sldId id="566" r:id="rId13"/>
    <p:sldId id="568" r:id="rId14"/>
    <p:sldId id="586" r:id="rId15"/>
    <p:sldId id="587" r:id="rId16"/>
    <p:sldId id="588" r:id="rId17"/>
    <p:sldId id="564" r:id="rId18"/>
    <p:sldId id="570" r:id="rId19"/>
    <p:sldId id="58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472BC7-7A9B-AD5A-7DDD-9A82ABB8C3C6}" name="Christelle" initials="C" userId="S::dutien01@cfwb.be::8d0078ef-c8b5-4b90-9993-81f93d595e4a" providerId="AD"/>
  <p188:author id="{B48B22F2-24D5-699E-F268-81CAED32933D}" name="STONE Dylan" initials="SD" userId="S::stondy01@cfwb.be::975fcba9-80c3-43be-8d41-ae8c1cd0c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E293"/>
    <a:srgbClr val="50A06B"/>
    <a:srgbClr val="AEECB7"/>
    <a:srgbClr val="2AB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CB647-6CB8-322E-2BAC-9DD9CB0F2836}" v="99" dt="2025-06-02T07:46:32.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0" d="100"/>
          <a:sy n="80" d="100"/>
        </p:scale>
        <p:origin x="67" y="2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omments/modernComment_246_34A3FFD4.xml><?xml version="1.0" encoding="utf-8"?>
<p188:cmLst xmlns:a="http://schemas.openxmlformats.org/drawingml/2006/main" xmlns:r="http://schemas.openxmlformats.org/officeDocument/2006/relationships" xmlns:p188="http://schemas.microsoft.com/office/powerpoint/2018/8/main">
  <p188:cm id="{8E27CC70-999B-4376-B0FB-A6167B5FDA2B}" authorId="{9A472BC7-7A9B-AD5A-7DDD-9A82ABB8C3C6}" created="2025-06-06T08:14:33.284">
    <pc:sldMkLst xmlns:pc="http://schemas.microsoft.com/office/powerpoint/2013/main/command">
      <pc:docMk/>
      <pc:sldMk cId="2486782795" sldId="557"/>
    </pc:sldMkLst>
    <p188:txBody>
      <a:bodyPr/>
      <a:lstStyle/>
      <a:p>
        <a:r>
          <a:rPr lang="fr-BE"/>
          <a:t>L’absentéisme scolaire ne cesse donc de s’amplifier depuis la crise sanitaire du Covid
Le décrochage scolaire touche tous les âges et est de plus en plus précoce, même si l’enseignement secondaire reste le plus impacté
Les chiffres ne prennent en compte que les jours d’absence injustifiés
Ils sont confrontés à un public qui présente un large désintérêt et une perte de sens quant à la scolarité. Ce constat est également présent chez les parents dont la scolarité n’est plus une priorité</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AF354-A329-4FF5-8D9C-E94A8DC76370}" type="doc">
      <dgm:prSet loTypeId="urn:microsoft.com/office/officeart/2005/8/layout/venn1" loCatId="relationship" qsTypeId="urn:microsoft.com/office/officeart/2005/8/quickstyle/simple1" qsCatId="simple" csTypeId="urn:microsoft.com/office/officeart/2005/8/colors/accent1_2" csCatId="accent1" phldr="1"/>
      <dgm:spPr/>
    </dgm:pt>
    <dgm:pt modelId="{AE159005-941E-40B3-851E-85A3C575DDF1}">
      <dgm:prSet phldrT="[Texte]" custT="1"/>
      <dgm:spPr>
        <a:solidFill>
          <a:srgbClr val="A5F3F3"/>
        </a:solidFill>
      </dgm:spPr>
      <dgm:t>
        <a:bodyPr/>
        <a:lstStyle/>
        <a:p>
          <a:r>
            <a:rPr lang="fr-BE" sz="2000"/>
            <a:t>Complémentarité</a:t>
          </a:r>
        </a:p>
      </dgm:t>
    </dgm:pt>
    <dgm:pt modelId="{AF494BC7-8631-44F7-B0E1-E529F2FD4FD8}" type="parTrans" cxnId="{B33B9127-AE07-4CC6-A3E2-9DE856C6ECA0}">
      <dgm:prSet/>
      <dgm:spPr/>
      <dgm:t>
        <a:bodyPr/>
        <a:lstStyle/>
        <a:p>
          <a:endParaRPr lang="fr-BE"/>
        </a:p>
      </dgm:t>
    </dgm:pt>
    <dgm:pt modelId="{7F13695E-8191-482C-B3D3-C1BD03FDA859}" type="sibTrans" cxnId="{B33B9127-AE07-4CC6-A3E2-9DE856C6ECA0}">
      <dgm:prSet/>
      <dgm:spPr/>
      <dgm:t>
        <a:bodyPr/>
        <a:lstStyle/>
        <a:p>
          <a:endParaRPr lang="fr-BE"/>
        </a:p>
      </dgm:t>
    </dgm:pt>
    <dgm:pt modelId="{A654CAAC-3C69-447A-AE15-43AD8BD0394D}">
      <dgm:prSet phldrT="[Texte]" custT="1"/>
      <dgm:spPr/>
      <dgm:t>
        <a:bodyPr/>
        <a:lstStyle/>
        <a:p>
          <a:r>
            <a:rPr lang="fr-BE" sz="2000"/>
            <a:t>Supplétivité</a:t>
          </a:r>
          <a:endParaRPr lang="fr-BE" sz="2400"/>
        </a:p>
      </dgm:t>
    </dgm:pt>
    <dgm:pt modelId="{64DCF7FA-9630-4E35-886B-6555C715F287}" type="parTrans" cxnId="{E464C6FC-50B4-4CBE-B4B6-19A58884C5E0}">
      <dgm:prSet/>
      <dgm:spPr/>
      <dgm:t>
        <a:bodyPr/>
        <a:lstStyle/>
        <a:p>
          <a:endParaRPr lang="fr-BE"/>
        </a:p>
      </dgm:t>
    </dgm:pt>
    <dgm:pt modelId="{35B749B0-A576-4E52-8169-5A5D564A137D}" type="sibTrans" cxnId="{E464C6FC-50B4-4CBE-B4B6-19A58884C5E0}">
      <dgm:prSet/>
      <dgm:spPr/>
      <dgm:t>
        <a:bodyPr/>
        <a:lstStyle/>
        <a:p>
          <a:endParaRPr lang="fr-BE"/>
        </a:p>
      </dgm:t>
    </dgm:pt>
    <dgm:pt modelId="{D866C751-E9C7-4074-9C71-B791994820C7}">
      <dgm:prSet phldrT="[Texte]" custT="1"/>
      <dgm:spPr>
        <a:solidFill>
          <a:srgbClr val="1EA1EA">
            <a:alpha val="49804"/>
          </a:srgbClr>
        </a:solidFill>
      </dgm:spPr>
      <dgm:t>
        <a:bodyPr/>
        <a:lstStyle/>
        <a:p>
          <a:r>
            <a:rPr lang="fr-BE" sz="2000"/>
            <a:t>Provisoire</a:t>
          </a:r>
          <a:endParaRPr lang="fr-BE" sz="2400"/>
        </a:p>
      </dgm:t>
    </dgm:pt>
    <dgm:pt modelId="{978E23EA-2C3C-46EE-A281-E0AD613EA7E9}" type="parTrans" cxnId="{CC7091B0-CC01-4523-8072-D8D254879FF6}">
      <dgm:prSet/>
      <dgm:spPr/>
      <dgm:t>
        <a:bodyPr/>
        <a:lstStyle/>
        <a:p>
          <a:endParaRPr lang="fr-BE"/>
        </a:p>
      </dgm:t>
    </dgm:pt>
    <dgm:pt modelId="{A2F4CE11-7FDC-4520-B5B0-0FA929BB4273}" type="sibTrans" cxnId="{CC7091B0-CC01-4523-8072-D8D254879FF6}">
      <dgm:prSet/>
      <dgm:spPr/>
      <dgm:t>
        <a:bodyPr/>
        <a:lstStyle/>
        <a:p>
          <a:endParaRPr lang="fr-BE"/>
        </a:p>
      </dgm:t>
    </dgm:pt>
    <dgm:pt modelId="{60159FEE-BD4F-4402-BD1C-6621A1081912}" type="pres">
      <dgm:prSet presAssocID="{3B3AF354-A329-4FF5-8D9C-E94A8DC76370}" presName="compositeShape" presStyleCnt="0">
        <dgm:presLayoutVars>
          <dgm:chMax val="7"/>
          <dgm:dir/>
          <dgm:resizeHandles val="exact"/>
        </dgm:presLayoutVars>
      </dgm:prSet>
      <dgm:spPr/>
    </dgm:pt>
    <dgm:pt modelId="{6B05D387-6C12-4306-BD10-77A5163431EC}" type="pres">
      <dgm:prSet presAssocID="{AE159005-941E-40B3-851E-85A3C575DDF1}" presName="circ1" presStyleLbl="vennNode1" presStyleIdx="0" presStyleCnt="3" custLinFactNeighborX="390" custLinFactNeighborY="2353"/>
      <dgm:spPr/>
    </dgm:pt>
    <dgm:pt modelId="{81E45F95-70BC-4C13-B574-471399ABFE85}" type="pres">
      <dgm:prSet presAssocID="{AE159005-941E-40B3-851E-85A3C575DDF1}" presName="circ1Tx" presStyleLbl="revTx" presStyleIdx="0" presStyleCnt="0">
        <dgm:presLayoutVars>
          <dgm:chMax val="0"/>
          <dgm:chPref val="0"/>
          <dgm:bulletEnabled val="1"/>
        </dgm:presLayoutVars>
      </dgm:prSet>
      <dgm:spPr/>
    </dgm:pt>
    <dgm:pt modelId="{4234F048-6258-4ABE-BD18-98EF1933C503}" type="pres">
      <dgm:prSet presAssocID="{A654CAAC-3C69-447A-AE15-43AD8BD0394D}" presName="circ2" presStyleLbl="vennNode1" presStyleIdx="1" presStyleCnt="3" custLinFactNeighborX="-997" custLinFactNeighborY="830"/>
      <dgm:spPr/>
    </dgm:pt>
    <dgm:pt modelId="{5B87208E-E4CD-486E-9D67-239E94D2DC82}" type="pres">
      <dgm:prSet presAssocID="{A654CAAC-3C69-447A-AE15-43AD8BD0394D}" presName="circ2Tx" presStyleLbl="revTx" presStyleIdx="0" presStyleCnt="0">
        <dgm:presLayoutVars>
          <dgm:chMax val="0"/>
          <dgm:chPref val="0"/>
          <dgm:bulletEnabled val="1"/>
        </dgm:presLayoutVars>
      </dgm:prSet>
      <dgm:spPr/>
    </dgm:pt>
    <dgm:pt modelId="{5E13B1E8-6DD7-4776-882F-BEC916351722}" type="pres">
      <dgm:prSet presAssocID="{D866C751-E9C7-4074-9C71-B791994820C7}" presName="circ3" presStyleLbl="vennNode1" presStyleIdx="2" presStyleCnt="3"/>
      <dgm:spPr/>
    </dgm:pt>
    <dgm:pt modelId="{108C336E-72AA-4DA5-85AF-601E3535FA86}" type="pres">
      <dgm:prSet presAssocID="{D866C751-E9C7-4074-9C71-B791994820C7}" presName="circ3Tx" presStyleLbl="revTx" presStyleIdx="0" presStyleCnt="0">
        <dgm:presLayoutVars>
          <dgm:chMax val="0"/>
          <dgm:chPref val="0"/>
          <dgm:bulletEnabled val="1"/>
        </dgm:presLayoutVars>
      </dgm:prSet>
      <dgm:spPr/>
    </dgm:pt>
  </dgm:ptLst>
  <dgm:cxnLst>
    <dgm:cxn modelId="{B1DE8022-25DD-422A-B8C0-608BD2317977}" type="presOf" srcId="{AE159005-941E-40B3-851E-85A3C575DDF1}" destId="{6B05D387-6C12-4306-BD10-77A5163431EC}" srcOrd="0" destOrd="0" presId="urn:microsoft.com/office/officeart/2005/8/layout/venn1"/>
    <dgm:cxn modelId="{B33B9127-AE07-4CC6-A3E2-9DE856C6ECA0}" srcId="{3B3AF354-A329-4FF5-8D9C-E94A8DC76370}" destId="{AE159005-941E-40B3-851E-85A3C575DDF1}" srcOrd="0" destOrd="0" parTransId="{AF494BC7-8631-44F7-B0E1-E529F2FD4FD8}" sibTransId="{7F13695E-8191-482C-B3D3-C1BD03FDA859}"/>
    <dgm:cxn modelId="{D3A98E2B-C8ED-4F25-B4D5-13F552614AA4}" type="presOf" srcId="{A654CAAC-3C69-447A-AE15-43AD8BD0394D}" destId="{5B87208E-E4CD-486E-9D67-239E94D2DC82}" srcOrd="1" destOrd="0" presId="urn:microsoft.com/office/officeart/2005/8/layout/venn1"/>
    <dgm:cxn modelId="{D1F3A85D-490C-4C3C-BA27-703B051A7AD7}" type="presOf" srcId="{AE159005-941E-40B3-851E-85A3C575DDF1}" destId="{81E45F95-70BC-4C13-B574-471399ABFE85}" srcOrd="1" destOrd="0" presId="urn:microsoft.com/office/officeart/2005/8/layout/venn1"/>
    <dgm:cxn modelId="{1D165F46-9734-4167-A139-78716BC65828}" type="presOf" srcId="{D866C751-E9C7-4074-9C71-B791994820C7}" destId="{5E13B1E8-6DD7-4776-882F-BEC916351722}" srcOrd="0" destOrd="0" presId="urn:microsoft.com/office/officeart/2005/8/layout/venn1"/>
    <dgm:cxn modelId="{CC02046C-28C7-4168-AFF0-DFBBE32E1AEC}" type="presOf" srcId="{3B3AF354-A329-4FF5-8D9C-E94A8DC76370}" destId="{60159FEE-BD4F-4402-BD1C-6621A1081912}" srcOrd="0" destOrd="0" presId="urn:microsoft.com/office/officeart/2005/8/layout/venn1"/>
    <dgm:cxn modelId="{0C8A0453-07BA-416B-8005-C64BE6BC34C6}" type="presOf" srcId="{A654CAAC-3C69-447A-AE15-43AD8BD0394D}" destId="{4234F048-6258-4ABE-BD18-98EF1933C503}" srcOrd="0" destOrd="0" presId="urn:microsoft.com/office/officeart/2005/8/layout/venn1"/>
    <dgm:cxn modelId="{CC7091B0-CC01-4523-8072-D8D254879FF6}" srcId="{3B3AF354-A329-4FF5-8D9C-E94A8DC76370}" destId="{D866C751-E9C7-4074-9C71-B791994820C7}" srcOrd="2" destOrd="0" parTransId="{978E23EA-2C3C-46EE-A281-E0AD613EA7E9}" sibTransId="{A2F4CE11-7FDC-4520-B5B0-0FA929BB4273}"/>
    <dgm:cxn modelId="{4AE4F7B2-EFF0-4711-85A9-01DA8E90DA13}" type="presOf" srcId="{D866C751-E9C7-4074-9C71-B791994820C7}" destId="{108C336E-72AA-4DA5-85AF-601E3535FA86}" srcOrd="1" destOrd="0" presId="urn:microsoft.com/office/officeart/2005/8/layout/venn1"/>
    <dgm:cxn modelId="{E464C6FC-50B4-4CBE-B4B6-19A58884C5E0}" srcId="{3B3AF354-A329-4FF5-8D9C-E94A8DC76370}" destId="{A654CAAC-3C69-447A-AE15-43AD8BD0394D}" srcOrd="1" destOrd="0" parTransId="{64DCF7FA-9630-4E35-886B-6555C715F287}" sibTransId="{35B749B0-A576-4E52-8169-5A5D564A137D}"/>
    <dgm:cxn modelId="{D33DCFC9-C80B-4955-8881-F8F17A09DE64}" type="presParOf" srcId="{60159FEE-BD4F-4402-BD1C-6621A1081912}" destId="{6B05D387-6C12-4306-BD10-77A5163431EC}" srcOrd="0" destOrd="0" presId="urn:microsoft.com/office/officeart/2005/8/layout/venn1"/>
    <dgm:cxn modelId="{23562BA9-BA9F-4566-AE0B-6E5485796FC8}" type="presParOf" srcId="{60159FEE-BD4F-4402-BD1C-6621A1081912}" destId="{81E45F95-70BC-4C13-B574-471399ABFE85}" srcOrd="1" destOrd="0" presId="urn:microsoft.com/office/officeart/2005/8/layout/venn1"/>
    <dgm:cxn modelId="{6B95A22C-501E-4293-AB2B-C07186C03992}" type="presParOf" srcId="{60159FEE-BD4F-4402-BD1C-6621A1081912}" destId="{4234F048-6258-4ABE-BD18-98EF1933C503}" srcOrd="2" destOrd="0" presId="urn:microsoft.com/office/officeart/2005/8/layout/venn1"/>
    <dgm:cxn modelId="{1216B602-28EA-4985-981A-417B72A15976}" type="presParOf" srcId="{60159FEE-BD4F-4402-BD1C-6621A1081912}" destId="{5B87208E-E4CD-486E-9D67-239E94D2DC82}" srcOrd="3" destOrd="0" presId="urn:microsoft.com/office/officeart/2005/8/layout/venn1"/>
    <dgm:cxn modelId="{27B95837-84A9-4EF4-BFE3-541552832859}" type="presParOf" srcId="{60159FEE-BD4F-4402-BD1C-6621A1081912}" destId="{5E13B1E8-6DD7-4776-882F-BEC916351722}" srcOrd="4" destOrd="0" presId="urn:microsoft.com/office/officeart/2005/8/layout/venn1"/>
    <dgm:cxn modelId="{6485C209-5F13-4ABA-9978-85EE3A444359}" type="presParOf" srcId="{60159FEE-BD4F-4402-BD1C-6621A1081912}" destId="{108C336E-72AA-4DA5-85AF-601E3535FA8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DD27BC-9519-4342-8E37-3DF1BC54312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BE"/>
        </a:p>
      </dgm:t>
    </dgm:pt>
    <dgm:pt modelId="{0267A776-FB4D-4886-B0E3-7500C129250D}">
      <dgm:prSet phldrT="[Texte]" custT="1"/>
      <dgm:spPr>
        <a:solidFill>
          <a:schemeClr val="accent6">
            <a:lumMod val="60000"/>
            <a:lumOff val="40000"/>
          </a:schemeClr>
        </a:solidFill>
      </dgm:spPr>
      <dgm:t>
        <a:bodyPr/>
        <a:lstStyle/>
        <a:p>
          <a:pPr algn="ctr">
            <a:lnSpc>
              <a:spcPct val="100000"/>
            </a:lnSpc>
            <a:spcAft>
              <a:spcPts val="0"/>
            </a:spcAft>
          </a:pPr>
          <a:r>
            <a:rPr lang="fr-BE" sz="1900" b="1" dirty="0">
              <a:solidFill>
                <a:schemeClr val="accent6">
                  <a:lumMod val="75000"/>
                </a:schemeClr>
              </a:solidFill>
              <a:effectLst/>
            </a:rPr>
            <a:t>Au niveau de la Communauté française</a:t>
          </a:r>
        </a:p>
        <a:p>
          <a:pPr algn="ctr">
            <a:lnSpc>
              <a:spcPct val="100000"/>
            </a:lnSpc>
            <a:spcAft>
              <a:spcPts val="0"/>
            </a:spcAft>
          </a:pPr>
          <a:r>
            <a:rPr lang="fr-BE" sz="1900" b="1" dirty="0">
              <a:solidFill>
                <a:schemeClr val="bg2">
                  <a:lumMod val="50000"/>
                </a:schemeClr>
              </a:solidFill>
              <a:effectLst/>
            </a:rPr>
            <a:t>LE COLLÈGE DE PRÉVENTION</a:t>
          </a:r>
        </a:p>
      </dgm:t>
    </dgm:pt>
    <dgm:pt modelId="{9B5A2F3F-B686-4BDA-A1F8-A56F43C16519}" type="parTrans" cxnId="{C6DB2EA2-760D-4AF0-8247-ADC9E01D52C4}">
      <dgm:prSet/>
      <dgm:spPr/>
      <dgm:t>
        <a:bodyPr/>
        <a:lstStyle/>
        <a:p>
          <a:endParaRPr lang="fr-BE"/>
        </a:p>
      </dgm:t>
    </dgm:pt>
    <dgm:pt modelId="{746451A1-F7F8-4926-A03A-05F915F5D60B}" type="sibTrans" cxnId="{C6DB2EA2-760D-4AF0-8247-ADC9E01D52C4}">
      <dgm:prSet/>
      <dgm:spPr/>
      <dgm:t>
        <a:bodyPr/>
        <a:lstStyle/>
        <a:p>
          <a:endParaRPr lang="fr-BE"/>
        </a:p>
      </dgm:t>
    </dgm:pt>
    <dgm:pt modelId="{F2EC9C79-759E-46DD-BCCC-F82F1D1958C5}">
      <dgm:prSet phldrT="[Texte]" custT="1"/>
      <dgm:spPr>
        <a:solidFill>
          <a:srgbClr val="AEECB7"/>
        </a:solidFill>
      </dgm:spPr>
      <dgm:t>
        <a:bodyPr/>
        <a:lstStyle/>
        <a:p>
          <a:r>
            <a:rPr lang="fr-BE" sz="1900" b="1" dirty="0">
              <a:solidFill>
                <a:schemeClr val="accent6">
                  <a:lumMod val="75000"/>
                </a:schemeClr>
              </a:solidFill>
              <a:effectLst/>
            </a:rPr>
            <a:t>Au niveau des arrondissements</a:t>
          </a:r>
        </a:p>
        <a:p>
          <a:r>
            <a:rPr lang="fr-BE" sz="1900" b="1" dirty="0">
              <a:solidFill>
                <a:schemeClr val="bg1">
                  <a:lumMod val="50000"/>
                </a:schemeClr>
              </a:solidFill>
              <a:effectLst/>
            </a:rPr>
            <a:t>LE CHARGÉ DE PRÉVENTION</a:t>
          </a:r>
        </a:p>
      </dgm:t>
    </dgm:pt>
    <dgm:pt modelId="{0248F000-BF08-4B11-9F91-AF86D42E96E6}" type="parTrans" cxnId="{A8386B99-FDE4-4797-B30A-736198893A43}">
      <dgm:prSet/>
      <dgm:spPr/>
      <dgm:t>
        <a:bodyPr/>
        <a:lstStyle/>
        <a:p>
          <a:endParaRPr lang="fr-BE"/>
        </a:p>
      </dgm:t>
    </dgm:pt>
    <dgm:pt modelId="{A20D5A96-2ED7-4B09-9EA6-BD9061B9A8BC}" type="sibTrans" cxnId="{A8386B99-FDE4-4797-B30A-736198893A43}">
      <dgm:prSet/>
      <dgm:spPr/>
      <dgm:t>
        <a:bodyPr/>
        <a:lstStyle/>
        <a:p>
          <a:endParaRPr lang="fr-BE"/>
        </a:p>
      </dgm:t>
    </dgm:pt>
    <dgm:pt modelId="{B2E4644B-7C39-46A8-96DA-25AB31711650}">
      <dgm:prSet phldrT="[Texte]" custT="1"/>
      <dgm:spPr>
        <a:solidFill>
          <a:schemeClr val="accent6">
            <a:lumMod val="40000"/>
            <a:lumOff val="60000"/>
          </a:schemeClr>
        </a:solidFill>
      </dgm:spPr>
      <dgm:t>
        <a:bodyPr lIns="108000"/>
        <a:lstStyle/>
        <a:p>
          <a:r>
            <a:rPr lang="fr-BE" sz="2000" b="1" dirty="0">
              <a:solidFill>
                <a:schemeClr val="accent6">
                  <a:lumMod val="75000"/>
                </a:schemeClr>
              </a:solidFill>
              <a:effectLst/>
            </a:rPr>
            <a:t>Au niveau des divisions</a:t>
          </a:r>
        </a:p>
        <a:p>
          <a:r>
            <a:rPr lang="fr-BE" sz="2000" b="1" dirty="0">
              <a:solidFill>
                <a:schemeClr val="bg1">
                  <a:lumMod val="50000"/>
                </a:schemeClr>
              </a:solidFill>
              <a:effectLst/>
            </a:rPr>
            <a:t>LE CONSEIL DE PRÉVENTION</a:t>
          </a:r>
        </a:p>
      </dgm:t>
    </dgm:pt>
    <dgm:pt modelId="{C1B358EB-3127-4BEF-9B7D-214E58A24879}" type="parTrans" cxnId="{69EA4F6E-56ED-4DBD-B3C7-5C7B267343E5}">
      <dgm:prSet/>
      <dgm:spPr/>
      <dgm:t>
        <a:bodyPr/>
        <a:lstStyle/>
        <a:p>
          <a:endParaRPr lang="fr-BE"/>
        </a:p>
      </dgm:t>
    </dgm:pt>
    <dgm:pt modelId="{1E772051-3B03-4835-86E3-DD1CAA693AE7}" type="sibTrans" cxnId="{69EA4F6E-56ED-4DBD-B3C7-5C7B267343E5}">
      <dgm:prSet/>
      <dgm:spPr/>
      <dgm:t>
        <a:bodyPr/>
        <a:lstStyle/>
        <a:p>
          <a:endParaRPr lang="fr-BE"/>
        </a:p>
      </dgm:t>
    </dgm:pt>
    <dgm:pt modelId="{FC80B7D8-E312-44D6-9143-356231C50B55}">
      <dgm:prSet phldrT="[Texte]" custT="1"/>
      <dgm:spPr>
        <a:solidFill>
          <a:schemeClr val="accent6">
            <a:lumMod val="20000"/>
            <a:lumOff val="80000"/>
          </a:schemeClr>
        </a:solidFill>
      </dgm:spPr>
      <dgm:t>
        <a:bodyPr/>
        <a:lstStyle/>
        <a:p>
          <a:r>
            <a:rPr lang="fr-BE" sz="1900" b="1" dirty="0">
              <a:solidFill>
                <a:schemeClr val="bg1">
                  <a:lumMod val="50000"/>
                </a:schemeClr>
              </a:solidFill>
              <a:effectLst/>
            </a:rPr>
            <a:t>LES OPÉRATEURS DE TERRAIN</a:t>
          </a:r>
        </a:p>
      </dgm:t>
    </dgm:pt>
    <dgm:pt modelId="{BA9DB509-3E4D-45EF-94D0-E468D26AA9FF}" type="parTrans" cxnId="{8D5229DD-DC0B-452A-9C0C-9A320F21AB40}">
      <dgm:prSet/>
      <dgm:spPr/>
      <dgm:t>
        <a:bodyPr/>
        <a:lstStyle/>
        <a:p>
          <a:endParaRPr lang="fr-BE"/>
        </a:p>
      </dgm:t>
    </dgm:pt>
    <dgm:pt modelId="{22233415-3698-4A8D-BAF4-223DA96306BA}" type="sibTrans" cxnId="{8D5229DD-DC0B-452A-9C0C-9A320F21AB40}">
      <dgm:prSet/>
      <dgm:spPr/>
      <dgm:t>
        <a:bodyPr/>
        <a:lstStyle/>
        <a:p>
          <a:endParaRPr lang="fr-BE"/>
        </a:p>
      </dgm:t>
    </dgm:pt>
    <dgm:pt modelId="{BAF36465-3DDF-4E9E-9C95-6580651DFC09}" type="pres">
      <dgm:prSet presAssocID="{65DD27BC-9519-4342-8E37-3DF1BC54312A}" presName="Name0" presStyleCnt="0">
        <dgm:presLayoutVars>
          <dgm:chMax val="7"/>
          <dgm:resizeHandles val="exact"/>
        </dgm:presLayoutVars>
      </dgm:prSet>
      <dgm:spPr/>
    </dgm:pt>
    <dgm:pt modelId="{D3E5DB72-9644-4B55-8A65-BE8B82C24A96}" type="pres">
      <dgm:prSet presAssocID="{65DD27BC-9519-4342-8E37-3DF1BC54312A}" presName="comp1" presStyleCnt="0"/>
      <dgm:spPr/>
    </dgm:pt>
    <dgm:pt modelId="{7AC8FDFF-E866-4174-9C5D-097775A8FD89}" type="pres">
      <dgm:prSet presAssocID="{65DD27BC-9519-4342-8E37-3DF1BC54312A}" presName="circle1" presStyleLbl="node1" presStyleIdx="0" presStyleCnt="4" custScaleX="205062" custLinFactNeighborX="484" custLinFactNeighborY="0"/>
      <dgm:spPr/>
    </dgm:pt>
    <dgm:pt modelId="{967155AF-2480-4F09-AA2A-237EA88A8E30}" type="pres">
      <dgm:prSet presAssocID="{65DD27BC-9519-4342-8E37-3DF1BC54312A}" presName="c1text" presStyleLbl="node1" presStyleIdx="0" presStyleCnt="4">
        <dgm:presLayoutVars>
          <dgm:bulletEnabled val="1"/>
        </dgm:presLayoutVars>
      </dgm:prSet>
      <dgm:spPr/>
    </dgm:pt>
    <dgm:pt modelId="{C051132D-7FE5-4BBE-BA68-94032EFD9506}" type="pres">
      <dgm:prSet presAssocID="{65DD27BC-9519-4342-8E37-3DF1BC54312A}" presName="comp2" presStyleCnt="0"/>
      <dgm:spPr/>
    </dgm:pt>
    <dgm:pt modelId="{120F6535-FE0F-4BD9-B037-573605391C1C}" type="pres">
      <dgm:prSet presAssocID="{65DD27BC-9519-4342-8E37-3DF1BC54312A}" presName="circle2" presStyleLbl="node1" presStyleIdx="1" presStyleCnt="4" custScaleX="234483" custLinFactNeighborX="719" custLinFactNeighborY="359"/>
      <dgm:spPr/>
    </dgm:pt>
    <dgm:pt modelId="{40ADA028-B90B-4DA6-9C0F-965A1A915BF2}" type="pres">
      <dgm:prSet presAssocID="{65DD27BC-9519-4342-8E37-3DF1BC54312A}" presName="c2text" presStyleLbl="node1" presStyleIdx="1" presStyleCnt="4">
        <dgm:presLayoutVars>
          <dgm:bulletEnabled val="1"/>
        </dgm:presLayoutVars>
      </dgm:prSet>
      <dgm:spPr/>
    </dgm:pt>
    <dgm:pt modelId="{C919F857-5802-4E05-9504-76C4F3CFD3E9}" type="pres">
      <dgm:prSet presAssocID="{65DD27BC-9519-4342-8E37-3DF1BC54312A}" presName="comp3" presStyleCnt="0"/>
      <dgm:spPr/>
    </dgm:pt>
    <dgm:pt modelId="{8DF9CB01-3A61-4990-B522-CA5B9CD62AF6}" type="pres">
      <dgm:prSet presAssocID="{65DD27BC-9519-4342-8E37-3DF1BC54312A}" presName="circle3" presStyleLbl="node1" presStyleIdx="2" presStyleCnt="4" custScaleX="243432" custLinFactNeighborX="-1677" custLinFactNeighborY="240"/>
      <dgm:spPr/>
    </dgm:pt>
    <dgm:pt modelId="{791F4DCD-727C-49ED-9892-D7DE5FDFF820}" type="pres">
      <dgm:prSet presAssocID="{65DD27BC-9519-4342-8E37-3DF1BC54312A}" presName="c3text" presStyleLbl="node1" presStyleIdx="2" presStyleCnt="4">
        <dgm:presLayoutVars>
          <dgm:bulletEnabled val="1"/>
        </dgm:presLayoutVars>
      </dgm:prSet>
      <dgm:spPr/>
    </dgm:pt>
    <dgm:pt modelId="{37BC2C29-FBC6-4115-B50B-68EEBCF5E2A0}" type="pres">
      <dgm:prSet presAssocID="{65DD27BC-9519-4342-8E37-3DF1BC54312A}" presName="comp4" presStyleCnt="0"/>
      <dgm:spPr/>
    </dgm:pt>
    <dgm:pt modelId="{08391B4C-9F20-4D26-B28A-0EE6B0981AB2}" type="pres">
      <dgm:prSet presAssocID="{65DD27BC-9519-4342-8E37-3DF1BC54312A}" presName="circle4" presStyleLbl="node1" presStyleIdx="3" presStyleCnt="4" custScaleX="217057" custLinFactNeighborX="0" custLinFactNeighborY="-426"/>
      <dgm:spPr/>
    </dgm:pt>
    <dgm:pt modelId="{A8E2DD13-CCE7-4F9A-9391-DF9C6EC7975B}" type="pres">
      <dgm:prSet presAssocID="{65DD27BC-9519-4342-8E37-3DF1BC54312A}" presName="c4text" presStyleLbl="node1" presStyleIdx="3" presStyleCnt="4">
        <dgm:presLayoutVars>
          <dgm:bulletEnabled val="1"/>
        </dgm:presLayoutVars>
      </dgm:prSet>
      <dgm:spPr/>
    </dgm:pt>
  </dgm:ptLst>
  <dgm:cxnLst>
    <dgm:cxn modelId="{2950791E-8BF3-41D4-ADE3-C07CA95986AB}" type="presOf" srcId="{FC80B7D8-E312-44D6-9143-356231C50B55}" destId="{A8E2DD13-CCE7-4F9A-9391-DF9C6EC7975B}" srcOrd="1" destOrd="0" presId="urn:microsoft.com/office/officeart/2005/8/layout/venn2"/>
    <dgm:cxn modelId="{2C891926-89DE-47D4-ADA1-DA1EAA5414FF}" type="presOf" srcId="{65DD27BC-9519-4342-8E37-3DF1BC54312A}" destId="{BAF36465-3DDF-4E9E-9C95-6580651DFC09}" srcOrd="0" destOrd="0" presId="urn:microsoft.com/office/officeart/2005/8/layout/venn2"/>
    <dgm:cxn modelId="{46405543-5BB5-4EC7-98D1-9A07751A71CD}" type="presOf" srcId="{0267A776-FB4D-4886-B0E3-7500C129250D}" destId="{967155AF-2480-4F09-AA2A-237EA88A8E30}" srcOrd="1" destOrd="0" presId="urn:microsoft.com/office/officeart/2005/8/layout/venn2"/>
    <dgm:cxn modelId="{69EA4F6E-56ED-4DBD-B3C7-5C7B267343E5}" srcId="{65DD27BC-9519-4342-8E37-3DF1BC54312A}" destId="{B2E4644B-7C39-46A8-96DA-25AB31711650}" srcOrd="2" destOrd="0" parTransId="{C1B358EB-3127-4BEF-9B7D-214E58A24879}" sibTransId="{1E772051-3B03-4835-86E3-DD1CAA693AE7}"/>
    <dgm:cxn modelId="{13235A74-2197-4596-AD3C-BBAC4B6BAB9A}" type="presOf" srcId="{B2E4644B-7C39-46A8-96DA-25AB31711650}" destId="{791F4DCD-727C-49ED-9892-D7DE5FDFF820}" srcOrd="1" destOrd="0" presId="urn:microsoft.com/office/officeart/2005/8/layout/venn2"/>
    <dgm:cxn modelId="{ECE48655-B876-4EF7-B28E-9A9C29221752}" type="presOf" srcId="{B2E4644B-7C39-46A8-96DA-25AB31711650}" destId="{8DF9CB01-3A61-4990-B522-CA5B9CD62AF6}" srcOrd="0" destOrd="0" presId="urn:microsoft.com/office/officeart/2005/8/layout/venn2"/>
    <dgm:cxn modelId="{24636A97-D00E-4E5B-8628-FB2850E7E443}" type="presOf" srcId="{F2EC9C79-759E-46DD-BCCC-F82F1D1958C5}" destId="{120F6535-FE0F-4BD9-B037-573605391C1C}" srcOrd="0" destOrd="0" presId="urn:microsoft.com/office/officeart/2005/8/layout/venn2"/>
    <dgm:cxn modelId="{A8386B99-FDE4-4797-B30A-736198893A43}" srcId="{65DD27BC-9519-4342-8E37-3DF1BC54312A}" destId="{F2EC9C79-759E-46DD-BCCC-F82F1D1958C5}" srcOrd="1" destOrd="0" parTransId="{0248F000-BF08-4B11-9F91-AF86D42E96E6}" sibTransId="{A20D5A96-2ED7-4B09-9EA6-BD9061B9A8BC}"/>
    <dgm:cxn modelId="{C6DB2EA2-760D-4AF0-8247-ADC9E01D52C4}" srcId="{65DD27BC-9519-4342-8E37-3DF1BC54312A}" destId="{0267A776-FB4D-4886-B0E3-7500C129250D}" srcOrd="0" destOrd="0" parTransId="{9B5A2F3F-B686-4BDA-A1F8-A56F43C16519}" sibTransId="{746451A1-F7F8-4926-A03A-05F915F5D60B}"/>
    <dgm:cxn modelId="{1B4327AE-BF1B-4A92-B942-AB51C2231B2F}" type="presOf" srcId="{FC80B7D8-E312-44D6-9143-356231C50B55}" destId="{08391B4C-9F20-4D26-B28A-0EE6B0981AB2}" srcOrd="0" destOrd="0" presId="urn:microsoft.com/office/officeart/2005/8/layout/venn2"/>
    <dgm:cxn modelId="{B2556DC1-0DA1-4156-BCB8-A652A931AE28}" type="presOf" srcId="{0267A776-FB4D-4886-B0E3-7500C129250D}" destId="{7AC8FDFF-E866-4174-9C5D-097775A8FD89}" srcOrd="0" destOrd="0" presId="urn:microsoft.com/office/officeart/2005/8/layout/venn2"/>
    <dgm:cxn modelId="{710A05D7-0E07-48A6-841E-4E1AC44FE357}" type="presOf" srcId="{F2EC9C79-759E-46DD-BCCC-F82F1D1958C5}" destId="{40ADA028-B90B-4DA6-9C0F-965A1A915BF2}" srcOrd="1" destOrd="0" presId="urn:microsoft.com/office/officeart/2005/8/layout/venn2"/>
    <dgm:cxn modelId="{8D5229DD-DC0B-452A-9C0C-9A320F21AB40}" srcId="{65DD27BC-9519-4342-8E37-3DF1BC54312A}" destId="{FC80B7D8-E312-44D6-9143-356231C50B55}" srcOrd="3" destOrd="0" parTransId="{BA9DB509-3E4D-45EF-94D0-E468D26AA9FF}" sibTransId="{22233415-3698-4A8D-BAF4-223DA96306BA}"/>
    <dgm:cxn modelId="{0F091E46-05BC-42EE-B6EF-F29782DAAEEA}" type="presParOf" srcId="{BAF36465-3DDF-4E9E-9C95-6580651DFC09}" destId="{D3E5DB72-9644-4B55-8A65-BE8B82C24A96}" srcOrd="0" destOrd="0" presId="urn:microsoft.com/office/officeart/2005/8/layout/venn2"/>
    <dgm:cxn modelId="{4495D940-CF00-47D6-95E3-92C11A681D7C}" type="presParOf" srcId="{D3E5DB72-9644-4B55-8A65-BE8B82C24A96}" destId="{7AC8FDFF-E866-4174-9C5D-097775A8FD89}" srcOrd="0" destOrd="0" presId="urn:microsoft.com/office/officeart/2005/8/layout/venn2"/>
    <dgm:cxn modelId="{A0E0A261-3604-4CC6-BDD3-C1779B54D07B}" type="presParOf" srcId="{D3E5DB72-9644-4B55-8A65-BE8B82C24A96}" destId="{967155AF-2480-4F09-AA2A-237EA88A8E30}" srcOrd="1" destOrd="0" presId="urn:microsoft.com/office/officeart/2005/8/layout/venn2"/>
    <dgm:cxn modelId="{1E6E8426-FC17-4760-A721-CEAE8B8DE0EA}" type="presParOf" srcId="{BAF36465-3DDF-4E9E-9C95-6580651DFC09}" destId="{C051132D-7FE5-4BBE-BA68-94032EFD9506}" srcOrd="1" destOrd="0" presId="urn:microsoft.com/office/officeart/2005/8/layout/venn2"/>
    <dgm:cxn modelId="{7A235972-A39B-4762-9D5D-13CAD74A2588}" type="presParOf" srcId="{C051132D-7FE5-4BBE-BA68-94032EFD9506}" destId="{120F6535-FE0F-4BD9-B037-573605391C1C}" srcOrd="0" destOrd="0" presId="urn:microsoft.com/office/officeart/2005/8/layout/venn2"/>
    <dgm:cxn modelId="{C8DB7529-ED5A-47C1-B47A-CC20A45188B5}" type="presParOf" srcId="{C051132D-7FE5-4BBE-BA68-94032EFD9506}" destId="{40ADA028-B90B-4DA6-9C0F-965A1A915BF2}" srcOrd="1" destOrd="0" presId="urn:microsoft.com/office/officeart/2005/8/layout/venn2"/>
    <dgm:cxn modelId="{0A8308FC-03C5-46E4-924D-FE042E0132BA}" type="presParOf" srcId="{BAF36465-3DDF-4E9E-9C95-6580651DFC09}" destId="{C919F857-5802-4E05-9504-76C4F3CFD3E9}" srcOrd="2" destOrd="0" presId="urn:microsoft.com/office/officeart/2005/8/layout/venn2"/>
    <dgm:cxn modelId="{95A57F8A-D5B0-4525-AD09-052DE9D6F4B5}" type="presParOf" srcId="{C919F857-5802-4E05-9504-76C4F3CFD3E9}" destId="{8DF9CB01-3A61-4990-B522-CA5B9CD62AF6}" srcOrd="0" destOrd="0" presId="urn:microsoft.com/office/officeart/2005/8/layout/venn2"/>
    <dgm:cxn modelId="{A925CB0A-1D4B-452F-B8A4-A9A5C4DFC327}" type="presParOf" srcId="{C919F857-5802-4E05-9504-76C4F3CFD3E9}" destId="{791F4DCD-727C-49ED-9892-D7DE5FDFF820}" srcOrd="1" destOrd="0" presId="urn:microsoft.com/office/officeart/2005/8/layout/venn2"/>
    <dgm:cxn modelId="{51AC0859-16CA-4F9D-886F-9E096F31A4F0}" type="presParOf" srcId="{BAF36465-3DDF-4E9E-9C95-6580651DFC09}" destId="{37BC2C29-FBC6-4115-B50B-68EEBCF5E2A0}" srcOrd="3" destOrd="0" presId="urn:microsoft.com/office/officeart/2005/8/layout/venn2"/>
    <dgm:cxn modelId="{025DFE73-C2EA-4953-91AF-532A02268965}" type="presParOf" srcId="{37BC2C29-FBC6-4115-B50B-68EEBCF5E2A0}" destId="{08391B4C-9F20-4D26-B28A-0EE6B0981AB2}" srcOrd="0" destOrd="0" presId="urn:microsoft.com/office/officeart/2005/8/layout/venn2"/>
    <dgm:cxn modelId="{8E26F35E-33F2-4F58-AAA9-78E4E188F247}" type="presParOf" srcId="{37BC2C29-FBC6-4115-B50B-68EEBCF5E2A0}" destId="{A8E2DD13-CCE7-4F9A-9391-DF9C6EC7975B}"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AEEF2B-86F6-4E49-90F1-DB7DAFD7336B}" type="doc">
      <dgm:prSet loTypeId="urn:microsoft.com/office/officeart/2005/8/layout/vList6" loCatId="list" qsTypeId="urn:microsoft.com/office/officeart/2005/8/quickstyle/simple1" qsCatId="simple" csTypeId="urn:microsoft.com/office/officeart/2005/8/colors/accent3_4" csCatId="accent3" phldr="1"/>
      <dgm:spPr/>
      <dgm:t>
        <a:bodyPr/>
        <a:lstStyle/>
        <a:p>
          <a:endParaRPr lang="fr-BE"/>
        </a:p>
      </dgm:t>
    </dgm:pt>
    <dgm:pt modelId="{854831FF-D03E-460C-A4BC-711AD1391C4A}">
      <dgm:prSet phldrT="[Texte]"/>
      <dgm:spPr>
        <a:solidFill>
          <a:srgbClr val="50A06B"/>
        </a:solidFill>
      </dgm:spPr>
      <dgm:t>
        <a:bodyPr/>
        <a:lstStyle/>
        <a:p>
          <a:r>
            <a:rPr lang="fr-BE" dirty="0">
              <a:latin typeface="Calibri" panose="020F0502020204030204" pitchFamily="34" charset="0"/>
              <a:cs typeface="Calibri" panose="020F0502020204030204" pitchFamily="34" charset="0"/>
            </a:rPr>
            <a:t>Diagnostic social</a:t>
          </a:r>
        </a:p>
      </dgm:t>
    </dgm:pt>
    <dgm:pt modelId="{6EEDE4E5-E1F8-48D2-B0E1-99109FB1E55C}" type="parTrans" cxnId="{42762D88-3C3C-46D7-99E4-8BC730E9FB06}">
      <dgm:prSet/>
      <dgm:spPr/>
      <dgm:t>
        <a:bodyPr/>
        <a:lstStyle/>
        <a:p>
          <a:endParaRPr lang="fr-BE"/>
        </a:p>
      </dgm:t>
    </dgm:pt>
    <dgm:pt modelId="{94F72753-A82F-46CA-80C9-5FE1E3661C2A}" type="sibTrans" cxnId="{42762D88-3C3C-46D7-99E4-8BC730E9FB06}">
      <dgm:prSet/>
      <dgm:spPr/>
      <dgm:t>
        <a:bodyPr/>
        <a:lstStyle/>
        <a:p>
          <a:endParaRPr lang="fr-BE"/>
        </a:p>
      </dgm:t>
    </dgm:pt>
    <dgm:pt modelId="{DF25B203-D2AE-462E-94C0-BE60CB6BD871}">
      <dgm:prSet phldrT="[Texte]"/>
      <dgm:spPr>
        <a:solidFill>
          <a:schemeClr val="accent6">
            <a:lumMod val="60000"/>
            <a:lumOff val="40000"/>
          </a:schemeClr>
        </a:solidFill>
      </dgm:spPr>
      <dgm:t>
        <a:bodyPr/>
        <a:lstStyle/>
        <a:p>
          <a:r>
            <a:rPr lang="fr-BE" dirty="0">
              <a:latin typeface="Calibri" panose="020F0502020204030204" pitchFamily="34" charset="0"/>
              <a:cs typeface="Calibri" panose="020F0502020204030204" pitchFamily="34" charset="0"/>
            </a:rPr>
            <a:t>Plan d’actions</a:t>
          </a:r>
        </a:p>
      </dgm:t>
    </dgm:pt>
    <dgm:pt modelId="{36BC2825-4285-4AB0-B5D5-7B0CA2492289}" type="parTrans" cxnId="{1CF9F40F-5334-486C-97AC-F35F5E2A9DDC}">
      <dgm:prSet/>
      <dgm:spPr/>
      <dgm:t>
        <a:bodyPr/>
        <a:lstStyle/>
        <a:p>
          <a:endParaRPr lang="fr-BE"/>
        </a:p>
      </dgm:t>
    </dgm:pt>
    <dgm:pt modelId="{F6B155C8-BE6A-45DE-9195-6CD57AE17F5D}" type="sibTrans" cxnId="{1CF9F40F-5334-486C-97AC-F35F5E2A9DDC}">
      <dgm:prSet/>
      <dgm:spPr/>
      <dgm:t>
        <a:bodyPr/>
        <a:lstStyle/>
        <a:p>
          <a:endParaRPr lang="fr-BE"/>
        </a:p>
      </dgm:t>
    </dgm:pt>
    <dgm:pt modelId="{D36EFBF0-675C-4C57-9183-662ACFE2CBB7}">
      <dgm:prSet phldrT="[Texte]"/>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Elaborer</a:t>
          </a:r>
        </a:p>
      </dgm:t>
    </dgm:pt>
    <dgm:pt modelId="{5B7E57CB-81BD-46A0-A484-506055CA31AF}" type="parTrans" cxnId="{D57FCC1A-A305-464D-A74A-AA4E89ECB2B7}">
      <dgm:prSet/>
      <dgm:spPr/>
      <dgm:t>
        <a:bodyPr/>
        <a:lstStyle/>
        <a:p>
          <a:endParaRPr lang="fr-BE"/>
        </a:p>
      </dgm:t>
    </dgm:pt>
    <dgm:pt modelId="{7A8FEF20-595F-4C41-A33B-3E5208084826}" type="sibTrans" cxnId="{D57FCC1A-A305-464D-A74A-AA4E89ECB2B7}">
      <dgm:prSet/>
      <dgm:spPr/>
      <dgm:t>
        <a:bodyPr/>
        <a:lstStyle/>
        <a:p>
          <a:endParaRPr lang="fr-BE"/>
        </a:p>
      </dgm:t>
    </dgm:pt>
    <dgm:pt modelId="{282BBA6F-7C14-4D5E-A8E6-3C88B9F776A4}">
      <dgm:prSet phldrT="[Texte]"/>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Etablir</a:t>
          </a:r>
        </a:p>
      </dgm:t>
    </dgm:pt>
    <dgm:pt modelId="{C4CB62BE-EBD1-42C8-A68B-CF08C003B37B}" type="parTrans" cxnId="{0666C9F3-4E01-4871-8DB0-C346433FB5E7}">
      <dgm:prSet/>
      <dgm:spPr/>
      <dgm:t>
        <a:bodyPr/>
        <a:lstStyle/>
        <a:p>
          <a:endParaRPr lang="fr-BE"/>
        </a:p>
      </dgm:t>
    </dgm:pt>
    <dgm:pt modelId="{7C4723B2-AB54-413A-99E0-EC46B82F01CE}" type="sibTrans" cxnId="{0666C9F3-4E01-4871-8DB0-C346433FB5E7}">
      <dgm:prSet/>
      <dgm:spPr/>
      <dgm:t>
        <a:bodyPr/>
        <a:lstStyle/>
        <a:p>
          <a:endParaRPr lang="fr-BE"/>
        </a:p>
      </dgm:t>
    </dgm:pt>
    <dgm:pt modelId="{D13AE532-3617-43B1-8E22-55ABC7CB2C61}">
      <dgm:prSet phldrT="[Texte]"/>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Evaluation</a:t>
          </a:r>
        </a:p>
      </dgm:t>
    </dgm:pt>
    <dgm:pt modelId="{26697C62-741D-4974-96F6-5D7FB392D7EC}" type="parTrans" cxnId="{6EF5FF1F-53D5-46AB-A38B-653E97DF3C03}">
      <dgm:prSet/>
      <dgm:spPr/>
      <dgm:t>
        <a:bodyPr/>
        <a:lstStyle/>
        <a:p>
          <a:endParaRPr lang="fr-BE"/>
        </a:p>
      </dgm:t>
    </dgm:pt>
    <dgm:pt modelId="{E5CE11A4-513D-4D6F-A47C-F26CAD2A3B21}" type="sibTrans" cxnId="{6EF5FF1F-53D5-46AB-A38B-653E97DF3C03}">
      <dgm:prSet/>
      <dgm:spPr/>
      <dgm:t>
        <a:bodyPr/>
        <a:lstStyle/>
        <a:p>
          <a:endParaRPr lang="fr-BE"/>
        </a:p>
      </dgm:t>
    </dgm:pt>
    <dgm:pt modelId="{31DEBFCB-B2B7-43BC-A9B6-FD4B26C7082C}">
      <dgm:prSet phldrT="[Texte]"/>
      <dgm:spPr>
        <a:solidFill>
          <a:schemeClr val="accent6">
            <a:lumMod val="40000"/>
            <a:lumOff val="60000"/>
          </a:schemeClr>
        </a:solidFill>
      </dgm:spPr>
      <dgm:t>
        <a:bodyPr/>
        <a:lstStyle/>
        <a:p>
          <a:r>
            <a:rPr lang="fr-BE" dirty="0">
              <a:latin typeface="Calibri" panose="020F0502020204030204" pitchFamily="34" charset="0"/>
              <a:cs typeface="Calibri" panose="020F0502020204030204" pitchFamily="34" charset="0"/>
            </a:rPr>
            <a:t>Concertation et collaboration</a:t>
          </a:r>
        </a:p>
      </dgm:t>
    </dgm:pt>
    <dgm:pt modelId="{90D4FE2B-A1BB-4B37-84DA-3B27606E7AED}" type="parTrans" cxnId="{28BEE33E-AC37-49BF-9055-B09D6AEF3729}">
      <dgm:prSet/>
      <dgm:spPr/>
      <dgm:t>
        <a:bodyPr/>
        <a:lstStyle/>
        <a:p>
          <a:endParaRPr lang="fr-BE"/>
        </a:p>
      </dgm:t>
    </dgm:pt>
    <dgm:pt modelId="{57576D96-9EDC-43D3-9F09-FA76C7F9335F}" type="sibTrans" cxnId="{28BEE33E-AC37-49BF-9055-B09D6AEF3729}">
      <dgm:prSet/>
      <dgm:spPr/>
      <dgm:t>
        <a:bodyPr/>
        <a:lstStyle/>
        <a:p>
          <a:endParaRPr lang="fr-BE"/>
        </a:p>
      </dgm:t>
    </dgm:pt>
    <dgm:pt modelId="{C3D1298D-9624-4B05-8E3D-7C8A390651AD}">
      <dgm:prSet phldrT="[Texte]"/>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Bilan</a:t>
          </a:r>
        </a:p>
      </dgm:t>
    </dgm:pt>
    <dgm:pt modelId="{7A68312A-947F-44B1-A08A-7FE8ED692F1D}" type="parTrans" cxnId="{84415005-6711-4149-A0FE-0DA0E0D71E09}">
      <dgm:prSet/>
      <dgm:spPr/>
      <dgm:t>
        <a:bodyPr/>
        <a:lstStyle/>
        <a:p>
          <a:endParaRPr lang="fr-BE"/>
        </a:p>
      </dgm:t>
    </dgm:pt>
    <dgm:pt modelId="{0B7A0F62-E13C-4E2A-B2C8-15BB1214CBDE}" type="sibTrans" cxnId="{84415005-6711-4149-A0FE-0DA0E0D71E09}">
      <dgm:prSet/>
      <dgm:spPr/>
      <dgm:t>
        <a:bodyPr/>
        <a:lstStyle/>
        <a:p>
          <a:endParaRPr lang="fr-BE"/>
        </a:p>
      </dgm:t>
    </dgm:pt>
    <dgm:pt modelId="{B144B255-3A89-41BE-90E4-0566EF1DF39D}">
      <dgm:prSet/>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Favoriser</a:t>
          </a:r>
        </a:p>
      </dgm:t>
    </dgm:pt>
    <dgm:pt modelId="{FC039895-52A5-4ECC-8F59-2479F88B67E5}" type="parTrans" cxnId="{D8FE3788-070F-4E4A-81A2-73D8D0D07181}">
      <dgm:prSet/>
      <dgm:spPr/>
      <dgm:t>
        <a:bodyPr/>
        <a:lstStyle/>
        <a:p>
          <a:endParaRPr lang="fr-BE"/>
        </a:p>
      </dgm:t>
    </dgm:pt>
    <dgm:pt modelId="{C96B041A-A845-4A20-96C2-4967A173AE40}" type="sibTrans" cxnId="{D8FE3788-070F-4E4A-81A2-73D8D0D07181}">
      <dgm:prSet/>
      <dgm:spPr/>
      <dgm:t>
        <a:bodyPr/>
        <a:lstStyle/>
        <a:p>
          <a:endParaRPr lang="fr-BE"/>
        </a:p>
      </dgm:t>
    </dgm:pt>
    <dgm:pt modelId="{2835216F-4414-42E2-BA01-DD3C42D17720}">
      <dgm:prSet/>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Informer</a:t>
          </a:r>
        </a:p>
      </dgm:t>
    </dgm:pt>
    <dgm:pt modelId="{D06BC781-842D-4357-988A-902FA7602A26}" type="parTrans" cxnId="{B8079AEA-5492-4BEC-9BFC-910372D6AE2F}">
      <dgm:prSet/>
      <dgm:spPr/>
      <dgm:t>
        <a:bodyPr/>
        <a:lstStyle/>
        <a:p>
          <a:endParaRPr lang="fr-BE"/>
        </a:p>
      </dgm:t>
    </dgm:pt>
    <dgm:pt modelId="{2B31FD05-1884-45B3-A3EC-4B914432AB64}" type="sibTrans" cxnId="{B8079AEA-5492-4BEC-9BFC-910372D6AE2F}">
      <dgm:prSet/>
      <dgm:spPr/>
      <dgm:t>
        <a:bodyPr/>
        <a:lstStyle/>
        <a:p>
          <a:endParaRPr lang="fr-BE"/>
        </a:p>
      </dgm:t>
    </dgm:pt>
    <dgm:pt modelId="{60D81D55-42C4-4093-9698-291F30FFADF3}">
      <dgm:prSet/>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Interpeller</a:t>
          </a:r>
        </a:p>
      </dgm:t>
    </dgm:pt>
    <dgm:pt modelId="{EB9684CD-50F2-4D5E-A0F7-E8EA18F742E1}" type="parTrans" cxnId="{30E7C852-6DE4-4AEE-8668-F6097CE06E57}">
      <dgm:prSet/>
      <dgm:spPr/>
      <dgm:t>
        <a:bodyPr/>
        <a:lstStyle/>
        <a:p>
          <a:endParaRPr lang="fr-BE"/>
        </a:p>
      </dgm:t>
    </dgm:pt>
    <dgm:pt modelId="{D358C6D4-EB75-414E-93B8-189427DA8FC7}" type="sibTrans" cxnId="{30E7C852-6DE4-4AEE-8668-F6097CE06E57}">
      <dgm:prSet/>
      <dgm:spPr/>
      <dgm:t>
        <a:bodyPr/>
        <a:lstStyle/>
        <a:p>
          <a:endParaRPr lang="fr-BE"/>
        </a:p>
      </dgm:t>
    </dgm:pt>
    <dgm:pt modelId="{262AB174-D0A2-4191-95D5-E0F71333961C}">
      <dgm:prSet phldrT="[Texte]"/>
      <dgm:spPr>
        <a:solidFill>
          <a:schemeClr val="accent6">
            <a:lumMod val="40000"/>
            <a:lumOff val="60000"/>
            <a:alpha val="90000"/>
          </a:schemeClr>
        </a:solidFill>
      </dgm:spPr>
      <dgm:t>
        <a:bodyPr/>
        <a:lstStyle/>
        <a:p>
          <a:r>
            <a:rPr lang="fr-BE" dirty="0">
              <a:latin typeface="Calibri" panose="020F0502020204030204" pitchFamily="34" charset="0"/>
              <a:cs typeface="Calibri" panose="020F0502020204030204" pitchFamily="34" charset="0"/>
            </a:rPr>
            <a:t>Communiquer</a:t>
          </a:r>
        </a:p>
      </dgm:t>
    </dgm:pt>
    <dgm:pt modelId="{22FA7E4E-87B1-4BD4-82ED-3A02B9797C35}" type="parTrans" cxnId="{04765D78-E707-4D22-83C7-0A592E723DD5}">
      <dgm:prSet/>
      <dgm:spPr/>
      <dgm:t>
        <a:bodyPr/>
        <a:lstStyle/>
        <a:p>
          <a:endParaRPr lang="fr-BE"/>
        </a:p>
      </dgm:t>
    </dgm:pt>
    <dgm:pt modelId="{423AFD90-B55B-42CF-802C-0D3847C261BF}" type="sibTrans" cxnId="{04765D78-E707-4D22-83C7-0A592E723DD5}">
      <dgm:prSet/>
      <dgm:spPr/>
      <dgm:t>
        <a:bodyPr/>
        <a:lstStyle/>
        <a:p>
          <a:endParaRPr lang="fr-BE"/>
        </a:p>
      </dgm:t>
    </dgm:pt>
    <dgm:pt modelId="{2B6E958A-86AF-4C0A-A984-43BE41B78B86}" type="pres">
      <dgm:prSet presAssocID="{4FAEEF2B-86F6-4E49-90F1-DB7DAFD7336B}" presName="Name0" presStyleCnt="0">
        <dgm:presLayoutVars>
          <dgm:dir/>
          <dgm:animLvl val="lvl"/>
          <dgm:resizeHandles/>
        </dgm:presLayoutVars>
      </dgm:prSet>
      <dgm:spPr/>
    </dgm:pt>
    <dgm:pt modelId="{66C0A53B-3DAD-4014-A9B3-5D992382FBD0}" type="pres">
      <dgm:prSet presAssocID="{854831FF-D03E-460C-A4BC-711AD1391C4A}" presName="linNode" presStyleCnt="0"/>
      <dgm:spPr/>
    </dgm:pt>
    <dgm:pt modelId="{CFF58734-316D-4DE7-8989-2B65360335B5}" type="pres">
      <dgm:prSet presAssocID="{854831FF-D03E-460C-A4BC-711AD1391C4A}" presName="parentShp" presStyleLbl="node1" presStyleIdx="0" presStyleCnt="3">
        <dgm:presLayoutVars>
          <dgm:bulletEnabled val="1"/>
        </dgm:presLayoutVars>
      </dgm:prSet>
      <dgm:spPr/>
    </dgm:pt>
    <dgm:pt modelId="{AAFA70B1-296E-42E8-A493-9E019D778177}" type="pres">
      <dgm:prSet presAssocID="{854831FF-D03E-460C-A4BC-711AD1391C4A}" presName="childShp" presStyleLbl="bgAccFollowNode1" presStyleIdx="0" presStyleCnt="3" custLinFactNeighborY="1020">
        <dgm:presLayoutVars>
          <dgm:bulletEnabled val="1"/>
        </dgm:presLayoutVars>
      </dgm:prSet>
      <dgm:spPr/>
    </dgm:pt>
    <dgm:pt modelId="{8EC47DEB-2013-4034-BD9E-6262AFA121CF}" type="pres">
      <dgm:prSet presAssocID="{94F72753-A82F-46CA-80C9-5FE1E3661C2A}" presName="spacing" presStyleCnt="0"/>
      <dgm:spPr/>
    </dgm:pt>
    <dgm:pt modelId="{748E6D38-DE10-40F7-8B0F-F4070DB0783F}" type="pres">
      <dgm:prSet presAssocID="{DF25B203-D2AE-462E-94C0-BE60CB6BD871}" presName="linNode" presStyleCnt="0"/>
      <dgm:spPr/>
    </dgm:pt>
    <dgm:pt modelId="{6AEF68C3-AF13-46C9-93B2-5071CFFA8214}" type="pres">
      <dgm:prSet presAssocID="{DF25B203-D2AE-462E-94C0-BE60CB6BD871}" presName="parentShp" presStyleLbl="node1" presStyleIdx="1" presStyleCnt="3">
        <dgm:presLayoutVars>
          <dgm:bulletEnabled val="1"/>
        </dgm:presLayoutVars>
      </dgm:prSet>
      <dgm:spPr/>
    </dgm:pt>
    <dgm:pt modelId="{F13FEAD8-8C03-43B0-913E-D9E772653AAF}" type="pres">
      <dgm:prSet presAssocID="{DF25B203-D2AE-462E-94C0-BE60CB6BD871}" presName="childShp" presStyleLbl="bgAccFollowNode1" presStyleIdx="1" presStyleCnt="3">
        <dgm:presLayoutVars>
          <dgm:bulletEnabled val="1"/>
        </dgm:presLayoutVars>
      </dgm:prSet>
      <dgm:spPr/>
    </dgm:pt>
    <dgm:pt modelId="{A0ECDE80-2DC4-4AE2-8233-9C3A641CF541}" type="pres">
      <dgm:prSet presAssocID="{F6B155C8-BE6A-45DE-9195-6CD57AE17F5D}" presName="spacing" presStyleCnt="0"/>
      <dgm:spPr/>
    </dgm:pt>
    <dgm:pt modelId="{3B765923-9575-46B2-9A0B-6D37558F97BC}" type="pres">
      <dgm:prSet presAssocID="{31DEBFCB-B2B7-43BC-A9B6-FD4B26C7082C}" presName="linNode" presStyleCnt="0"/>
      <dgm:spPr/>
    </dgm:pt>
    <dgm:pt modelId="{18F08A7D-9E00-4C85-AA05-A4F9970FC7F8}" type="pres">
      <dgm:prSet presAssocID="{31DEBFCB-B2B7-43BC-A9B6-FD4B26C7082C}" presName="parentShp" presStyleLbl="node1" presStyleIdx="2" presStyleCnt="3">
        <dgm:presLayoutVars>
          <dgm:bulletEnabled val="1"/>
        </dgm:presLayoutVars>
      </dgm:prSet>
      <dgm:spPr/>
    </dgm:pt>
    <dgm:pt modelId="{A7E218F6-3823-4883-AC91-936CD832CAAC}" type="pres">
      <dgm:prSet presAssocID="{31DEBFCB-B2B7-43BC-A9B6-FD4B26C7082C}" presName="childShp" presStyleLbl="bgAccFollowNode1" presStyleIdx="2" presStyleCnt="3" custLinFactNeighborX="-451" custLinFactNeighborY="-2128">
        <dgm:presLayoutVars>
          <dgm:bulletEnabled val="1"/>
        </dgm:presLayoutVars>
      </dgm:prSet>
      <dgm:spPr/>
    </dgm:pt>
  </dgm:ptLst>
  <dgm:cxnLst>
    <dgm:cxn modelId="{84415005-6711-4149-A0FE-0DA0E0D71E09}" srcId="{DF25B203-D2AE-462E-94C0-BE60CB6BD871}" destId="{C3D1298D-9624-4B05-8E3D-7C8A390651AD}" srcOrd="2" destOrd="0" parTransId="{7A68312A-947F-44B1-A08A-7FE8ED692F1D}" sibTransId="{0B7A0F62-E13C-4E2A-B2C8-15BB1214CBDE}"/>
    <dgm:cxn modelId="{1CF9F40F-5334-486C-97AC-F35F5E2A9DDC}" srcId="{4FAEEF2B-86F6-4E49-90F1-DB7DAFD7336B}" destId="{DF25B203-D2AE-462E-94C0-BE60CB6BD871}" srcOrd="1" destOrd="0" parTransId="{36BC2825-4285-4AB0-B5D5-7B0CA2492289}" sibTransId="{F6B155C8-BE6A-45DE-9195-6CD57AE17F5D}"/>
    <dgm:cxn modelId="{D57FCC1A-A305-464D-A74A-AA4E89ECB2B7}" srcId="{DF25B203-D2AE-462E-94C0-BE60CB6BD871}" destId="{D36EFBF0-675C-4C57-9183-662ACFE2CBB7}" srcOrd="0" destOrd="0" parTransId="{5B7E57CB-81BD-46A0-A484-506055CA31AF}" sibTransId="{7A8FEF20-595F-4C41-A33B-3E5208084826}"/>
    <dgm:cxn modelId="{6EF5FF1F-53D5-46AB-A38B-653E97DF3C03}" srcId="{DF25B203-D2AE-462E-94C0-BE60CB6BD871}" destId="{D13AE532-3617-43B1-8E22-55ABC7CB2C61}" srcOrd="1" destOrd="0" parTransId="{26697C62-741D-4974-96F6-5D7FB392D7EC}" sibTransId="{E5CE11A4-513D-4D6F-A47C-F26CAD2A3B21}"/>
    <dgm:cxn modelId="{75F6762B-1AEC-494D-B9C6-B2659012C798}" type="presOf" srcId="{D36EFBF0-675C-4C57-9183-662ACFE2CBB7}" destId="{F13FEAD8-8C03-43B0-913E-D9E772653AAF}" srcOrd="0" destOrd="0" presId="urn:microsoft.com/office/officeart/2005/8/layout/vList6"/>
    <dgm:cxn modelId="{28BEE33E-AC37-49BF-9055-B09D6AEF3729}" srcId="{4FAEEF2B-86F6-4E49-90F1-DB7DAFD7336B}" destId="{31DEBFCB-B2B7-43BC-A9B6-FD4B26C7082C}" srcOrd="2" destOrd="0" parTransId="{90D4FE2B-A1BB-4B37-84DA-3B27606E7AED}" sibTransId="{57576D96-9EDC-43D3-9F09-FA76C7F9335F}"/>
    <dgm:cxn modelId="{30E7C852-6DE4-4AEE-8668-F6097CE06E57}" srcId="{31DEBFCB-B2B7-43BC-A9B6-FD4B26C7082C}" destId="{60D81D55-42C4-4093-9698-291F30FFADF3}" srcOrd="2" destOrd="0" parTransId="{EB9684CD-50F2-4D5E-A0F7-E8EA18F742E1}" sibTransId="{D358C6D4-EB75-414E-93B8-189427DA8FC7}"/>
    <dgm:cxn modelId="{04765D78-E707-4D22-83C7-0A592E723DD5}" srcId="{854831FF-D03E-460C-A4BC-711AD1391C4A}" destId="{262AB174-D0A2-4191-95D5-E0F71333961C}" srcOrd="0" destOrd="0" parTransId="{22FA7E4E-87B1-4BD4-82ED-3A02B9797C35}" sibTransId="{423AFD90-B55B-42CF-802C-0D3847C261BF}"/>
    <dgm:cxn modelId="{42762D88-3C3C-46D7-99E4-8BC730E9FB06}" srcId="{4FAEEF2B-86F6-4E49-90F1-DB7DAFD7336B}" destId="{854831FF-D03E-460C-A4BC-711AD1391C4A}" srcOrd="0" destOrd="0" parTransId="{6EEDE4E5-E1F8-48D2-B0E1-99109FB1E55C}" sibTransId="{94F72753-A82F-46CA-80C9-5FE1E3661C2A}"/>
    <dgm:cxn modelId="{D8FE3788-070F-4E4A-81A2-73D8D0D07181}" srcId="{31DEBFCB-B2B7-43BC-A9B6-FD4B26C7082C}" destId="{B144B255-3A89-41BE-90E4-0566EF1DF39D}" srcOrd="0" destOrd="0" parTransId="{FC039895-52A5-4ECC-8F59-2479F88B67E5}" sibTransId="{C96B041A-A845-4A20-96C2-4967A173AE40}"/>
    <dgm:cxn modelId="{8772818D-B03E-473E-B2C9-736A7C69CB74}" type="presOf" srcId="{DF25B203-D2AE-462E-94C0-BE60CB6BD871}" destId="{6AEF68C3-AF13-46C9-93B2-5071CFFA8214}" srcOrd="0" destOrd="0" presId="urn:microsoft.com/office/officeart/2005/8/layout/vList6"/>
    <dgm:cxn modelId="{3B8DB68F-1D74-40C0-9855-7A4D06E12D2F}" type="presOf" srcId="{D13AE532-3617-43B1-8E22-55ABC7CB2C61}" destId="{F13FEAD8-8C03-43B0-913E-D9E772653AAF}" srcOrd="0" destOrd="1" presId="urn:microsoft.com/office/officeart/2005/8/layout/vList6"/>
    <dgm:cxn modelId="{9F9CA89B-5654-4F91-95D6-6B801987D404}" type="presOf" srcId="{60D81D55-42C4-4093-9698-291F30FFADF3}" destId="{A7E218F6-3823-4883-AC91-936CD832CAAC}" srcOrd="0" destOrd="2" presId="urn:microsoft.com/office/officeart/2005/8/layout/vList6"/>
    <dgm:cxn modelId="{C8187DAF-C115-463B-B7F6-429B3B5B909D}" type="presOf" srcId="{854831FF-D03E-460C-A4BC-711AD1391C4A}" destId="{CFF58734-316D-4DE7-8989-2B65360335B5}" srcOrd="0" destOrd="0" presId="urn:microsoft.com/office/officeart/2005/8/layout/vList6"/>
    <dgm:cxn modelId="{F085C8B9-F9E5-4454-B4A6-27D068B08438}" type="presOf" srcId="{C3D1298D-9624-4B05-8E3D-7C8A390651AD}" destId="{F13FEAD8-8C03-43B0-913E-D9E772653AAF}" srcOrd="0" destOrd="2" presId="urn:microsoft.com/office/officeart/2005/8/layout/vList6"/>
    <dgm:cxn modelId="{89818DBF-7BAA-4F44-8168-B8CBB09DE435}" type="presOf" srcId="{4FAEEF2B-86F6-4E49-90F1-DB7DAFD7336B}" destId="{2B6E958A-86AF-4C0A-A984-43BE41B78B86}" srcOrd="0" destOrd="0" presId="urn:microsoft.com/office/officeart/2005/8/layout/vList6"/>
    <dgm:cxn modelId="{3EE047C3-3C65-4BCF-B832-323CDEEE69CE}" type="presOf" srcId="{282BBA6F-7C14-4D5E-A8E6-3C88B9F776A4}" destId="{AAFA70B1-296E-42E8-A493-9E019D778177}" srcOrd="0" destOrd="1" presId="urn:microsoft.com/office/officeart/2005/8/layout/vList6"/>
    <dgm:cxn modelId="{2BF077C4-ACEB-44AA-818D-41555918D031}" type="presOf" srcId="{262AB174-D0A2-4191-95D5-E0F71333961C}" destId="{AAFA70B1-296E-42E8-A493-9E019D778177}" srcOrd="0" destOrd="0" presId="urn:microsoft.com/office/officeart/2005/8/layout/vList6"/>
    <dgm:cxn modelId="{8846C9CD-055F-4DEC-9537-A90865846D58}" type="presOf" srcId="{B144B255-3A89-41BE-90E4-0566EF1DF39D}" destId="{A7E218F6-3823-4883-AC91-936CD832CAAC}" srcOrd="0" destOrd="0" presId="urn:microsoft.com/office/officeart/2005/8/layout/vList6"/>
    <dgm:cxn modelId="{9FF314DB-6488-43C1-B983-E54E033A87C2}" type="presOf" srcId="{31DEBFCB-B2B7-43BC-A9B6-FD4B26C7082C}" destId="{18F08A7D-9E00-4C85-AA05-A4F9970FC7F8}" srcOrd="0" destOrd="0" presId="urn:microsoft.com/office/officeart/2005/8/layout/vList6"/>
    <dgm:cxn modelId="{B8079AEA-5492-4BEC-9BFC-910372D6AE2F}" srcId="{31DEBFCB-B2B7-43BC-A9B6-FD4B26C7082C}" destId="{2835216F-4414-42E2-BA01-DD3C42D17720}" srcOrd="1" destOrd="0" parTransId="{D06BC781-842D-4357-988A-902FA7602A26}" sibTransId="{2B31FD05-1884-45B3-A3EC-4B914432AB64}"/>
    <dgm:cxn modelId="{0666C9F3-4E01-4871-8DB0-C346433FB5E7}" srcId="{854831FF-D03E-460C-A4BC-711AD1391C4A}" destId="{282BBA6F-7C14-4D5E-A8E6-3C88B9F776A4}" srcOrd="1" destOrd="0" parTransId="{C4CB62BE-EBD1-42C8-A68B-CF08C003B37B}" sibTransId="{7C4723B2-AB54-413A-99E0-EC46B82F01CE}"/>
    <dgm:cxn modelId="{F21647FA-46CF-45A2-B92A-6180D5D01962}" type="presOf" srcId="{2835216F-4414-42E2-BA01-DD3C42D17720}" destId="{A7E218F6-3823-4883-AC91-936CD832CAAC}" srcOrd="0" destOrd="1" presId="urn:microsoft.com/office/officeart/2005/8/layout/vList6"/>
    <dgm:cxn modelId="{841D961B-112D-4A1B-AE65-BE81F9FD1696}" type="presParOf" srcId="{2B6E958A-86AF-4C0A-A984-43BE41B78B86}" destId="{66C0A53B-3DAD-4014-A9B3-5D992382FBD0}" srcOrd="0" destOrd="0" presId="urn:microsoft.com/office/officeart/2005/8/layout/vList6"/>
    <dgm:cxn modelId="{8D6A6107-B62E-4111-9F71-7D89679160E7}" type="presParOf" srcId="{66C0A53B-3DAD-4014-A9B3-5D992382FBD0}" destId="{CFF58734-316D-4DE7-8989-2B65360335B5}" srcOrd="0" destOrd="0" presId="urn:microsoft.com/office/officeart/2005/8/layout/vList6"/>
    <dgm:cxn modelId="{CAF77D11-8696-40E0-BC2F-2EC0CFF88D72}" type="presParOf" srcId="{66C0A53B-3DAD-4014-A9B3-5D992382FBD0}" destId="{AAFA70B1-296E-42E8-A493-9E019D778177}" srcOrd="1" destOrd="0" presId="urn:microsoft.com/office/officeart/2005/8/layout/vList6"/>
    <dgm:cxn modelId="{2CF002F0-BFA3-4328-BD52-C13712F3E70D}" type="presParOf" srcId="{2B6E958A-86AF-4C0A-A984-43BE41B78B86}" destId="{8EC47DEB-2013-4034-BD9E-6262AFA121CF}" srcOrd="1" destOrd="0" presId="urn:microsoft.com/office/officeart/2005/8/layout/vList6"/>
    <dgm:cxn modelId="{CA67AE04-DFE8-4F79-9E88-3E5E8F6D4476}" type="presParOf" srcId="{2B6E958A-86AF-4C0A-A984-43BE41B78B86}" destId="{748E6D38-DE10-40F7-8B0F-F4070DB0783F}" srcOrd="2" destOrd="0" presId="urn:microsoft.com/office/officeart/2005/8/layout/vList6"/>
    <dgm:cxn modelId="{52BE6462-8186-4850-BAA2-EBAE2098A02B}" type="presParOf" srcId="{748E6D38-DE10-40F7-8B0F-F4070DB0783F}" destId="{6AEF68C3-AF13-46C9-93B2-5071CFFA8214}" srcOrd="0" destOrd="0" presId="urn:microsoft.com/office/officeart/2005/8/layout/vList6"/>
    <dgm:cxn modelId="{CB54EA59-6867-44ED-A002-A1034959A1B7}" type="presParOf" srcId="{748E6D38-DE10-40F7-8B0F-F4070DB0783F}" destId="{F13FEAD8-8C03-43B0-913E-D9E772653AAF}" srcOrd="1" destOrd="0" presId="urn:microsoft.com/office/officeart/2005/8/layout/vList6"/>
    <dgm:cxn modelId="{5340F210-9DDB-4F5D-8643-B562507DC606}" type="presParOf" srcId="{2B6E958A-86AF-4C0A-A984-43BE41B78B86}" destId="{A0ECDE80-2DC4-4AE2-8233-9C3A641CF541}" srcOrd="3" destOrd="0" presId="urn:microsoft.com/office/officeart/2005/8/layout/vList6"/>
    <dgm:cxn modelId="{614AD3D8-AEC4-45B7-8639-00D17C58D0FD}" type="presParOf" srcId="{2B6E958A-86AF-4C0A-A984-43BE41B78B86}" destId="{3B765923-9575-46B2-9A0B-6D37558F97BC}" srcOrd="4" destOrd="0" presId="urn:microsoft.com/office/officeart/2005/8/layout/vList6"/>
    <dgm:cxn modelId="{F52DD704-423B-46A9-A1F7-1C7530681380}" type="presParOf" srcId="{3B765923-9575-46B2-9A0B-6D37558F97BC}" destId="{18F08A7D-9E00-4C85-AA05-A4F9970FC7F8}" srcOrd="0" destOrd="0" presId="urn:microsoft.com/office/officeart/2005/8/layout/vList6"/>
    <dgm:cxn modelId="{B5E1CAD4-4E39-4B6F-8CC1-1FA919EEAFC1}" type="presParOf" srcId="{3B765923-9575-46B2-9A0B-6D37558F97BC}" destId="{A7E218F6-3823-4883-AC91-936CD832CAA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AF354-A329-4FF5-8D9C-E94A8DC76370}" type="doc">
      <dgm:prSet loTypeId="urn:microsoft.com/office/officeart/2005/8/layout/venn1" loCatId="relationship" qsTypeId="urn:microsoft.com/office/officeart/2005/8/quickstyle/simple1" qsCatId="simple" csTypeId="urn:microsoft.com/office/officeart/2005/8/colors/accent1_2" csCatId="accent1" phldr="1"/>
      <dgm:spPr/>
    </dgm:pt>
    <dgm:pt modelId="{AE159005-941E-40B3-851E-85A3C575DDF1}">
      <dgm:prSet phldrT="[Texte]" phldr="0" custT="1"/>
      <dgm:spPr>
        <a:solidFill>
          <a:srgbClr val="A5F3F3"/>
        </a:solidFill>
      </dgm:spPr>
      <dgm:t>
        <a:bodyPr/>
        <a:lstStyle/>
        <a:p>
          <a:pPr rtl="0"/>
          <a:r>
            <a:rPr lang="fr-BE" sz="2000">
              <a:latin typeface="Calibri Light" panose="020F0302020204030204"/>
            </a:rPr>
            <a:t>Prise en charge des jeunes ayant commis un FQI </a:t>
          </a:r>
          <a:endParaRPr lang="fr-BE" sz="2000"/>
        </a:p>
      </dgm:t>
    </dgm:pt>
    <dgm:pt modelId="{AF494BC7-8631-44F7-B0E1-E529F2FD4FD8}" type="parTrans" cxnId="{B33B9127-AE07-4CC6-A3E2-9DE856C6ECA0}">
      <dgm:prSet/>
      <dgm:spPr/>
      <dgm:t>
        <a:bodyPr/>
        <a:lstStyle/>
        <a:p>
          <a:endParaRPr lang="fr-BE"/>
        </a:p>
      </dgm:t>
    </dgm:pt>
    <dgm:pt modelId="{7F13695E-8191-482C-B3D3-C1BD03FDA859}" type="sibTrans" cxnId="{B33B9127-AE07-4CC6-A3E2-9DE856C6ECA0}">
      <dgm:prSet/>
      <dgm:spPr/>
      <dgm:t>
        <a:bodyPr/>
        <a:lstStyle/>
        <a:p>
          <a:endParaRPr lang="fr-BE"/>
        </a:p>
      </dgm:t>
    </dgm:pt>
    <dgm:pt modelId="{A654CAAC-3C69-447A-AE15-43AD8BD0394D}">
      <dgm:prSet phldrT="[Texte]" phldr="0" custT="1"/>
      <dgm:spPr/>
      <dgm:t>
        <a:bodyPr/>
        <a:lstStyle/>
        <a:p>
          <a:pPr rtl="0"/>
          <a:r>
            <a:rPr lang="fr-BE" sz="2000" dirty="0">
              <a:latin typeface="Calibri Light" panose="020F0302020204030204"/>
            </a:rPr>
            <a:t>Agés de + 14 A </a:t>
          </a:r>
          <a:r>
            <a:rPr lang="fr-BE" sz="1400" i="1" dirty="0">
              <a:latin typeface="Calibri Light" panose="020F0302020204030204"/>
            </a:rPr>
            <a:t>(exception à partir de 12 A)</a:t>
          </a:r>
          <a:endParaRPr lang="fr-BE" sz="1400" i="1" dirty="0"/>
        </a:p>
      </dgm:t>
    </dgm:pt>
    <dgm:pt modelId="{64DCF7FA-9630-4E35-886B-6555C715F287}" type="parTrans" cxnId="{E464C6FC-50B4-4CBE-B4B6-19A58884C5E0}">
      <dgm:prSet/>
      <dgm:spPr/>
      <dgm:t>
        <a:bodyPr/>
        <a:lstStyle/>
        <a:p>
          <a:endParaRPr lang="fr-BE"/>
        </a:p>
      </dgm:t>
    </dgm:pt>
    <dgm:pt modelId="{35B749B0-A576-4E52-8169-5A5D564A137D}" type="sibTrans" cxnId="{E464C6FC-50B4-4CBE-B4B6-19A58884C5E0}">
      <dgm:prSet/>
      <dgm:spPr/>
      <dgm:t>
        <a:bodyPr/>
        <a:lstStyle/>
        <a:p>
          <a:endParaRPr lang="fr-BE"/>
        </a:p>
      </dgm:t>
    </dgm:pt>
    <dgm:pt modelId="{D866C751-E9C7-4074-9C71-B791994820C7}">
      <dgm:prSet phldrT="[Texte]" phldr="0" custT="1"/>
      <dgm:spPr>
        <a:solidFill>
          <a:srgbClr val="1EA1EA">
            <a:alpha val="49804"/>
          </a:srgbClr>
        </a:solidFill>
      </dgm:spPr>
      <dgm:t>
        <a:bodyPr/>
        <a:lstStyle/>
        <a:p>
          <a:pPr rtl="0"/>
          <a:r>
            <a:rPr lang="fr-BE" sz="2000" dirty="0">
              <a:latin typeface="Calibri Light" panose="020F0302020204030204"/>
            </a:rPr>
            <a:t>Accueil </a:t>
          </a:r>
        </a:p>
        <a:p>
          <a:pPr rtl="0"/>
          <a:r>
            <a:rPr lang="fr-BE" sz="2000" dirty="0">
              <a:latin typeface="Calibri Light" panose="020F0302020204030204"/>
            </a:rPr>
            <a:t>en régime ouvert/fermé</a:t>
          </a:r>
          <a:endParaRPr lang="fr-BE" sz="2000" dirty="0"/>
        </a:p>
      </dgm:t>
    </dgm:pt>
    <dgm:pt modelId="{978E23EA-2C3C-46EE-A281-E0AD613EA7E9}" type="parTrans" cxnId="{CC7091B0-CC01-4523-8072-D8D254879FF6}">
      <dgm:prSet/>
      <dgm:spPr/>
      <dgm:t>
        <a:bodyPr/>
        <a:lstStyle/>
        <a:p>
          <a:endParaRPr lang="fr-BE"/>
        </a:p>
      </dgm:t>
    </dgm:pt>
    <dgm:pt modelId="{A2F4CE11-7FDC-4520-B5B0-0FA929BB4273}" type="sibTrans" cxnId="{CC7091B0-CC01-4523-8072-D8D254879FF6}">
      <dgm:prSet/>
      <dgm:spPr/>
      <dgm:t>
        <a:bodyPr/>
        <a:lstStyle/>
        <a:p>
          <a:endParaRPr lang="fr-BE"/>
        </a:p>
      </dgm:t>
    </dgm:pt>
    <dgm:pt modelId="{60159FEE-BD4F-4402-BD1C-6621A1081912}" type="pres">
      <dgm:prSet presAssocID="{3B3AF354-A329-4FF5-8D9C-E94A8DC76370}" presName="compositeShape" presStyleCnt="0">
        <dgm:presLayoutVars>
          <dgm:chMax val="7"/>
          <dgm:dir/>
          <dgm:resizeHandles val="exact"/>
        </dgm:presLayoutVars>
      </dgm:prSet>
      <dgm:spPr/>
    </dgm:pt>
    <dgm:pt modelId="{6B05D387-6C12-4306-BD10-77A5163431EC}" type="pres">
      <dgm:prSet presAssocID="{AE159005-941E-40B3-851E-85A3C575DDF1}" presName="circ1" presStyleLbl="vennNode1" presStyleIdx="0" presStyleCnt="3" custLinFactNeighborX="390" custLinFactNeighborY="2353"/>
      <dgm:spPr/>
    </dgm:pt>
    <dgm:pt modelId="{81E45F95-70BC-4C13-B574-471399ABFE85}" type="pres">
      <dgm:prSet presAssocID="{AE159005-941E-40B3-851E-85A3C575DDF1}" presName="circ1Tx" presStyleLbl="revTx" presStyleIdx="0" presStyleCnt="0">
        <dgm:presLayoutVars>
          <dgm:chMax val="0"/>
          <dgm:chPref val="0"/>
          <dgm:bulletEnabled val="1"/>
        </dgm:presLayoutVars>
      </dgm:prSet>
      <dgm:spPr/>
    </dgm:pt>
    <dgm:pt modelId="{4234F048-6258-4ABE-BD18-98EF1933C503}" type="pres">
      <dgm:prSet presAssocID="{A654CAAC-3C69-447A-AE15-43AD8BD0394D}" presName="circ2" presStyleLbl="vennNode1" presStyleIdx="1" presStyleCnt="3" custLinFactNeighborX="-997" custLinFactNeighborY="830"/>
      <dgm:spPr/>
    </dgm:pt>
    <dgm:pt modelId="{5B87208E-E4CD-486E-9D67-239E94D2DC82}" type="pres">
      <dgm:prSet presAssocID="{A654CAAC-3C69-447A-AE15-43AD8BD0394D}" presName="circ2Tx" presStyleLbl="revTx" presStyleIdx="0" presStyleCnt="0">
        <dgm:presLayoutVars>
          <dgm:chMax val="0"/>
          <dgm:chPref val="0"/>
          <dgm:bulletEnabled val="1"/>
        </dgm:presLayoutVars>
      </dgm:prSet>
      <dgm:spPr/>
    </dgm:pt>
    <dgm:pt modelId="{5E13B1E8-6DD7-4776-882F-BEC916351722}" type="pres">
      <dgm:prSet presAssocID="{D866C751-E9C7-4074-9C71-B791994820C7}" presName="circ3" presStyleLbl="vennNode1" presStyleIdx="2" presStyleCnt="3"/>
      <dgm:spPr/>
    </dgm:pt>
    <dgm:pt modelId="{108C336E-72AA-4DA5-85AF-601E3535FA86}" type="pres">
      <dgm:prSet presAssocID="{D866C751-E9C7-4074-9C71-B791994820C7}" presName="circ3Tx" presStyleLbl="revTx" presStyleIdx="0" presStyleCnt="0">
        <dgm:presLayoutVars>
          <dgm:chMax val="0"/>
          <dgm:chPref val="0"/>
          <dgm:bulletEnabled val="1"/>
        </dgm:presLayoutVars>
      </dgm:prSet>
      <dgm:spPr/>
    </dgm:pt>
  </dgm:ptLst>
  <dgm:cxnLst>
    <dgm:cxn modelId="{010BA70D-2170-45FE-BAF2-F67C9D7B1646}" type="presOf" srcId="{D866C751-E9C7-4074-9C71-B791994820C7}" destId="{5E13B1E8-6DD7-4776-882F-BEC916351722}" srcOrd="0" destOrd="0" presId="urn:microsoft.com/office/officeart/2005/8/layout/venn1"/>
    <dgm:cxn modelId="{41EE0D15-271B-46BB-B1CD-5DC09F388202}" type="presOf" srcId="{AE159005-941E-40B3-851E-85A3C575DDF1}" destId="{81E45F95-70BC-4C13-B574-471399ABFE85}" srcOrd="1" destOrd="0" presId="urn:microsoft.com/office/officeart/2005/8/layout/venn1"/>
    <dgm:cxn modelId="{DCD4D718-F362-4E4B-BA5B-EC3CF092279C}" type="presOf" srcId="{AE159005-941E-40B3-851E-85A3C575DDF1}" destId="{6B05D387-6C12-4306-BD10-77A5163431EC}" srcOrd="0" destOrd="0" presId="urn:microsoft.com/office/officeart/2005/8/layout/venn1"/>
    <dgm:cxn modelId="{B33B9127-AE07-4CC6-A3E2-9DE856C6ECA0}" srcId="{3B3AF354-A329-4FF5-8D9C-E94A8DC76370}" destId="{AE159005-941E-40B3-851E-85A3C575DDF1}" srcOrd="0" destOrd="0" parTransId="{AF494BC7-8631-44F7-B0E1-E529F2FD4FD8}" sibTransId="{7F13695E-8191-482C-B3D3-C1BD03FDA859}"/>
    <dgm:cxn modelId="{0584CB78-B62E-4E48-B4AE-C97B67C5E152}" type="presOf" srcId="{A654CAAC-3C69-447A-AE15-43AD8BD0394D}" destId="{4234F048-6258-4ABE-BD18-98EF1933C503}" srcOrd="0" destOrd="0" presId="urn:microsoft.com/office/officeart/2005/8/layout/venn1"/>
    <dgm:cxn modelId="{20041A9C-42E4-407A-BAB4-E80A3D505C6B}" type="presOf" srcId="{A654CAAC-3C69-447A-AE15-43AD8BD0394D}" destId="{5B87208E-E4CD-486E-9D67-239E94D2DC82}" srcOrd="1" destOrd="0" presId="urn:microsoft.com/office/officeart/2005/8/layout/venn1"/>
    <dgm:cxn modelId="{CC7091B0-CC01-4523-8072-D8D254879FF6}" srcId="{3B3AF354-A329-4FF5-8D9C-E94A8DC76370}" destId="{D866C751-E9C7-4074-9C71-B791994820C7}" srcOrd="2" destOrd="0" parTransId="{978E23EA-2C3C-46EE-A281-E0AD613EA7E9}" sibTransId="{A2F4CE11-7FDC-4520-B5B0-0FA929BB4273}"/>
    <dgm:cxn modelId="{125E8FCB-306A-465E-B55C-98F289359DAD}" type="presOf" srcId="{D866C751-E9C7-4074-9C71-B791994820C7}" destId="{108C336E-72AA-4DA5-85AF-601E3535FA86}" srcOrd="1" destOrd="0" presId="urn:microsoft.com/office/officeart/2005/8/layout/venn1"/>
    <dgm:cxn modelId="{DD6D12E1-501B-46B2-BB40-19F66C59CC0D}" type="presOf" srcId="{3B3AF354-A329-4FF5-8D9C-E94A8DC76370}" destId="{60159FEE-BD4F-4402-BD1C-6621A1081912}" srcOrd="0" destOrd="0" presId="urn:microsoft.com/office/officeart/2005/8/layout/venn1"/>
    <dgm:cxn modelId="{E464C6FC-50B4-4CBE-B4B6-19A58884C5E0}" srcId="{3B3AF354-A329-4FF5-8D9C-E94A8DC76370}" destId="{A654CAAC-3C69-447A-AE15-43AD8BD0394D}" srcOrd="1" destOrd="0" parTransId="{64DCF7FA-9630-4E35-886B-6555C715F287}" sibTransId="{35B749B0-A576-4E52-8169-5A5D564A137D}"/>
    <dgm:cxn modelId="{0A25DADD-12A4-4E9C-A38D-CC1F03270CE5}" type="presParOf" srcId="{60159FEE-BD4F-4402-BD1C-6621A1081912}" destId="{6B05D387-6C12-4306-BD10-77A5163431EC}" srcOrd="0" destOrd="0" presId="urn:microsoft.com/office/officeart/2005/8/layout/venn1"/>
    <dgm:cxn modelId="{B6FD8A10-2B47-42ED-A1EC-AC2D09DF52F7}" type="presParOf" srcId="{60159FEE-BD4F-4402-BD1C-6621A1081912}" destId="{81E45F95-70BC-4C13-B574-471399ABFE85}" srcOrd="1" destOrd="0" presId="urn:microsoft.com/office/officeart/2005/8/layout/venn1"/>
    <dgm:cxn modelId="{17E85F6C-9A24-47DF-AD30-579F7594E6DD}" type="presParOf" srcId="{60159FEE-BD4F-4402-BD1C-6621A1081912}" destId="{4234F048-6258-4ABE-BD18-98EF1933C503}" srcOrd="2" destOrd="0" presId="urn:microsoft.com/office/officeart/2005/8/layout/venn1"/>
    <dgm:cxn modelId="{81D149E8-E3B9-4239-BE19-9E7858B5CFB1}" type="presParOf" srcId="{60159FEE-BD4F-4402-BD1C-6621A1081912}" destId="{5B87208E-E4CD-486E-9D67-239E94D2DC82}" srcOrd="3" destOrd="0" presId="urn:microsoft.com/office/officeart/2005/8/layout/venn1"/>
    <dgm:cxn modelId="{6EE4AE04-FF3C-4E3B-BD11-BE4E97950B26}" type="presParOf" srcId="{60159FEE-BD4F-4402-BD1C-6621A1081912}" destId="{5E13B1E8-6DD7-4776-882F-BEC916351722}" srcOrd="4" destOrd="0" presId="urn:microsoft.com/office/officeart/2005/8/layout/venn1"/>
    <dgm:cxn modelId="{0CDB7F12-8DE9-4B67-A3F3-DB4C5415FC92}" type="presParOf" srcId="{60159FEE-BD4F-4402-BD1C-6621A1081912}" destId="{108C336E-72AA-4DA5-85AF-601E3535FA8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5D387-6C12-4306-BD10-77A5163431EC}">
      <dsp:nvSpPr>
        <dsp:cNvPr id="0" name=""/>
        <dsp:cNvSpPr/>
      </dsp:nvSpPr>
      <dsp:spPr>
        <a:xfrm>
          <a:off x="901447" y="246764"/>
          <a:ext cx="2471524" cy="2471524"/>
        </a:xfrm>
        <a:prstGeom prst="ellipse">
          <a:avLst/>
        </a:prstGeom>
        <a:solidFill>
          <a:srgbClr val="A5F3F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BE" sz="2000" kern="1200"/>
            <a:t>Complémentarité</a:t>
          </a:r>
        </a:p>
      </dsp:txBody>
      <dsp:txXfrm>
        <a:off x="1230983" y="679281"/>
        <a:ext cx="1812451" cy="1112185"/>
      </dsp:txXfrm>
    </dsp:sp>
    <dsp:sp modelId="{4234F048-6258-4ABE-BD18-98EF1933C503}">
      <dsp:nvSpPr>
        <dsp:cNvPr id="0" name=""/>
        <dsp:cNvSpPr/>
      </dsp:nvSpPr>
      <dsp:spPr>
        <a:xfrm>
          <a:off x="1758975" y="1753826"/>
          <a:ext cx="2471524" cy="247152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BE" sz="2000" kern="1200"/>
            <a:t>Supplétivité</a:t>
          </a:r>
          <a:endParaRPr lang="fr-BE" sz="2400" kern="1200"/>
        </a:p>
      </dsp:txBody>
      <dsp:txXfrm>
        <a:off x="2514850" y="2392303"/>
        <a:ext cx="1482914" cy="1359338"/>
      </dsp:txXfrm>
    </dsp:sp>
    <dsp:sp modelId="{5E13B1E8-6DD7-4776-882F-BEC916351722}">
      <dsp:nvSpPr>
        <dsp:cNvPr id="0" name=""/>
        <dsp:cNvSpPr/>
      </dsp:nvSpPr>
      <dsp:spPr>
        <a:xfrm>
          <a:off x="0" y="1733312"/>
          <a:ext cx="2471524" cy="2471524"/>
        </a:xfrm>
        <a:prstGeom prst="ellipse">
          <a:avLst/>
        </a:prstGeom>
        <a:solidFill>
          <a:srgbClr val="1EA1EA">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BE" sz="2000" kern="1200"/>
            <a:t>Provisoire</a:t>
          </a:r>
          <a:endParaRPr lang="fr-BE" sz="2400" kern="1200"/>
        </a:p>
      </dsp:txBody>
      <dsp:txXfrm>
        <a:off x="232735" y="2371789"/>
        <a:ext cx="1482914" cy="1359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8FDFF-E866-4174-9C5D-097775A8FD89}">
      <dsp:nvSpPr>
        <dsp:cNvPr id="0" name=""/>
        <dsp:cNvSpPr/>
      </dsp:nvSpPr>
      <dsp:spPr>
        <a:xfrm>
          <a:off x="249433" y="0"/>
          <a:ext cx="11748592" cy="5729288"/>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100000"/>
            </a:lnSpc>
            <a:spcBef>
              <a:spcPct val="0"/>
            </a:spcBef>
            <a:spcAft>
              <a:spcPts val="0"/>
            </a:spcAft>
            <a:buNone/>
          </a:pPr>
          <a:r>
            <a:rPr lang="fr-BE" sz="1900" b="1" kern="1200" dirty="0">
              <a:solidFill>
                <a:schemeClr val="accent6">
                  <a:lumMod val="75000"/>
                </a:schemeClr>
              </a:solidFill>
              <a:effectLst/>
            </a:rPr>
            <a:t>Au niveau de la Communauté française</a:t>
          </a:r>
        </a:p>
        <a:p>
          <a:pPr marL="0" lvl="0" indent="0" algn="ctr" defTabSz="844550">
            <a:lnSpc>
              <a:spcPct val="100000"/>
            </a:lnSpc>
            <a:spcBef>
              <a:spcPct val="0"/>
            </a:spcBef>
            <a:spcAft>
              <a:spcPts val="0"/>
            </a:spcAft>
            <a:buNone/>
          </a:pPr>
          <a:r>
            <a:rPr lang="fr-BE" sz="1900" b="1" kern="1200" dirty="0">
              <a:solidFill>
                <a:schemeClr val="bg2">
                  <a:lumMod val="50000"/>
                </a:schemeClr>
              </a:solidFill>
              <a:effectLst/>
            </a:rPr>
            <a:t>LE COLLÈGE DE PRÉVENTION</a:t>
          </a:r>
        </a:p>
      </dsp:txBody>
      <dsp:txXfrm>
        <a:off x="4481276" y="286464"/>
        <a:ext cx="3284906" cy="859393"/>
      </dsp:txXfrm>
    </dsp:sp>
    <dsp:sp modelId="{120F6535-FE0F-4BD9-B037-573605391C1C}">
      <dsp:nvSpPr>
        <dsp:cNvPr id="0" name=""/>
        <dsp:cNvSpPr/>
      </dsp:nvSpPr>
      <dsp:spPr>
        <a:xfrm>
          <a:off x="755272" y="1145857"/>
          <a:ext cx="10747365" cy="4583430"/>
        </a:xfrm>
        <a:prstGeom prst="ellipse">
          <a:avLst/>
        </a:prstGeom>
        <a:solidFill>
          <a:srgbClr val="AEEC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fr-BE" sz="1900" b="1" kern="1200" dirty="0">
              <a:solidFill>
                <a:schemeClr val="accent6">
                  <a:lumMod val="75000"/>
                </a:schemeClr>
              </a:solidFill>
              <a:effectLst/>
            </a:rPr>
            <a:t>Au niveau des arrondissements</a:t>
          </a:r>
        </a:p>
        <a:p>
          <a:pPr marL="0" lvl="0" indent="0" algn="ctr" defTabSz="844550">
            <a:lnSpc>
              <a:spcPct val="90000"/>
            </a:lnSpc>
            <a:spcBef>
              <a:spcPct val="0"/>
            </a:spcBef>
            <a:spcAft>
              <a:spcPct val="35000"/>
            </a:spcAft>
            <a:buNone/>
          </a:pPr>
          <a:r>
            <a:rPr lang="fr-BE" sz="1900" b="1" kern="1200" dirty="0">
              <a:solidFill>
                <a:schemeClr val="bg1">
                  <a:lumMod val="50000"/>
                </a:schemeClr>
              </a:solidFill>
              <a:effectLst/>
            </a:rPr>
            <a:t>LE CHARGÉ DE PRÉVENTION</a:t>
          </a:r>
        </a:p>
      </dsp:txBody>
      <dsp:txXfrm>
        <a:off x="4250852" y="1420863"/>
        <a:ext cx="3756204" cy="825017"/>
      </dsp:txXfrm>
    </dsp:sp>
    <dsp:sp modelId="{8DF9CB01-3A61-4990-B522-CA5B9CD62AF6}">
      <dsp:nvSpPr>
        <dsp:cNvPr id="0" name=""/>
        <dsp:cNvSpPr/>
      </dsp:nvSpPr>
      <dsp:spPr>
        <a:xfrm>
          <a:off x="1854275" y="2291715"/>
          <a:ext cx="8368152" cy="3437572"/>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42240" rIns="142240" bIns="142240" numCol="1" spcCol="1270" anchor="ctr" anchorCtr="0">
          <a:noAutofit/>
        </a:bodyPr>
        <a:lstStyle/>
        <a:p>
          <a:pPr marL="0" lvl="0" indent="0" algn="ctr" defTabSz="889000">
            <a:lnSpc>
              <a:spcPct val="90000"/>
            </a:lnSpc>
            <a:spcBef>
              <a:spcPct val="0"/>
            </a:spcBef>
            <a:spcAft>
              <a:spcPct val="35000"/>
            </a:spcAft>
            <a:buNone/>
          </a:pPr>
          <a:r>
            <a:rPr lang="fr-BE" sz="2000" b="1" kern="1200" dirty="0">
              <a:solidFill>
                <a:schemeClr val="accent6">
                  <a:lumMod val="75000"/>
                </a:schemeClr>
              </a:solidFill>
              <a:effectLst/>
            </a:rPr>
            <a:t>Au niveau des divisions</a:t>
          </a:r>
        </a:p>
        <a:p>
          <a:pPr marL="0" lvl="0" indent="0" algn="ctr" defTabSz="889000">
            <a:lnSpc>
              <a:spcPct val="90000"/>
            </a:lnSpc>
            <a:spcBef>
              <a:spcPct val="0"/>
            </a:spcBef>
            <a:spcAft>
              <a:spcPct val="35000"/>
            </a:spcAft>
            <a:buNone/>
          </a:pPr>
          <a:r>
            <a:rPr lang="fr-BE" sz="2000" b="1" kern="1200" dirty="0">
              <a:solidFill>
                <a:schemeClr val="bg1">
                  <a:lumMod val="50000"/>
                </a:schemeClr>
              </a:solidFill>
              <a:effectLst/>
            </a:rPr>
            <a:t>LE CONSEIL DE PRÉVENTION</a:t>
          </a:r>
        </a:p>
      </dsp:txBody>
      <dsp:txXfrm>
        <a:off x="4088572" y="2549533"/>
        <a:ext cx="3899558" cy="773453"/>
      </dsp:txXfrm>
    </dsp:sp>
    <dsp:sp modelId="{08391B4C-9F20-4D26-B28A-0EE6B0981AB2}">
      <dsp:nvSpPr>
        <dsp:cNvPr id="0" name=""/>
        <dsp:cNvSpPr/>
      </dsp:nvSpPr>
      <dsp:spPr>
        <a:xfrm>
          <a:off x="3608835" y="3427810"/>
          <a:ext cx="4974328" cy="2291715"/>
        </a:xfrm>
        <a:prstGeom prst="ellipse">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fr-BE" sz="1900" b="1" kern="1200" dirty="0">
              <a:solidFill>
                <a:schemeClr val="bg1">
                  <a:lumMod val="50000"/>
                </a:schemeClr>
              </a:solidFill>
              <a:effectLst/>
            </a:rPr>
            <a:t>LES OPÉRATEURS DE TERRAIN</a:t>
          </a:r>
        </a:p>
      </dsp:txBody>
      <dsp:txXfrm>
        <a:off x="4337309" y="4000738"/>
        <a:ext cx="3517381" cy="11458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A70B1-296E-42E8-A493-9E019D778177}">
      <dsp:nvSpPr>
        <dsp:cNvPr id="0" name=""/>
        <dsp:cNvSpPr/>
      </dsp:nvSpPr>
      <dsp:spPr>
        <a:xfrm>
          <a:off x="3651843" y="17647"/>
          <a:ext cx="5477765" cy="1730194"/>
        </a:xfrm>
        <a:prstGeom prst="rightArrow">
          <a:avLst>
            <a:gd name="adj1" fmla="val 75000"/>
            <a:gd name="adj2" fmla="val 50000"/>
          </a:avLst>
        </a:prstGeom>
        <a:solidFill>
          <a:schemeClr val="accent6">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Communiquer</a:t>
          </a:r>
        </a:p>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Etablir</a:t>
          </a:r>
        </a:p>
      </dsp:txBody>
      <dsp:txXfrm>
        <a:off x="3651843" y="233921"/>
        <a:ext cx="4828942" cy="1297646"/>
      </dsp:txXfrm>
    </dsp:sp>
    <dsp:sp modelId="{CFF58734-316D-4DE7-8989-2B65360335B5}">
      <dsp:nvSpPr>
        <dsp:cNvPr id="0" name=""/>
        <dsp:cNvSpPr/>
      </dsp:nvSpPr>
      <dsp:spPr>
        <a:xfrm>
          <a:off x="0" y="0"/>
          <a:ext cx="3651843" cy="1730194"/>
        </a:xfrm>
        <a:prstGeom prst="roundRect">
          <a:avLst/>
        </a:prstGeom>
        <a:solidFill>
          <a:srgbClr val="50A0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fr-BE" sz="3900" kern="1200" dirty="0">
              <a:latin typeface="Calibri" panose="020F0502020204030204" pitchFamily="34" charset="0"/>
              <a:cs typeface="Calibri" panose="020F0502020204030204" pitchFamily="34" charset="0"/>
            </a:rPr>
            <a:t>Diagnostic social</a:t>
          </a:r>
        </a:p>
      </dsp:txBody>
      <dsp:txXfrm>
        <a:off x="84461" y="84461"/>
        <a:ext cx="3482921" cy="1561272"/>
      </dsp:txXfrm>
    </dsp:sp>
    <dsp:sp modelId="{F13FEAD8-8C03-43B0-913E-D9E772653AAF}">
      <dsp:nvSpPr>
        <dsp:cNvPr id="0" name=""/>
        <dsp:cNvSpPr/>
      </dsp:nvSpPr>
      <dsp:spPr>
        <a:xfrm>
          <a:off x="3651843" y="1903213"/>
          <a:ext cx="5477765" cy="1730194"/>
        </a:xfrm>
        <a:prstGeom prst="rightArrow">
          <a:avLst>
            <a:gd name="adj1" fmla="val 75000"/>
            <a:gd name="adj2" fmla="val 50000"/>
          </a:avLst>
        </a:prstGeom>
        <a:solidFill>
          <a:schemeClr val="accent6">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Elaborer</a:t>
          </a:r>
        </a:p>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Evaluation</a:t>
          </a:r>
        </a:p>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Bilan</a:t>
          </a:r>
        </a:p>
      </dsp:txBody>
      <dsp:txXfrm>
        <a:off x="3651843" y="2119487"/>
        <a:ext cx="4828942" cy="1297646"/>
      </dsp:txXfrm>
    </dsp:sp>
    <dsp:sp modelId="{6AEF68C3-AF13-46C9-93B2-5071CFFA8214}">
      <dsp:nvSpPr>
        <dsp:cNvPr id="0" name=""/>
        <dsp:cNvSpPr/>
      </dsp:nvSpPr>
      <dsp:spPr>
        <a:xfrm>
          <a:off x="0" y="1903213"/>
          <a:ext cx="3651843" cy="1730194"/>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fr-BE" sz="3900" kern="1200" dirty="0">
              <a:latin typeface="Calibri" panose="020F0502020204030204" pitchFamily="34" charset="0"/>
              <a:cs typeface="Calibri" panose="020F0502020204030204" pitchFamily="34" charset="0"/>
            </a:rPr>
            <a:t>Plan d’actions</a:t>
          </a:r>
        </a:p>
      </dsp:txBody>
      <dsp:txXfrm>
        <a:off x="84461" y="1987674"/>
        <a:ext cx="3482921" cy="1561272"/>
      </dsp:txXfrm>
    </dsp:sp>
    <dsp:sp modelId="{A7E218F6-3823-4883-AC91-936CD832CAAC}">
      <dsp:nvSpPr>
        <dsp:cNvPr id="0" name=""/>
        <dsp:cNvSpPr/>
      </dsp:nvSpPr>
      <dsp:spPr>
        <a:xfrm>
          <a:off x="3635373" y="3769609"/>
          <a:ext cx="5477765" cy="1730194"/>
        </a:xfrm>
        <a:prstGeom prst="rightArrow">
          <a:avLst>
            <a:gd name="adj1" fmla="val 75000"/>
            <a:gd name="adj2" fmla="val 50000"/>
          </a:avLst>
        </a:prstGeom>
        <a:solidFill>
          <a:schemeClr val="accent6">
            <a:lumMod val="40000"/>
            <a:lumOff val="6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Favoriser</a:t>
          </a:r>
        </a:p>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Informer</a:t>
          </a:r>
        </a:p>
        <a:p>
          <a:pPr marL="228600" lvl="1" indent="-228600" algn="l" defTabSz="1200150">
            <a:lnSpc>
              <a:spcPct val="90000"/>
            </a:lnSpc>
            <a:spcBef>
              <a:spcPct val="0"/>
            </a:spcBef>
            <a:spcAft>
              <a:spcPct val="15000"/>
            </a:spcAft>
            <a:buChar char="•"/>
          </a:pPr>
          <a:r>
            <a:rPr lang="fr-BE" sz="2700" kern="1200" dirty="0">
              <a:latin typeface="Calibri" panose="020F0502020204030204" pitchFamily="34" charset="0"/>
              <a:cs typeface="Calibri" panose="020F0502020204030204" pitchFamily="34" charset="0"/>
            </a:rPr>
            <a:t>Interpeller</a:t>
          </a:r>
        </a:p>
      </dsp:txBody>
      <dsp:txXfrm>
        <a:off x="3635373" y="3985883"/>
        <a:ext cx="4828942" cy="1297646"/>
      </dsp:txXfrm>
    </dsp:sp>
    <dsp:sp modelId="{18F08A7D-9E00-4C85-AA05-A4F9970FC7F8}">
      <dsp:nvSpPr>
        <dsp:cNvPr id="0" name=""/>
        <dsp:cNvSpPr/>
      </dsp:nvSpPr>
      <dsp:spPr>
        <a:xfrm>
          <a:off x="0" y="3806427"/>
          <a:ext cx="3651843" cy="1730194"/>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fr-BE" sz="3900" kern="1200" dirty="0">
              <a:latin typeface="Calibri" panose="020F0502020204030204" pitchFamily="34" charset="0"/>
              <a:cs typeface="Calibri" panose="020F0502020204030204" pitchFamily="34" charset="0"/>
            </a:rPr>
            <a:t>Concertation et collaboration</a:t>
          </a:r>
        </a:p>
      </dsp:txBody>
      <dsp:txXfrm>
        <a:off x="84461" y="3890888"/>
        <a:ext cx="3482921" cy="1561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5D387-6C12-4306-BD10-77A5163431EC}">
      <dsp:nvSpPr>
        <dsp:cNvPr id="0" name=""/>
        <dsp:cNvSpPr/>
      </dsp:nvSpPr>
      <dsp:spPr>
        <a:xfrm>
          <a:off x="979905" y="187928"/>
          <a:ext cx="2615084" cy="2615084"/>
        </a:xfrm>
        <a:prstGeom prst="ellipse">
          <a:avLst/>
        </a:prstGeom>
        <a:solidFill>
          <a:srgbClr val="A5F3F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fr-BE" sz="2000" kern="1200">
              <a:latin typeface="Calibri Light" panose="020F0302020204030204"/>
            </a:rPr>
            <a:t>Prise en charge des jeunes ayant commis un FQI </a:t>
          </a:r>
          <a:endParaRPr lang="fr-BE" sz="2000" kern="1200"/>
        </a:p>
      </dsp:txBody>
      <dsp:txXfrm>
        <a:off x="1328583" y="645568"/>
        <a:ext cx="1917728" cy="1176788"/>
      </dsp:txXfrm>
    </dsp:sp>
    <dsp:sp modelId="{4234F048-6258-4ABE-BD18-98EF1933C503}">
      <dsp:nvSpPr>
        <dsp:cNvPr id="0" name=""/>
        <dsp:cNvSpPr/>
      </dsp:nvSpPr>
      <dsp:spPr>
        <a:xfrm>
          <a:off x="1887243" y="1782528"/>
          <a:ext cx="2615084" cy="2615084"/>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fr-BE" sz="2000" kern="1200" dirty="0">
              <a:latin typeface="Calibri Light" panose="020F0302020204030204"/>
            </a:rPr>
            <a:t>Agés de + 14 A </a:t>
          </a:r>
          <a:r>
            <a:rPr lang="fr-BE" sz="1400" i="1" kern="1200" dirty="0">
              <a:latin typeface="Calibri Light" panose="020F0302020204030204"/>
            </a:rPr>
            <a:t>(exception à partir de 12 A)</a:t>
          </a:r>
          <a:endParaRPr lang="fr-BE" sz="1400" i="1" kern="1200" dirty="0"/>
        </a:p>
      </dsp:txBody>
      <dsp:txXfrm>
        <a:off x="2687024" y="2458092"/>
        <a:ext cx="1569050" cy="1438296"/>
      </dsp:txXfrm>
    </dsp:sp>
    <dsp:sp modelId="{5E13B1E8-6DD7-4776-882F-BEC916351722}">
      <dsp:nvSpPr>
        <dsp:cNvPr id="0" name=""/>
        <dsp:cNvSpPr/>
      </dsp:nvSpPr>
      <dsp:spPr>
        <a:xfrm>
          <a:off x="26097" y="1760823"/>
          <a:ext cx="2615084" cy="2615084"/>
        </a:xfrm>
        <a:prstGeom prst="ellipse">
          <a:avLst/>
        </a:prstGeom>
        <a:solidFill>
          <a:srgbClr val="1EA1EA">
            <a:alpha val="49804"/>
          </a:srgb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fr-BE" sz="2000" kern="1200" dirty="0">
              <a:latin typeface="Calibri Light" panose="020F0302020204030204"/>
            </a:rPr>
            <a:t>Accueil </a:t>
          </a:r>
        </a:p>
        <a:p>
          <a:pPr marL="0" lvl="0" indent="0" algn="ctr" defTabSz="889000" rtl="0">
            <a:lnSpc>
              <a:spcPct val="90000"/>
            </a:lnSpc>
            <a:spcBef>
              <a:spcPct val="0"/>
            </a:spcBef>
            <a:spcAft>
              <a:spcPct val="35000"/>
            </a:spcAft>
            <a:buNone/>
          </a:pPr>
          <a:r>
            <a:rPr lang="fr-BE" sz="2000" kern="1200" dirty="0">
              <a:latin typeface="Calibri Light" panose="020F0302020204030204"/>
            </a:rPr>
            <a:t>en régime ouvert/fermé</a:t>
          </a:r>
          <a:endParaRPr lang="fr-BE" sz="2000" kern="1200" dirty="0"/>
        </a:p>
      </dsp:txBody>
      <dsp:txXfrm>
        <a:off x="272350" y="2436387"/>
        <a:ext cx="1569050" cy="14382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390A-1830-4BAE-B945-58BCEC943846}" type="datetimeFigureOut">
              <a:t>23/06/2025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90553-C617-4284-BBEC-AA562F69C39E}" type="slidenum">
              <a:t>‹N°›</a:t>
            </a:fld>
            <a:endParaRPr lang="en-US"/>
          </a:p>
        </p:txBody>
      </p:sp>
    </p:spTree>
    <p:extLst>
      <p:ext uri="{BB962C8B-B14F-4D97-AF65-F5344CB8AC3E}">
        <p14:creationId xmlns:p14="http://schemas.microsoft.com/office/powerpoint/2010/main" val="3384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92442-0FC1-A023-0079-78C3A70D6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B84D4-458B-BC53-DB60-A0230E801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1B7F7-8858-8A1B-8D4C-A9AD990F291A}"/>
              </a:ext>
            </a:extLst>
          </p:cNvPr>
          <p:cNvSpPr>
            <a:spLocks noGrp="1"/>
          </p:cNvSpPr>
          <p:nvPr>
            <p:ph type="body" idx="1"/>
          </p:nvPr>
        </p:nvSpPr>
        <p:spPr/>
        <p:txBody>
          <a:bodyPr/>
          <a:lstStyle/>
          <a:p>
            <a:r>
              <a:rPr lang="en-US" err="1"/>
              <a:t>Lorsque</a:t>
            </a:r>
            <a:r>
              <a:rPr lang="en-US"/>
              <a:t> la </a:t>
            </a:r>
            <a:r>
              <a:rPr lang="en-US" err="1"/>
              <a:t>difficulté</a:t>
            </a:r>
            <a:r>
              <a:rPr lang="en-US"/>
              <a:t> </a:t>
            </a:r>
            <a:r>
              <a:rPr lang="en-US" err="1"/>
              <a:t>est</a:t>
            </a:r>
            <a:r>
              <a:rPr lang="en-US"/>
              <a:t> </a:t>
            </a:r>
            <a:r>
              <a:rPr lang="en-US" err="1"/>
              <a:t>d’ordre</a:t>
            </a:r>
            <a:r>
              <a:rPr lang="en-US"/>
              <a:t> </a:t>
            </a:r>
            <a:r>
              <a:rPr lang="en-US" err="1"/>
              <a:t>éducative</a:t>
            </a:r>
            <a:r>
              <a:rPr lang="en-US"/>
              <a:t>, que </a:t>
            </a:r>
            <a:r>
              <a:rPr lang="en-US" err="1"/>
              <a:t>l’intervention</a:t>
            </a:r>
            <a:r>
              <a:rPr lang="en-US"/>
              <a:t> des services de 1ère </a:t>
            </a:r>
            <a:r>
              <a:rPr lang="en-US" err="1"/>
              <a:t>ligne</a:t>
            </a:r>
            <a:r>
              <a:rPr lang="en-US"/>
              <a:t> </a:t>
            </a:r>
            <a:r>
              <a:rPr lang="en-US" err="1"/>
              <a:t>semble</a:t>
            </a:r>
            <a:r>
              <a:rPr lang="en-US"/>
              <a:t> </a:t>
            </a:r>
            <a:r>
              <a:rPr lang="en-US" err="1"/>
              <a:t>insuffisante</a:t>
            </a:r>
            <a:r>
              <a:rPr lang="en-US"/>
              <a:t> et/</a:t>
            </a:r>
            <a:r>
              <a:rPr lang="en-US" err="1"/>
              <a:t>ou</a:t>
            </a:r>
            <a:r>
              <a:rPr lang="en-US"/>
              <a:t> </a:t>
            </a:r>
            <a:r>
              <a:rPr lang="en-US" err="1"/>
              <a:t>qu’elle</a:t>
            </a:r>
            <a:r>
              <a:rPr lang="en-US"/>
              <a:t> </a:t>
            </a:r>
            <a:r>
              <a:rPr lang="en-US" err="1"/>
              <a:t>nécessiterait</a:t>
            </a:r>
            <a:r>
              <a:rPr lang="en-US"/>
              <a:t> des moyens </a:t>
            </a:r>
            <a:r>
              <a:rPr lang="en-US" err="1"/>
              <a:t>spécifiques</a:t>
            </a:r>
            <a:r>
              <a:rPr lang="en-US"/>
              <a:t>, </a:t>
            </a:r>
            <a:r>
              <a:rPr lang="en-US" err="1"/>
              <a:t>alors</a:t>
            </a:r>
            <a:r>
              <a:rPr lang="en-US"/>
              <a:t> </a:t>
            </a:r>
            <a:r>
              <a:rPr lang="en-US" err="1"/>
              <a:t>elle</a:t>
            </a:r>
            <a:r>
              <a:rPr lang="en-US"/>
              <a:t> </a:t>
            </a:r>
            <a:r>
              <a:rPr lang="en-US" err="1"/>
              <a:t>est</a:t>
            </a:r>
            <a:r>
              <a:rPr lang="en-US"/>
              <a:t> </a:t>
            </a:r>
            <a:r>
              <a:rPr lang="en-US" err="1"/>
              <a:t>orientée</a:t>
            </a:r>
            <a:r>
              <a:rPr lang="en-US"/>
              <a:t> </a:t>
            </a:r>
            <a:r>
              <a:rPr lang="en-US" err="1"/>
              <a:t>vers</a:t>
            </a:r>
            <a:r>
              <a:rPr lang="en-US"/>
              <a:t> la </a:t>
            </a:r>
            <a:r>
              <a:rPr lang="en-US" err="1"/>
              <a:t>seconde</a:t>
            </a:r>
            <a:r>
              <a:rPr lang="en-US"/>
              <a:t> </a:t>
            </a:r>
            <a:r>
              <a:rPr lang="en-US" err="1"/>
              <a:t>ligne</a:t>
            </a:r>
            <a:r>
              <a:rPr lang="en-US"/>
              <a:t> ; </a:t>
            </a:r>
            <a:r>
              <a:rPr lang="en-US" err="1"/>
              <a:t>dite</a:t>
            </a:r>
            <a:r>
              <a:rPr lang="en-US"/>
              <a:t> « aide </a:t>
            </a:r>
            <a:r>
              <a:rPr lang="en-US" err="1"/>
              <a:t>spécialisée</a:t>
            </a:r>
            <a:r>
              <a:rPr lang="en-US"/>
              <a:t> de </a:t>
            </a:r>
            <a:r>
              <a:rPr lang="en-US" err="1"/>
              <a:t>l’AJ</a:t>
            </a:r>
            <a:r>
              <a:rPr lang="en-US"/>
              <a:t> ».          </a:t>
            </a:r>
            <a:br>
              <a:rPr lang="en-US">
                <a:cs typeface="+mn-lt"/>
              </a:rPr>
            </a:br>
            <a:r>
              <a:rPr lang="en-US"/>
              <a:t>Le passage de </a:t>
            </a:r>
            <a:r>
              <a:rPr lang="en-US" err="1"/>
              <a:t>l’un</a:t>
            </a:r>
            <a:r>
              <a:rPr lang="en-US"/>
              <a:t> à </a:t>
            </a:r>
            <a:r>
              <a:rPr lang="en-US" err="1"/>
              <a:t>l’autre</a:t>
            </a:r>
            <a:r>
              <a:rPr lang="en-US"/>
              <a:t>, </a:t>
            </a:r>
            <a:r>
              <a:rPr lang="en-US" err="1"/>
              <a:t>peut</a:t>
            </a:r>
            <a:r>
              <a:rPr lang="en-US"/>
              <a:t> se faire à </a:t>
            </a:r>
            <a:r>
              <a:rPr lang="en-US" err="1"/>
              <a:t>partir</a:t>
            </a:r>
            <a:r>
              <a:rPr lang="en-US"/>
              <a:t> </a:t>
            </a:r>
            <a:r>
              <a:rPr lang="en-US" err="1"/>
              <a:t>d’une</a:t>
            </a:r>
            <a:r>
              <a:rPr lang="en-US"/>
              <a:t> orientation, d’un </a:t>
            </a:r>
            <a:r>
              <a:rPr lang="en-US" err="1"/>
              <a:t>accompagnement</a:t>
            </a:r>
            <a:r>
              <a:rPr lang="en-US"/>
              <a:t> </a:t>
            </a:r>
            <a:r>
              <a:rPr lang="en-US" err="1"/>
              <a:t>ou</a:t>
            </a:r>
            <a:r>
              <a:rPr lang="en-US"/>
              <a:t> d’un </a:t>
            </a:r>
            <a:r>
              <a:rPr lang="en-US" err="1"/>
              <a:t>signalement</a:t>
            </a:r>
            <a:r>
              <a:rPr lang="en-US"/>
              <a:t>.</a:t>
            </a:r>
          </a:p>
          <a:p>
            <a:endParaRPr lang="en-US">
              <a:ea typeface="Calibri"/>
              <a:cs typeface="Calibri"/>
            </a:endParaRPr>
          </a:p>
        </p:txBody>
      </p:sp>
      <p:sp>
        <p:nvSpPr>
          <p:cNvPr id="4" name="Slide Number Placeholder 3">
            <a:extLst>
              <a:ext uri="{FF2B5EF4-FFF2-40B4-BE49-F238E27FC236}">
                <a16:creationId xmlns:a16="http://schemas.microsoft.com/office/drawing/2014/main" id="{95A102C0-DB4D-E7A5-F25D-5337EADD3F42}"/>
              </a:ext>
            </a:extLst>
          </p:cNvPr>
          <p:cNvSpPr>
            <a:spLocks noGrp="1"/>
          </p:cNvSpPr>
          <p:nvPr>
            <p:ph type="sldNum" sz="quarter" idx="5"/>
          </p:nvPr>
        </p:nvSpPr>
        <p:spPr/>
        <p:txBody>
          <a:bodyPr/>
          <a:lstStyle/>
          <a:p>
            <a:fld id="{5E3A5268-33DB-47D7-842E-866B32B09785}" type="slidenum">
              <a:rPr lang="en-US">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21344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EB65AFB9-B435-04C8-A5D5-F4DDB8BF0549}"/>
              </a:ext>
            </a:extLst>
          </p:cNvPr>
          <p:cNvSpPr>
            <a:spLocks noGrp="1"/>
          </p:cNvSpPr>
          <p:nvPr>
            <p:ph type="ctrTitle" hasCustomPrompt="1"/>
          </p:nvPr>
        </p:nvSpPr>
        <p:spPr>
          <a:xfrm>
            <a:off x="560173" y="1887665"/>
            <a:ext cx="7860423" cy="2387600"/>
          </a:xfrm>
        </p:spPr>
        <p:txBody>
          <a:bodyPr>
            <a:normAutofit/>
          </a:bodyPr>
          <a:lstStyle>
            <a:lvl1pPr>
              <a:defRPr sz="4000" b="1" i="0">
                <a:latin typeface="Poppins" pitchFamily="2" charset="77"/>
                <a:cs typeface="Poppins" pitchFamily="2" charset="77"/>
              </a:defRPr>
            </a:lvl1pPr>
          </a:lstStyle>
          <a:p>
            <a:pPr algn="l"/>
            <a:r>
              <a:rPr lang="fr-BE" sz="5400" b="1">
                <a:solidFill>
                  <a:srgbClr val="202020"/>
                </a:solidFill>
                <a:effectLst/>
                <a:latin typeface="Poppins SemiBold" pitchFamily="2" charset="77"/>
                <a:cs typeface="Poppins SemiBold" pitchFamily="2" charset="77"/>
              </a:rPr>
              <a:t>Présentation</a:t>
            </a:r>
            <a:r>
              <a:rPr lang="fr-BE" sz="5400" b="0" i="0">
                <a:solidFill>
                  <a:srgbClr val="202020"/>
                </a:solidFill>
                <a:effectLst/>
                <a:latin typeface="Poppins" pitchFamily="2" charset="77"/>
                <a:cs typeface="Poppins" pitchFamily="2" charset="77"/>
              </a:rPr>
              <a:t> </a:t>
            </a:r>
            <a:br>
              <a:rPr lang="fr-BE" sz="5400">
                <a:solidFill>
                  <a:srgbClr val="202020"/>
                </a:solidFill>
                <a:effectLst/>
                <a:latin typeface="Poppins" pitchFamily="2" charset="77"/>
                <a:cs typeface="Poppins" pitchFamily="2" charset="77"/>
              </a:rPr>
            </a:br>
            <a:r>
              <a:rPr lang="fr-BE" sz="4800" b="0" i="0" err="1">
                <a:solidFill>
                  <a:srgbClr val="202020"/>
                </a:solidFill>
                <a:effectLst/>
                <a:latin typeface="Poppins" pitchFamily="2" charset="77"/>
                <a:cs typeface="Poppins" pitchFamily="2" charset="77"/>
              </a:rPr>
              <a:t>powerpoint</a:t>
            </a:r>
            <a:r>
              <a:rPr lang="fr-BE" sz="4800" b="0" i="0">
                <a:solidFill>
                  <a:srgbClr val="202020"/>
                </a:solidFill>
                <a:effectLst/>
                <a:latin typeface="Poppins" pitchFamily="2" charset="77"/>
                <a:cs typeface="Poppins" pitchFamily="2" charset="77"/>
              </a:rPr>
              <a:t> AJ</a:t>
            </a:r>
            <a:br>
              <a:rPr lang="fr-BE" sz="5400">
                <a:solidFill>
                  <a:srgbClr val="202020"/>
                </a:solidFill>
                <a:effectLst/>
                <a:latin typeface="Poppins" pitchFamily="2" charset="77"/>
                <a:cs typeface="Poppins" pitchFamily="2" charset="77"/>
              </a:rPr>
            </a:br>
            <a:endParaRPr lang="fr-FR" sz="5400">
              <a:latin typeface="Poppins" pitchFamily="2" charset="77"/>
              <a:cs typeface="Poppins" pitchFamily="2" charset="77"/>
            </a:endParaRPr>
          </a:p>
        </p:txBody>
      </p:sp>
      <p:sp>
        <p:nvSpPr>
          <p:cNvPr id="11" name="Sous-titre 2">
            <a:extLst>
              <a:ext uri="{FF2B5EF4-FFF2-40B4-BE49-F238E27FC236}">
                <a16:creationId xmlns:a16="http://schemas.microsoft.com/office/drawing/2014/main" id="{A6779B9C-D9C0-3386-F55E-8B7A1C2CA73D}"/>
              </a:ext>
            </a:extLst>
          </p:cNvPr>
          <p:cNvSpPr>
            <a:spLocks noGrp="1"/>
          </p:cNvSpPr>
          <p:nvPr>
            <p:ph type="subTitle" idx="1"/>
          </p:nvPr>
        </p:nvSpPr>
        <p:spPr>
          <a:xfrm>
            <a:off x="560173" y="3948028"/>
            <a:ext cx="5109107" cy="982318"/>
          </a:xfrm>
        </p:spPr>
        <p:txBody>
          <a:bodyPr>
            <a:normAutofit/>
          </a:bodyPr>
          <a:lstStyle>
            <a:lvl1pPr marL="0" indent="0">
              <a:buNone/>
              <a:defRPr/>
            </a:lvl1pPr>
          </a:lstStyle>
          <a:p>
            <a:pPr algn="l"/>
            <a:r>
              <a:rPr lang="fr-FR" sz="1800" b="0" i="0">
                <a:solidFill>
                  <a:srgbClr val="231F25"/>
                </a:solidFill>
                <a:effectLst/>
                <a:latin typeface="Poppins" pitchFamily="2" charset="77"/>
                <a:cs typeface="Poppins" pitchFamily="2" charset="77"/>
              </a:rPr>
              <a:t>Modifiez le style des sous-titres du masque</a:t>
            </a:r>
            <a:endParaRPr lang="fr-FR" sz="1800">
              <a:latin typeface="Poppins" pitchFamily="2" charset="77"/>
              <a:cs typeface="Poppins" pitchFamily="2" charset="77"/>
            </a:endParaRPr>
          </a:p>
        </p:txBody>
      </p:sp>
      <p:sp>
        <p:nvSpPr>
          <p:cNvPr id="12" name="ZoneTexte 11">
            <a:extLst>
              <a:ext uri="{FF2B5EF4-FFF2-40B4-BE49-F238E27FC236}">
                <a16:creationId xmlns:a16="http://schemas.microsoft.com/office/drawing/2014/main" id="{5283F188-D6E1-45BF-3A9B-E721FF8CEF9A}"/>
              </a:ext>
            </a:extLst>
          </p:cNvPr>
          <p:cNvSpPr txBox="1"/>
          <p:nvPr/>
        </p:nvSpPr>
        <p:spPr>
          <a:xfrm>
            <a:off x="560173" y="4970507"/>
            <a:ext cx="1762898" cy="830997"/>
          </a:xfrm>
          <a:prstGeom prst="rect">
            <a:avLst/>
          </a:prstGeom>
          <a:noFill/>
        </p:spPr>
        <p:txBody>
          <a:bodyPr wrap="square" rtlCol="0">
            <a:spAutoFit/>
          </a:bodyPr>
          <a:lstStyle/>
          <a:p>
            <a:r>
              <a:rPr lang="fr-BE" sz="4800">
                <a:solidFill>
                  <a:srgbClr val="000000"/>
                </a:solidFill>
                <a:effectLst/>
                <a:latin typeface="Poppins" pitchFamily="2" charset="77"/>
                <a:cs typeface="Poppins" pitchFamily="2" charset="77"/>
              </a:rPr>
              <a:t>2025</a:t>
            </a:r>
            <a:endParaRPr lang="fr-FR" sz="4800">
              <a:latin typeface="Poppins" pitchFamily="2" charset="77"/>
              <a:cs typeface="Poppins" pitchFamily="2" charset="77"/>
            </a:endParaRPr>
          </a:p>
        </p:txBody>
      </p:sp>
      <p:sp>
        <p:nvSpPr>
          <p:cNvPr id="17" name="Espace réservé de la date 16">
            <a:extLst>
              <a:ext uri="{FF2B5EF4-FFF2-40B4-BE49-F238E27FC236}">
                <a16:creationId xmlns:a16="http://schemas.microsoft.com/office/drawing/2014/main" id="{D101E487-3DEE-F8EA-218C-EE57F1FE79C9}"/>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18" name="Espace réservé du pied de page 17">
            <a:extLst>
              <a:ext uri="{FF2B5EF4-FFF2-40B4-BE49-F238E27FC236}">
                <a16:creationId xmlns:a16="http://schemas.microsoft.com/office/drawing/2014/main" id="{789AD955-2634-CEF6-99EF-F544B14A517E}"/>
              </a:ext>
            </a:extLst>
          </p:cNvPr>
          <p:cNvSpPr>
            <a:spLocks noGrp="1"/>
          </p:cNvSpPr>
          <p:nvPr>
            <p:ph type="ftr" sz="quarter" idx="11"/>
          </p:nvPr>
        </p:nvSpPr>
        <p:spPr/>
        <p:txBody>
          <a:bodyPr/>
          <a:lstStyle/>
          <a:p>
            <a:endParaRPr lang="fr-BE"/>
          </a:p>
        </p:txBody>
      </p:sp>
      <p:sp>
        <p:nvSpPr>
          <p:cNvPr id="19" name="Espace réservé du numéro de diapositive 18">
            <a:extLst>
              <a:ext uri="{FF2B5EF4-FFF2-40B4-BE49-F238E27FC236}">
                <a16:creationId xmlns:a16="http://schemas.microsoft.com/office/drawing/2014/main" id="{D6E36972-E9FE-125B-99EB-8CA987372190}"/>
              </a:ext>
            </a:extLst>
          </p:cNvPr>
          <p:cNvSpPr>
            <a:spLocks noGrp="1"/>
          </p:cNvSpPr>
          <p:nvPr>
            <p:ph type="sldNum" sz="quarter" idx="12"/>
          </p:nvPr>
        </p:nvSpPr>
        <p:spPr/>
        <p:txBody>
          <a:bodyPr/>
          <a:lstStyle/>
          <a:p>
            <a:fld id="{060C2B11-FFA1-4F3C-97CD-1BE19E07D5C3}" type="slidenum">
              <a:rPr lang="fr-BE" smtClean="0"/>
              <a:t>‹N°›</a:t>
            </a:fld>
            <a:endParaRPr lang="fr-BE"/>
          </a:p>
        </p:txBody>
      </p:sp>
      <p:pic>
        <p:nvPicPr>
          <p:cNvPr id="30" name="Image 29">
            <a:extLst>
              <a:ext uri="{FF2B5EF4-FFF2-40B4-BE49-F238E27FC236}">
                <a16:creationId xmlns:a16="http://schemas.microsoft.com/office/drawing/2014/main" id="{C79ECAF2-C394-36D6-4374-76460D433A38}"/>
              </a:ext>
            </a:extLst>
          </p:cNvPr>
          <p:cNvPicPr>
            <a:picLocks noChangeAspect="1"/>
          </p:cNvPicPr>
          <p:nvPr/>
        </p:nvPicPr>
        <p:blipFill>
          <a:blip r:embed="rId3"/>
          <a:stretch>
            <a:fillRect/>
          </a:stretch>
        </p:blipFill>
        <p:spPr>
          <a:xfrm>
            <a:off x="305404" y="342438"/>
            <a:ext cx="5778500" cy="1206500"/>
          </a:xfrm>
          <a:prstGeom prst="rect">
            <a:avLst/>
          </a:prstGeom>
        </p:spPr>
      </p:pic>
      <p:sp>
        <p:nvSpPr>
          <p:cNvPr id="31" name="Rectangle 30">
            <a:extLst>
              <a:ext uri="{FF2B5EF4-FFF2-40B4-BE49-F238E27FC236}">
                <a16:creationId xmlns:a16="http://schemas.microsoft.com/office/drawing/2014/main" id="{F8826E1C-EDE6-2357-E178-1B8B79A9D612}"/>
              </a:ext>
            </a:extLst>
          </p:cNvPr>
          <p:cNvSpPr/>
          <p:nvPr/>
        </p:nvSpPr>
        <p:spPr>
          <a:xfrm>
            <a:off x="674473" y="5715007"/>
            <a:ext cx="1347758" cy="86497"/>
          </a:xfrm>
          <a:prstGeom prst="rect">
            <a:avLst/>
          </a:prstGeom>
          <a:solidFill>
            <a:srgbClr val="74BF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BF83B9"/>
              </a:solidFill>
            </a:endParaRPr>
          </a:p>
        </p:txBody>
      </p:sp>
    </p:spTree>
    <p:extLst>
      <p:ext uri="{BB962C8B-B14F-4D97-AF65-F5344CB8AC3E}">
        <p14:creationId xmlns:p14="http://schemas.microsoft.com/office/powerpoint/2010/main" val="261858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909B8-23AD-5FA7-3F62-A0C62175F0F7}"/>
              </a:ext>
            </a:extLst>
          </p:cNvPr>
          <p:cNvSpPr>
            <a:spLocks noGrp="1"/>
          </p:cNvSpPr>
          <p:nvPr>
            <p:ph type="title"/>
          </p:nvPr>
        </p:nvSpPr>
        <p:spPr>
          <a:xfrm>
            <a:off x="603739" y="1002675"/>
            <a:ext cx="10515600" cy="969617"/>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1CE84D7D-5EC5-8469-53C2-D7BC5B5DE705}"/>
              </a:ext>
            </a:extLst>
          </p:cNvPr>
          <p:cNvSpPr>
            <a:spLocks noGrp="1"/>
          </p:cNvSpPr>
          <p:nvPr>
            <p:ph idx="1"/>
          </p:nvPr>
        </p:nvSpPr>
        <p:spPr>
          <a:xfrm>
            <a:off x="603739" y="2187574"/>
            <a:ext cx="10515600" cy="37382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55A165-B3C6-5FCD-0759-27854783C8D2}"/>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5" name="Espace réservé du pied de page 4">
            <a:extLst>
              <a:ext uri="{FF2B5EF4-FFF2-40B4-BE49-F238E27FC236}">
                <a16:creationId xmlns:a16="http://schemas.microsoft.com/office/drawing/2014/main" id="{C5771C52-3E8E-56B5-E50F-572EF12634EA}"/>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010DC37-149B-92F8-341A-672466037FF4}"/>
              </a:ext>
            </a:extLst>
          </p:cNvPr>
          <p:cNvSpPr>
            <a:spLocks noGrp="1"/>
          </p:cNvSpPr>
          <p:nvPr>
            <p:ph type="sldNum" sz="quarter" idx="12"/>
          </p:nvPr>
        </p:nvSpPr>
        <p:spPr/>
        <p:txBody>
          <a:bodyPr/>
          <a:lstStyle/>
          <a:p>
            <a:fld id="{060C2B11-FFA1-4F3C-97CD-1BE19E07D5C3}" type="slidenum">
              <a:rPr lang="fr-BE" smtClean="0"/>
              <a:t>‹N°›</a:t>
            </a:fld>
            <a:endParaRPr lang="fr-BE"/>
          </a:p>
        </p:txBody>
      </p:sp>
      <p:pic>
        <p:nvPicPr>
          <p:cNvPr id="13" name="Image 12">
            <a:extLst>
              <a:ext uri="{FF2B5EF4-FFF2-40B4-BE49-F238E27FC236}">
                <a16:creationId xmlns:a16="http://schemas.microsoft.com/office/drawing/2014/main" id="{3DFCA7CB-C60A-0B4B-89D0-23B40F36901B}"/>
              </a:ext>
            </a:extLst>
          </p:cNvPr>
          <p:cNvPicPr>
            <a:picLocks noChangeAspect="1"/>
          </p:cNvPicPr>
          <p:nvPr/>
        </p:nvPicPr>
        <p:blipFill>
          <a:blip r:embed="rId2"/>
          <a:stretch>
            <a:fillRect/>
          </a:stretch>
        </p:blipFill>
        <p:spPr>
          <a:xfrm>
            <a:off x="261810" y="99530"/>
            <a:ext cx="2726001" cy="569165"/>
          </a:xfrm>
          <a:prstGeom prst="rect">
            <a:avLst/>
          </a:prstGeom>
        </p:spPr>
      </p:pic>
    </p:spTree>
    <p:extLst>
      <p:ext uri="{BB962C8B-B14F-4D97-AF65-F5344CB8AC3E}">
        <p14:creationId xmlns:p14="http://schemas.microsoft.com/office/powerpoint/2010/main" val="166065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81F49B-7A69-D209-0AD3-15F80C4B25F0}"/>
              </a:ext>
            </a:extLst>
          </p:cNvPr>
          <p:cNvSpPr>
            <a:spLocks noGrp="1"/>
          </p:cNvSpPr>
          <p:nvPr>
            <p:ph type="title"/>
          </p:nvPr>
        </p:nvSpPr>
        <p:spPr>
          <a:xfrm>
            <a:off x="648196" y="1068778"/>
            <a:ext cx="10515600" cy="972581"/>
          </a:xfrm>
        </p:spPr>
        <p:txBody>
          <a:bodyPr anchor="b">
            <a:normAutofit/>
          </a:bodyPr>
          <a:lstStyle>
            <a:lvl1pPr>
              <a:defRPr sz="4400"/>
            </a:lvl1pPr>
          </a:lstStyle>
          <a:p>
            <a:r>
              <a:rPr lang="fr-FR"/>
              <a:t>Modifiez le style du titre</a:t>
            </a:r>
          </a:p>
        </p:txBody>
      </p:sp>
      <p:sp>
        <p:nvSpPr>
          <p:cNvPr id="3" name="Espace réservé du texte 2">
            <a:extLst>
              <a:ext uri="{FF2B5EF4-FFF2-40B4-BE49-F238E27FC236}">
                <a16:creationId xmlns:a16="http://schemas.microsoft.com/office/drawing/2014/main" id="{35B84B88-E801-06F7-B9F1-E218CE0BD231}"/>
              </a:ext>
            </a:extLst>
          </p:cNvPr>
          <p:cNvSpPr>
            <a:spLocks noGrp="1"/>
          </p:cNvSpPr>
          <p:nvPr>
            <p:ph type="body" idx="1" hasCustomPrompt="1"/>
          </p:nvPr>
        </p:nvSpPr>
        <p:spPr>
          <a:xfrm>
            <a:off x="648196" y="2726407"/>
            <a:ext cx="4678301" cy="2712491"/>
          </a:xfrm>
        </p:spPr>
        <p:txBody>
          <a:bodyPr/>
          <a:lstStyle>
            <a:lvl1pPr marL="0" indent="0">
              <a:buNone/>
              <a:defRPr sz="2400" b="0" i="0">
                <a:solidFill>
                  <a:schemeClr val="tx1">
                    <a:tint val="75000"/>
                  </a:schemeClr>
                </a:solidFill>
                <a:latin typeface="Roboto" pitchFamily="2" charset="0"/>
                <a:ea typeface="Robot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indent="0" algn="just">
              <a:lnSpc>
                <a:spcPct val="120000"/>
              </a:lnSpc>
              <a:buFont typeface="Arial" panose="020B0604020202020204" pitchFamily="34" charset="0"/>
              <a:buNone/>
            </a:pPr>
            <a:r>
              <a:rPr lang="fr-BE" sz="2400">
                <a:solidFill>
                  <a:srgbClr val="202020"/>
                </a:solidFill>
                <a:latin typeface="Roboto" pitchFamily="2" charset="0"/>
                <a:ea typeface="Roboto" pitchFamily="2" charset="0"/>
              </a:rPr>
              <a:t>Lorem ipsum </a:t>
            </a:r>
            <a:r>
              <a:rPr lang="fr-BE" sz="2400" err="1">
                <a:solidFill>
                  <a:srgbClr val="202020"/>
                </a:solidFill>
                <a:latin typeface="Roboto" pitchFamily="2" charset="0"/>
                <a:ea typeface="Roboto" pitchFamily="2" charset="0"/>
              </a:rPr>
              <a:t>dolor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amet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consectetur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adipiscing</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elit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sed</a:t>
            </a:r>
            <a:r>
              <a:rPr lang="fr-BE" sz="2400">
                <a:solidFill>
                  <a:srgbClr val="202020"/>
                </a:solidFill>
                <a:latin typeface="Roboto" pitchFamily="2" charset="0"/>
                <a:ea typeface="Roboto" pitchFamily="2" charset="0"/>
              </a:rPr>
              <a:t> do </a:t>
            </a:r>
            <a:r>
              <a:rPr lang="fr-BE" sz="2400" err="1">
                <a:solidFill>
                  <a:srgbClr val="202020"/>
                </a:solidFill>
                <a:latin typeface="Roboto" pitchFamily="2" charset="0"/>
                <a:ea typeface="Roboto" pitchFamily="2" charset="0"/>
              </a:rPr>
              <a:t>eiusmod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tempor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incididunt</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labore</a:t>
            </a:r>
            <a:r>
              <a:rPr lang="fr-BE" sz="2400">
                <a:solidFill>
                  <a:srgbClr val="202020"/>
                </a:solidFill>
                <a:latin typeface="Roboto" pitchFamily="2" charset="0"/>
                <a:ea typeface="Roboto" pitchFamily="2" charset="0"/>
              </a:rPr>
              <a:t> et </a:t>
            </a:r>
            <a:r>
              <a:rPr lang="fr-BE" sz="2400" err="1">
                <a:solidFill>
                  <a:srgbClr val="202020"/>
                </a:solidFill>
                <a:latin typeface="Roboto" pitchFamily="2" charset="0"/>
                <a:ea typeface="Roboto" pitchFamily="2" charset="0"/>
              </a:rPr>
              <a:t>dolore</a:t>
            </a:r>
            <a:r>
              <a:rPr lang="fr-BE" sz="2400">
                <a:solidFill>
                  <a:srgbClr val="202020"/>
                </a:solidFill>
                <a:latin typeface="Roboto" pitchFamily="2" charset="0"/>
                <a:ea typeface="Roboto" pitchFamily="2" charset="0"/>
              </a:rPr>
              <a:t> magna </a:t>
            </a:r>
            <a:r>
              <a:rPr lang="fr-BE" sz="2400" err="1">
                <a:solidFill>
                  <a:srgbClr val="202020"/>
                </a:solidFill>
                <a:latin typeface="Roboto" pitchFamily="2" charset="0"/>
                <a:ea typeface="Roboto" pitchFamily="2" charset="0"/>
              </a:rPr>
              <a:t>aliqua</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enim</a:t>
            </a:r>
            <a:r>
              <a:rPr lang="fr-BE" sz="2400">
                <a:solidFill>
                  <a:srgbClr val="202020"/>
                </a:solidFill>
                <a:latin typeface="Roboto" pitchFamily="2" charset="0"/>
                <a:ea typeface="Roboto" pitchFamily="2" charset="0"/>
              </a:rPr>
              <a:t> ad </a:t>
            </a:r>
            <a:r>
              <a:rPr lang="fr-BE" sz="2400" err="1">
                <a:solidFill>
                  <a:srgbClr val="202020"/>
                </a:solidFill>
                <a:latin typeface="Roboto" pitchFamily="2" charset="0"/>
                <a:ea typeface="Roboto" pitchFamily="2" charset="0"/>
              </a:rPr>
              <a:t>minim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veniam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quis</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nostrud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exercitation</a:t>
            </a:r>
            <a:r>
              <a:rPr lang="fr-BE" sz="2400">
                <a:solidFill>
                  <a:srgbClr val="202020"/>
                </a:solidFill>
                <a:latin typeface="Roboto" pitchFamily="2" charset="0"/>
                <a:ea typeface="Roboto" pitchFamily="2" charset="0"/>
              </a:rPr>
              <a:t>.</a:t>
            </a:r>
            <a:endParaRPr lang="fr-FR" sz="2400">
              <a:latin typeface="Roboto" pitchFamily="2" charset="0"/>
              <a:ea typeface="Roboto" pitchFamily="2" charset="0"/>
            </a:endParaRPr>
          </a:p>
        </p:txBody>
      </p:sp>
      <p:sp>
        <p:nvSpPr>
          <p:cNvPr id="4" name="Espace réservé de la date 3">
            <a:extLst>
              <a:ext uri="{FF2B5EF4-FFF2-40B4-BE49-F238E27FC236}">
                <a16:creationId xmlns:a16="http://schemas.microsoft.com/office/drawing/2014/main" id="{198B3625-6212-8DDC-4016-98910593F3B9}"/>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5" name="Espace réservé du pied de page 4">
            <a:extLst>
              <a:ext uri="{FF2B5EF4-FFF2-40B4-BE49-F238E27FC236}">
                <a16:creationId xmlns:a16="http://schemas.microsoft.com/office/drawing/2014/main" id="{75ADD8E0-B672-CBFC-6B2E-2ADA9831358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1D51DAD4-D9E6-258C-CC3B-9B2952202518}"/>
              </a:ext>
            </a:extLst>
          </p:cNvPr>
          <p:cNvSpPr>
            <a:spLocks noGrp="1"/>
          </p:cNvSpPr>
          <p:nvPr>
            <p:ph type="sldNum" sz="quarter" idx="12"/>
          </p:nvPr>
        </p:nvSpPr>
        <p:spPr/>
        <p:txBody>
          <a:bodyPr/>
          <a:lstStyle/>
          <a:p>
            <a:fld id="{060C2B11-FFA1-4F3C-97CD-1BE19E07D5C3}" type="slidenum">
              <a:rPr lang="fr-BE" smtClean="0"/>
              <a:t>‹N°›</a:t>
            </a:fld>
            <a:endParaRPr lang="fr-BE"/>
          </a:p>
        </p:txBody>
      </p:sp>
      <p:sp>
        <p:nvSpPr>
          <p:cNvPr id="8" name="Espace réservé du texte 2">
            <a:extLst>
              <a:ext uri="{FF2B5EF4-FFF2-40B4-BE49-F238E27FC236}">
                <a16:creationId xmlns:a16="http://schemas.microsoft.com/office/drawing/2014/main" id="{D83E4F5D-416A-F21B-5559-C2DECC812817}"/>
              </a:ext>
            </a:extLst>
          </p:cNvPr>
          <p:cNvSpPr>
            <a:spLocks noGrp="1"/>
          </p:cNvSpPr>
          <p:nvPr>
            <p:ph type="body" idx="13" hasCustomPrompt="1"/>
          </p:nvPr>
        </p:nvSpPr>
        <p:spPr>
          <a:xfrm>
            <a:off x="6485495" y="2683312"/>
            <a:ext cx="4678301" cy="2712491"/>
          </a:xfrm>
        </p:spPr>
        <p:txBody>
          <a:bodyPr/>
          <a:lstStyle>
            <a:lvl1pPr marL="0" indent="0">
              <a:buNone/>
              <a:defRPr sz="2400" b="0" i="0">
                <a:solidFill>
                  <a:schemeClr val="tx1">
                    <a:tint val="75000"/>
                  </a:schemeClr>
                </a:solidFill>
                <a:latin typeface="Roboto" pitchFamily="2" charset="0"/>
                <a:ea typeface="Robot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indent="0" algn="just">
              <a:lnSpc>
                <a:spcPct val="120000"/>
              </a:lnSpc>
              <a:buFont typeface="Arial" panose="020B0604020202020204" pitchFamily="34" charset="0"/>
              <a:buNone/>
            </a:pPr>
            <a:r>
              <a:rPr lang="fr-BE" sz="2400">
                <a:solidFill>
                  <a:srgbClr val="202020"/>
                </a:solidFill>
                <a:latin typeface="Roboto" pitchFamily="2" charset="0"/>
                <a:ea typeface="Roboto" pitchFamily="2" charset="0"/>
              </a:rPr>
              <a:t>Lorem ipsum </a:t>
            </a:r>
            <a:r>
              <a:rPr lang="fr-BE" sz="2400" err="1">
                <a:solidFill>
                  <a:srgbClr val="202020"/>
                </a:solidFill>
                <a:latin typeface="Roboto" pitchFamily="2" charset="0"/>
                <a:ea typeface="Roboto" pitchFamily="2" charset="0"/>
              </a:rPr>
              <a:t>dolor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amet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consectetur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adipiscing</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elit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sed</a:t>
            </a:r>
            <a:r>
              <a:rPr lang="fr-BE" sz="2400">
                <a:solidFill>
                  <a:srgbClr val="202020"/>
                </a:solidFill>
                <a:latin typeface="Roboto" pitchFamily="2" charset="0"/>
                <a:ea typeface="Roboto" pitchFamily="2" charset="0"/>
              </a:rPr>
              <a:t> do </a:t>
            </a:r>
            <a:r>
              <a:rPr lang="fr-BE" sz="2400" err="1">
                <a:solidFill>
                  <a:srgbClr val="202020"/>
                </a:solidFill>
                <a:latin typeface="Roboto" pitchFamily="2" charset="0"/>
                <a:ea typeface="Roboto" pitchFamily="2" charset="0"/>
              </a:rPr>
              <a:t>eiusmod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tempor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incididunt</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labore</a:t>
            </a:r>
            <a:r>
              <a:rPr lang="fr-BE" sz="2400">
                <a:solidFill>
                  <a:srgbClr val="202020"/>
                </a:solidFill>
                <a:latin typeface="Roboto" pitchFamily="2" charset="0"/>
                <a:ea typeface="Roboto" pitchFamily="2" charset="0"/>
              </a:rPr>
              <a:t> et </a:t>
            </a:r>
            <a:r>
              <a:rPr lang="fr-BE" sz="2400" err="1">
                <a:solidFill>
                  <a:srgbClr val="202020"/>
                </a:solidFill>
                <a:latin typeface="Roboto" pitchFamily="2" charset="0"/>
                <a:ea typeface="Roboto" pitchFamily="2" charset="0"/>
              </a:rPr>
              <a:t>dolore</a:t>
            </a:r>
            <a:r>
              <a:rPr lang="fr-BE" sz="2400">
                <a:solidFill>
                  <a:srgbClr val="202020"/>
                </a:solidFill>
                <a:latin typeface="Roboto" pitchFamily="2" charset="0"/>
                <a:ea typeface="Roboto" pitchFamily="2" charset="0"/>
              </a:rPr>
              <a:t> magna </a:t>
            </a:r>
            <a:r>
              <a:rPr lang="fr-BE" sz="2400" err="1">
                <a:solidFill>
                  <a:srgbClr val="202020"/>
                </a:solidFill>
                <a:latin typeface="Roboto" pitchFamily="2" charset="0"/>
                <a:ea typeface="Roboto" pitchFamily="2" charset="0"/>
              </a:rPr>
              <a:t>aliqua</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enim</a:t>
            </a:r>
            <a:r>
              <a:rPr lang="fr-BE" sz="2400">
                <a:solidFill>
                  <a:srgbClr val="202020"/>
                </a:solidFill>
                <a:latin typeface="Roboto" pitchFamily="2" charset="0"/>
                <a:ea typeface="Roboto" pitchFamily="2" charset="0"/>
              </a:rPr>
              <a:t> ad </a:t>
            </a:r>
            <a:r>
              <a:rPr lang="fr-BE" sz="2400" err="1">
                <a:solidFill>
                  <a:srgbClr val="202020"/>
                </a:solidFill>
                <a:latin typeface="Roboto" pitchFamily="2" charset="0"/>
                <a:ea typeface="Roboto" pitchFamily="2" charset="0"/>
              </a:rPr>
              <a:t>minim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veniam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quis</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nostrud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exercitation</a:t>
            </a:r>
            <a:r>
              <a:rPr lang="fr-BE" sz="2400">
                <a:solidFill>
                  <a:srgbClr val="202020"/>
                </a:solidFill>
                <a:latin typeface="Roboto" pitchFamily="2" charset="0"/>
                <a:ea typeface="Roboto" pitchFamily="2" charset="0"/>
              </a:rPr>
              <a:t>.</a:t>
            </a:r>
            <a:endParaRPr lang="fr-FR" sz="2400">
              <a:latin typeface="Roboto" pitchFamily="2" charset="0"/>
              <a:ea typeface="Roboto" pitchFamily="2" charset="0"/>
            </a:endParaRPr>
          </a:p>
        </p:txBody>
      </p:sp>
      <p:pic>
        <p:nvPicPr>
          <p:cNvPr id="13" name="Image 12">
            <a:extLst>
              <a:ext uri="{FF2B5EF4-FFF2-40B4-BE49-F238E27FC236}">
                <a16:creationId xmlns:a16="http://schemas.microsoft.com/office/drawing/2014/main" id="{8BDFD348-7CCF-90FB-4E03-5C0AB3B17F9B}"/>
              </a:ext>
            </a:extLst>
          </p:cNvPr>
          <p:cNvPicPr>
            <a:picLocks noChangeAspect="1"/>
          </p:cNvPicPr>
          <p:nvPr/>
        </p:nvPicPr>
        <p:blipFill>
          <a:blip r:embed="rId2"/>
          <a:stretch>
            <a:fillRect/>
          </a:stretch>
        </p:blipFill>
        <p:spPr>
          <a:xfrm>
            <a:off x="261810" y="99530"/>
            <a:ext cx="2726001" cy="569165"/>
          </a:xfrm>
          <a:prstGeom prst="rect">
            <a:avLst/>
          </a:prstGeom>
        </p:spPr>
      </p:pic>
    </p:spTree>
    <p:extLst>
      <p:ext uri="{BB962C8B-B14F-4D97-AF65-F5344CB8AC3E}">
        <p14:creationId xmlns:p14="http://schemas.microsoft.com/office/powerpoint/2010/main" val="399520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371A5-4CDB-6C9B-C64E-878D678A3423}"/>
              </a:ext>
            </a:extLst>
          </p:cNvPr>
          <p:cNvSpPr>
            <a:spLocks noGrp="1"/>
          </p:cNvSpPr>
          <p:nvPr>
            <p:ph type="title"/>
          </p:nvPr>
        </p:nvSpPr>
        <p:spPr>
          <a:xfrm>
            <a:off x="1579418" y="1042479"/>
            <a:ext cx="10105902" cy="760293"/>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39896049-8332-4D70-ED59-60169DE479A8}"/>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4" name="Espace réservé du pied de page 3">
            <a:extLst>
              <a:ext uri="{FF2B5EF4-FFF2-40B4-BE49-F238E27FC236}">
                <a16:creationId xmlns:a16="http://schemas.microsoft.com/office/drawing/2014/main" id="{0A4DE15E-38E1-B6B1-A564-9B1FD49968CB}"/>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67D65D59-E0EB-DF94-30BB-2CA7824B4783}"/>
              </a:ext>
            </a:extLst>
          </p:cNvPr>
          <p:cNvSpPr>
            <a:spLocks noGrp="1"/>
          </p:cNvSpPr>
          <p:nvPr>
            <p:ph type="sldNum" sz="quarter" idx="12"/>
          </p:nvPr>
        </p:nvSpPr>
        <p:spPr/>
        <p:txBody>
          <a:bodyPr/>
          <a:lstStyle/>
          <a:p>
            <a:fld id="{060C2B11-FFA1-4F3C-97CD-1BE19E07D5C3}" type="slidenum">
              <a:rPr lang="fr-BE" smtClean="0"/>
              <a:t>‹N°›</a:t>
            </a:fld>
            <a:endParaRPr lang="fr-BE"/>
          </a:p>
        </p:txBody>
      </p:sp>
      <p:sp>
        <p:nvSpPr>
          <p:cNvPr id="10" name="Espace réservé du texte 2">
            <a:extLst>
              <a:ext uri="{FF2B5EF4-FFF2-40B4-BE49-F238E27FC236}">
                <a16:creationId xmlns:a16="http://schemas.microsoft.com/office/drawing/2014/main" id="{983F68D3-31E9-263D-0E34-2BBE13C9F85B}"/>
              </a:ext>
            </a:extLst>
          </p:cNvPr>
          <p:cNvSpPr>
            <a:spLocks noGrp="1"/>
          </p:cNvSpPr>
          <p:nvPr>
            <p:ph type="body" idx="1" hasCustomPrompt="1"/>
          </p:nvPr>
        </p:nvSpPr>
        <p:spPr>
          <a:xfrm>
            <a:off x="1968284" y="2342738"/>
            <a:ext cx="9717035" cy="2712491"/>
          </a:xfrm>
        </p:spPr>
        <p:txBody>
          <a:bodyPr/>
          <a:lstStyle>
            <a:lvl1pPr marL="0" indent="0">
              <a:buNone/>
              <a:defRPr sz="2400" b="0" i="0">
                <a:solidFill>
                  <a:schemeClr val="tx1">
                    <a:tint val="75000"/>
                  </a:schemeClr>
                </a:solidFill>
                <a:latin typeface="Roboto" pitchFamily="2" charset="0"/>
                <a:ea typeface="Roboto"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indent="0" algn="just">
              <a:lnSpc>
                <a:spcPct val="120000"/>
              </a:lnSpc>
              <a:buFont typeface="Arial" panose="020B0604020202020204" pitchFamily="34" charset="0"/>
              <a:buNone/>
            </a:pPr>
            <a:r>
              <a:rPr lang="fr-BE" sz="2400">
                <a:solidFill>
                  <a:srgbClr val="202020"/>
                </a:solidFill>
                <a:latin typeface="Roboto" pitchFamily="2" charset="0"/>
                <a:ea typeface="Roboto" pitchFamily="2" charset="0"/>
              </a:rPr>
              <a:t>Lorem ipsum </a:t>
            </a:r>
            <a:r>
              <a:rPr lang="fr-BE" sz="2400" err="1">
                <a:solidFill>
                  <a:srgbClr val="202020"/>
                </a:solidFill>
                <a:latin typeface="Roboto" pitchFamily="2" charset="0"/>
                <a:ea typeface="Roboto" pitchFamily="2" charset="0"/>
              </a:rPr>
              <a:t>dolor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amet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consectetur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adipiscing</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elit</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sed</a:t>
            </a:r>
            <a:r>
              <a:rPr lang="fr-BE" sz="2400">
                <a:solidFill>
                  <a:srgbClr val="202020"/>
                </a:solidFill>
                <a:latin typeface="Roboto" pitchFamily="2" charset="0"/>
                <a:ea typeface="Roboto" pitchFamily="2" charset="0"/>
              </a:rPr>
              <a:t> do </a:t>
            </a:r>
            <a:r>
              <a:rPr lang="fr-BE" sz="2400" err="1">
                <a:solidFill>
                  <a:srgbClr val="202020"/>
                </a:solidFill>
                <a:latin typeface="Roboto" pitchFamily="2" charset="0"/>
                <a:ea typeface="Roboto" pitchFamily="2" charset="0"/>
              </a:rPr>
              <a:t>eiusmod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tempor</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incididunt</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labore</a:t>
            </a:r>
            <a:r>
              <a:rPr lang="fr-BE" sz="2400">
                <a:solidFill>
                  <a:srgbClr val="202020"/>
                </a:solidFill>
                <a:latin typeface="Roboto" pitchFamily="2" charset="0"/>
                <a:ea typeface="Roboto" pitchFamily="2" charset="0"/>
              </a:rPr>
              <a:t> et </a:t>
            </a:r>
            <a:r>
              <a:rPr lang="fr-BE" sz="2400" err="1">
                <a:solidFill>
                  <a:srgbClr val="202020"/>
                </a:solidFill>
                <a:latin typeface="Roboto" pitchFamily="2" charset="0"/>
                <a:ea typeface="Roboto" pitchFamily="2" charset="0"/>
              </a:rPr>
              <a:t>dolore</a:t>
            </a:r>
            <a:r>
              <a:rPr lang="fr-BE" sz="2400">
                <a:solidFill>
                  <a:srgbClr val="202020"/>
                </a:solidFill>
                <a:latin typeface="Roboto" pitchFamily="2" charset="0"/>
                <a:ea typeface="Roboto" pitchFamily="2" charset="0"/>
              </a:rPr>
              <a:t> magna </a:t>
            </a:r>
            <a:r>
              <a:rPr lang="fr-BE" sz="2400" err="1">
                <a:solidFill>
                  <a:srgbClr val="202020"/>
                </a:solidFill>
                <a:latin typeface="Roboto" pitchFamily="2" charset="0"/>
                <a:ea typeface="Roboto" pitchFamily="2" charset="0"/>
              </a:rPr>
              <a:t>aliqua</a:t>
            </a:r>
            <a:r>
              <a:rPr lang="fr-BE" sz="2400">
                <a:solidFill>
                  <a:srgbClr val="202020"/>
                </a:solidFill>
                <a:latin typeface="Roboto" pitchFamily="2" charset="0"/>
                <a:ea typeface="Roboto" pitchFamily="2" charset="0"/>
              </a:rPr>
              <a:t>. Ut </a:t>
            </a:r>
            <a:r>
              <a:rPr lang="fr-BE" sz="2400" err="1">
                <a:solidFill>
                  <a:srgbClr val="202020"/>
                </a:solidFill>
                <a:latin typeface="Roboto" pitchFamily="2" charset="0"/>
                <a:ea typeface="Roboto" pitchFamily="2" charset="0"/>
              </a:rPr>
              <a:t>enim</a:t>
            </a:r>
            <a:r>
              <a:rPr lang="fr-BE" sz="2400">
                <a:solidFill>
                  <a:srgbClr val="202020"/>
                </a:solidFill>
                <a:latin typeface="Roboto" pitchFamily="2" charset="0"/>
                <a:ea typeface="Roboto" pitchFamily="2" charset="0"/>
              </a:rPr>
              <a:t> ad </a:t>
            </a:r>
            <a:r>
              <a:rPr lang="fr-BE" sz="2400" err="1">
                <a:solidFill>
                  <a:srgbClr val="202020"/>
                </a:solidFill>
                <a:latin typeface="Roboto" pitchFamily="2" charset="0"/>
                <a:ea typeface="Roboto" pitchFamily="2" charset="0"/>
              </a:rPr>
              <a:t>minim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veniam</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quis</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nostrud</a:t>
            </a:r>
            <a:r>
              <a:rPr lang="fr-BE" sz="2400">
                <a:solidFill>
                  <a:srgbClr val="202020"/>
                </a:solidFill>
                <a:latin typeface="Roboto" pitchFamily="2" charset="0"/>
                <a:ea typeface="Roboto" pitchFamily="2" charset="0"/>
              </a:rPr>
              <a:t> </a:t>
            </a:r>
            <a:r>
              <a:rPr lang="fr-BE" sz="2400" err="1">
                <a:solidFill>
                  <a:srgbClr val="202020"/>
                </a:solidFill>
                <a:latin typeface="Roboto" pitchFamily="2" charset="0"/>
                <a:ea typeface="Roboto" pitchFamily="2" charset="0"/>
              </a:rPr>
              <a:t>exercitation</a:t>
            </a:r>
            <a:r>
              <a:rPr lang="fr-BE" sz="2400">
                <a:solidFill>
                  <a:srgbClr val="202020"/>
                </a:solidFill>
                <a:latin typeface="Roboto" pitchFamily="2" charset="0"/>
                <a:ea typeface="Roboto" pitchFamily="2" charset="0"/>
              </a:rPr>
              <a:t>.</a:t>
            </a:r>
            <a:endParaRPr lang="fr-FR" sz="2400">
              <a:latin typeface="Roboto" pitchFamily="2" charset="0"/>
              <a:ea typeface="Roboto" pitchFamily="2" charset="0"/>
            </a:endParaRPr>
          </a:p>
        </p:txBody>
      </p:sp>
      <p:pic>
        <p:nvPicPr>
          <p:cNvPr id="15" name="Image 14">
            <a:extLst>
              <a:ext uri="{FF2B5EF4-FFF2-40B4-BE49-F238E27FC236}">
                <a16:creationId xmlns:a16="http://schemas.microsoft.com/office/drawing/2014/main" id="{771780FA-C93E-94D2-5B64-EADEA12788CC}"/>
              </a:ext>
            </a:extLst>
          </p:cNvPr>
          <p:cNvPicPr>
            <a:picLocks noChangeAspect="1"/>
          </p:cNvPicPr>
          <p:nvPr/>
        </p:nvPicPr>
        <p:blipFill>
          <a:blip r:embed="rId3"/>
          <a:stretch>
            <a:fillRect/>
          </a:stretch>
        </p:blipFill>
        <p:spPr>
          <a:xfrm>
            <a:off x="261810" y="99530"/>
            <a:ext cx="2726001" cy="569165"/>
          </a:xfrm>
          <a:prstGeom prst="rect">
            <a:avLst/>
          </a:prstGeom>
        </p:spPr>
      </p:pic>
    </p:spTree>
    <p:extLst>
      <p:ext uri="{BB962C8B-B14F-4D97-AF65-F5344CB8AC3E}">
        <p14:creationId xmlns:p14="http://schemas.microsoft.com/office/powerpoint/2010/main" val="2118497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1B9835E-9E82-0985-3C31-180E4078BAB9}"/>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3" name="Espace réservé du pied de page 2">
            <a:extLst>
              <a:ext uri="{FF2B5EF4-FFF2-40B4-BE49-F238E27FC236}">
                <a16:creationId xmlns:a16="http://schemas.microsoft.com/office/drawing/2014/main" id="{F2058D41-ED74-7BD8-7C78-32EEE3CAAD2F}"/>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BE3A1C43-381D-C0FF-B9EB-734C14D1503D}"/>
              </a:ext>
            </a:extLst>
          </p:cNvPr>
          <p:cNvSpPr>
            <a:spLocks noGrp="1"/>
          </p:cNvSpPr>
          <p:nvPr>
            <p:ph type="sldNum" sz="quarter" idx="12"/>
          </p:nvPr>
        </p:nvSpPr>
        <p:spPr/>
        <p:txBody>
          <a:bodyPr/>
          <a:lstStyle/>
          <a:p>
            <a:fld id="{060C2B11-FFA1-4F3C-97CD-1BE19E07D5C3}" type="slidenum">
              <a:rPr lang="fr-BE" smtClean="0"/>
              <a:t>‹N°›</a:t>
            </a:fld>
            <a:endParaRPr lang="fr-BE"/>
          </a:p>
        </p:txBody>
      </p:sp>
      <p:pic>
        <p:nvPicPr>
          <p:cNvPr id="25" name="Image 24">
            <a:extLst>
              <a:ext uri="{FF2B5EF4-FFF2-40B4-BE49-F238E27FC236}">
                <a16:creationId xmlns:a16="http://schemas.microsoft.com/office/drawing/2014/main" id="{64C6B7E9-DB49-7ECC-6DE5-93909DC76412}"/>
              </a:ext>
            </a:extLst>
          </p:cNvPr>
          <p:cNvPicPr>
            <a:picLocks noChangeAspect="1"/>
          </p:cNvPicPr>
          <p:nvPr/>
        </p:nvPicPr>
        <p:blipFill>
          <a:blip r:embed="rId2"/>
          <a:stretch>
            <a:fillRect/>
          </a:stretch>
        </p:blipFill>
        <p:spPr>
          <a:xfrm>
            <a:off x="261810" y="99530"/>
            <a:ext cx="2726001" cy="569165"/>
          </a:xfrm>
          <a:prstGeom prst="rect">
            <a:avLst/>
          </a:prstGeom>
        </p:spPr>
      </p:pic>
    </p:spTree>
    <p:extLst>
      <p:ext uri="{BB962C8B-B14F-4D97-AF65-F5344CB8AC3E}">
        <p14:creationId xmlns:p14="http://schemas.microsoft.com/office/powerpoint/2010/main" val="1036659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EF279D-46B2-74A0-4A8A-6819F30BA4F7}"/>
              </a:ext>
            </a:extLst>
          </p:cNvPr>
          <p:cNvSpPr>
            <a:spLocks noGrp="1"/>
          </p:cNvSpPr>
          <p:nvPr>
            <p:ph type="title"/>
          </p:nvPr>
        </p:nvSpPr>
        <p:spPr>
          <a:xfrm>
            <a:off x="626033" y="987424"/>
            <a:ext cx="3932237" cy="1069975"/>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E7ED0FE-ED9C-076B-C153-FA462149E2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19097867-78DC-07DF-81D8-3E8FACAADD93}"/>
              </a:ext>
            </a:extLst>
          </p:cNvPr>
          <p:cNvSpPr>
            <a:spLocks noGrp="1"/>
          </p:cNvSpPr>
          <p:nvPr>
            <p:ph type="body" sz="half" idx="2" hasCustomPrompt="1"/>
          </p:nvPr>
        </p:nvSpPr>
        <p:spPr>
          <a:xfrm>
            <a:off x="626033" y="2648196"/>
            <a:ext cx="3932237" cy="3220791"/>
          </a:xfrm>
        </p:spPr>
        <p:txBody>
          <a:bodyPr/>
          <a:lstStyle>
            <a:lvl1pPr marL="0" indent="0">
              <a:lnSpc>
                <a:spcPct val="100000"/>
              </a:lnSpc>
              <a:buNone/>
              <a:defRPr sz="1600" b="0" i="0">
                <a:latin typeface="Roboto" pitchFamily="2" charset="0"/>
                <a:ea typeface="Roboto"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just" defTabSz="914400" rtl="0" eaLnBrk="1" fontAlgn="auto" latinLnBrk="0" hangingPunct="1">
              <a:lnSpc>
                <a:spcPct val="120000"/>
              </a:lnSpc>
              <a:spcBef>
                <a:spcPts val="2200"/>
              </a:spcBef>
              <a:spcAft>
                <a:spcPts val="0"/>
              </a:spcAft>
              <a:buClr>
                <a:srgbClr val="D96D6E"/>
              </a:buClr>
              <a:buSzPct val="100000"/>
              <a:buFont typeface="Arial" panose="020B0604020202020204" pitchFamily="34" charset="0"/>
              <a:buNone/>
              <a:tabLst/>
              <a:defRPr/>
            </a:pPr>
            <a:r>
              <a:rPr lang="fr-BE" sz="1600">
                <a:solidFill>
                  <a:srgbClr val="202020"/>
                </a:solidFill>
                <a:latin typeface="Roboto" pitchFamily="2" charset="0"/>
                <a:ea typeface="Roboto" pitchFamily="2" charset="0"/>
              </a:rPr>
              <a:t>Lorem ipsum </a:t>
            </a:r>
            <a:r>
              <a:rPr lang="fr-BE" sz="1600" err="1">
                <a:solidFill>
                  <a:srgbClr val="202020"/>
                </a:solidFill>
                <a:latin typeface="Roboto" pitchFamily="2" charset="0"/>
                <a:ea typeface="Roboto" pitchFamily="2" charset="0"/>
              </a:rPr>
              <a:t>dolor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sit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amet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consectetur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adipiscing</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elit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sed</a:t>
            </a:r>
            <a:r>
              <a:rPr lang="fr-BE" sz="1600">
                <a:solidFill>
                  <a:srgbClr val="202020"/>
                </a:solidFill>
                <a:latin typeface="Roboto" pitchFamily="2" charset="0"/>
                <a:ea typeface="Roboto" pitchFamily="2" charset="0"/>
              </a:rPr>
              <a:t> do </a:t>
            </a:r>
            <a:r>
              <a:rPr lang="fr-BE" sz="1600" err="1">
                <a:solidFill>
                  <a:srgbClr val="202020"/>
                </a:solidFill>
                <a:latin typeface="Roboto" pitchFamily="2" charset="0"/>
                <a:ea typeface="Roboto" pitchFamily="2" charset="0"/>
              </a:rPr>
              <a:t>eiusmod</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tempor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incididunt</a:t>
            </a:r>
            <a:r>
              <a:rPr lang="fr-BE" sz="1600">
                <a:solidFill>
                  <a:srgbClr val="202020"/>
                </a:solidFill>
                <a:latin typeface="Roboto" pitchFamily="2" charset="0"/>
                <a:ea typeface="Roboto" pitchFamily="2" charset="0"/>
              </a:rPr>
              <a:t> ut </a:t>
            </a:r>
            <a:r>
              <a:rPr lang="fr-BE" sz="1600" err="1">
                <a:solidFill>
                  <a:srgbClr val="202020"/>
                </a:solidFill>
                <a:latin typeface="Roboto" pitchFamily="2" charset="0"/>
                <a:ea typeface="Roboto" pitchFamily="2" charset="0"/>
              </a:rPr>
              <a:t>labore</a:t>
            </a:r>
            <a:r>
              <a:rPr lang="fr-BE" sz="1600">
                <a:solidFill>
                  <a:srgbClr val="202020"/>
                </a:solidFill>
                <a:latin typeface="Roboto" pitchFamily="2" charset="0"/>
                <a:ea typeface="Roboto" pitchFamily="2" charset="0"/>
              </a:rPr>
              <a:t> et </a:t>
            </a:r>
            <a:r>
              <a:rPr lang="fr-BE" sz="1600" err="1">
                <a:solidFill>
                  <a:srgbClr val="202020"/>
                </a:solidFill>
                <a:latin typeface="Roboto" pitchFamily="2" charset="0"/>
                <a:ea typeface="Roboto" pitchFamily="2" charset="0"/>
              </a:rPr>
              <a:t>dolore</a:t>
            </a:r>
            <a:r>
              <a:rPr lang="fr-BE" sz="1600">
                <a:solidFill>
                  <a:srgbClr val="202020"/>
                </a:solidFill>
                <a:latin typeface="Roboto" pitchFamily="2" charset="0"/>
                <a:ea typeface="Roboto" pitchFamily="2" charset="0"/>
              </a:rPr>
              <a:t> magna </a:t>
            </a:r>
            <a:r>
              <a:rPr lang="fr-BE" sz="1600" err="1">
                <a:solidFill>
                  <a:srgbClr val="202020"/>
                </a:solidFill>
                <a:latin typeface="Roboto" pitchFamily="2" charset="0"/>
                <a:ea typeface="Roboto" pitchFamily="2" charset="0"/>
              </a:rPr>
              <a:t>aliqua</a:t>
            </a:r>
            <a:r>
              <a:rPr lang="fr-BE" sz="1600">
                <a:solidFill>
                  <a:srgbClr val="202020"/>
                </a:solidFill>
                <a:latin typeface="Roboto" pitchFamily="2" charset="0"/>
                <a:ea typeface="Roboto" pitchFamily="2" charset="0"/>
              </a:rPr>
              <a:t>. Ut </a:t>
            </a:r>
            <a:r>
              <a:rPr lang="fr-BE" sz="1600" err="1">
                <a:solidFill>
                  <a:srgbClr val="202020"/>
                </a:solidFill>
                <a:latin typeface="Roboto" pitchFamily="2" charset="0"/>
                <a:ea typeface="Roboto" pitchFamily="2" charset="0"/>
              </a:rPr>
              <a:t>enim</a:t>
            </a:r>
            <a:r>
              <a:rPr lang="fr-BE" sz="1600">
                <a:solidFill>
                  <a:srgbClr val="202020"/>
                </a:solidFill>
                <a:latin typeface="Roboto" pitchFamily="2" charset="0"/>
                <a:ea typeface="Roboto" pitchFamily="2" charset="0"/>
              </a:rPr>
              <a:t> ad </a:t>
            </a:r>
            <a:r>
              <a:rPr lang="fr-BE" sz="1600" err="1">
                <a:solidFill>
                  <a:srgbClr val="202020"/>
                </a:solidFill>
                <a:latin typeface="Roboto" pitchFamily="2" charset="0"/>
                <a:ea typeface="Roboto" pitchFamily="2" charset="0"/>
              </a:rPr>
              <a:t>minim</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veniam</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quis</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nostrud</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exercitation</a:t>
            </a:r>
            <a:r>
              <a:rPr lang="fr-BE" sz="1600">
                <a:solidFill>
                  <a:srgbClr val="202020"/>
                </a:solidFill>
                <a:latin typeface="Roboto" pitchFamily="2" charset="0"/>
                <a:ea typeface="Roboto" pitchFamily="2" charset="0"/>
              </a:rPr>
              <a:t>. Lorem ipsum </a:t>
            </a:r>
            <a:r>
              <a:rPr lang="fr-BE" sz="1600" err="1">
                <a:solidFill>
                  <a:srgbClr val="202020"/>
                </a:solidFill>
                <a:latin typeface="Roboto" pitchFamily="2" charset="0"/>
                <a:ea typeface="Roboto" pitchFamily="2" charset="0"/>
              </a:rPr>
              <a:t>dolor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sit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amet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consectetur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adipiscing</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elit</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sed</a:t>
            </a:r>
            <a:r>
              <a:rPr lang="fr-BE" sz="1600">
                <a:solidFill>
                  <a:srgbClr val="202020"/>
                </a:solidFill>
                <a:latin typeface="Roboto" pitchFamily="2" charset="0"/>
                <a:ea typeface="Roboto" pitchFamily="2" charset="0"/>
              </a:rPr>
              <a:t> do </a:t>
            </a:r>
            <a:r>
              <a:rPr lang="fr-BE" sz="1600" err="1">
                <a:solidFill>
                  <a:srgbClr val="202020"/>
                </a:solidFill>
                <a:latin typeface="Roboto" pitchFamily="2" charset="0"/>
                <a:ea typeface="Roboto" pitchFamily="2" charset="0"/>
              </a:rPr>
              <a:t>eiusmod</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tempor</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incididunt</a:t>
            </a:r>
            <a:r>
              <a:rPr lang="fr-BE" sz="1600">
                <a:solidFill>
                  <a:srgbClr val="202020"/>
                </a:solidFill>
                <a:latin typeface="Roboto" pitchFamily="2" charset="0"/>
                <a:ea typeface="Roboto" pitchFamily="2" charset="0"/>
              </a:rPr>
              <a:t> ut </a:t>
            </a:r>
            <a:r>
              <a:rPr lang="fr-BE" sz="1600" err="1">
                <a:solidFill>
                  <a:srgbClr val="202020"/>
                </a:solidFill>
                <a:latin typeface="Roboto" pitchFamily="2" charset="0"/>
                <a:ea typeface="Roboto" pitchFamily="2" charset="0"/>
              </a:rPr>
              <a:t>labore</a:t>
            </a:r>
            <a:r>
              <a:rPr lang="fr-BE" sz="1600">
                <a:solidFill>
                  <a:srgbClr val="202020"/>
                </a:solidFill>
                <a:latin typeface="Roboto" pitchFamily="2" charset="0"/>
                <a:ea typeface="Roboto" pitchFamily="2" charset="0"/>
              </a:rPr>
              <a:t> et </a:t>
            </a:r>
            <a:r>
              <a:rPr lang="fr-BE" sz="1600" err="1">
                <a:solidFill>
                  <a:srgbClr val="202020"/>
                </a:solidFill>
                <a:latin typeface="Roboto" pitchFamily="2" charset="0"/>
                <a:ea typeface="Roboto" pitchFamily="2" charset="0"/>
              </a:rPr>
              <a:t>dolore</a:t>
            </a:r>
            <a:r>
              <a:rPr lang="fr-BE" sz="1600">
                <a:solidFill>
                  <a:srgbClr val="202020"/>
                </a:solidFill>
                <a:latin typeface="Roboto" pitchFamily="2" charset="0"/>
                <a:ea typeface="Roboto" pitchFamily="2" charset="0"/>
              </a:rPr>
              <a:t> magna </a:t>
            </a:r>
            <a:r>
              <a:rPr lang="fr-BE" sz="1600" err="1">
                <a:solidFill>
                  <a:srgbClr val="202020"/>
                </a:solidFill>
                <a:latin typeface="Roboto" pitchFamily="2" charset="0"/>
                <a:ea typeface="Roboto" pitchFamily="2" charset="0"/>
              </a:rPr>
              <a:t>aliqua</a:t>
            </a:r>
            <a:r>
              <a:rPr lang="fr-BE" sz="1600">
                <a:solidFill>
                  <a:srgbClr val="202020"/>
                </a:solidFill>
                <a:latin typeface="Roboto" pitchFamily="2" charset="0"/>
                <a:ea typeface="Roboto" pitchFamily="2" charset="0"/>
              </a:rPr>
              <a:t>. Ut </a:t>
            </a:r>
            <a:r>
              <a:rPr lang="fr-BE" sz="1600" err="1">
                <a:solidFill>
                  <a:srgbClr val="202020"/>
                </a:solidFill>
                <a:latin typeface="Roboto" pitchFamily="2" charset="0"/>
                <a:ea typeface="Roboto" pitchFamily="2" charset="0"/>
              </a:rPr>
              <a:t>enim</a:t>
            </a:r>
            <a:r>
              <a:rPr lang="fr-BE" sz="1600">
                <a:solidFill>
                  <a:srgbClr val="202020"/>
                </a:solidFill>
                <a:latin typeface="Roboto" pitchFamily="2" charset="0"/>
                <a:ea typeface="Roboto" pitchFamily="2" charset="0"/>
              </a:rPr>
              <a:t> ad </a:t>
            </a:r>
            <a:r>
              <a:rPr lang="fr-BE" sz="1600" err="1">
                <a:solidFill>
                  <a:srgbClr val="202020"/>
                </a:solidFill>
                <a:latin typeface="Roboto" pitchFamily="2" charset="0"/>
                <a:ea typeface="Roboto" pitchFamily="2" charset="0"/>
              </a:rPr>
              <a:t>minim</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veniam</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quis</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nostrud</a:t>
            </a:r>
            <a:r>
              <a:rPr lang="fr-BE" sz="1600">
                <a:solidFill>
                  <a:srgbClr val="202020"/>
                </a:solidFill>
                <a:latin typeface="Roboto" pitchFamily="2" charset="0"/>
                <a:ea typeface="Roboto" pitchFamily="2" charset="0"/>
              </a:rPr>
              <a:t> </a:t>
            </a:r>
            <a:r>
              <a:rPr lang="fr-BE" sz="1600" err="1">
                <a:solidFill>
                  <a:srgbClr val="202020"/>
                </a:solidFill>
                <a:latin typeface="Roboto" pitchFamily="2" charset="0"/>
                <a:ea typeface="Roboto" pitchFamily="2" charset="0"/>
              </a:rPr>
              <a:t>exercitation</a:t>
            </a:r>
            <a:r>
              <a:rPr lang="fr-BE" sz="1600">
                <a:solidFill>
                  <a:srgbClr val="202020"/>
                </a:solidFill>
                <a:latin typeface="Roboto" pitchFamily="2" charset="0"/>
                <a:ea typeface="Roboto" pitchFamily="2" charset="0"/>
              </a:rPr>
              <a:t>.</a:t>
            </a:r>
            <a:endParaRPr lang="fr-FR" sz="1600">
              <a:latin typeface="Roboto" pitchFamily="2" charset="0"/>
              <a:ea typeface="Roboto" pitchFamily="2" charset="0"/>
            </a:endParaRPr>
          </a:p>
          <a:p>
            <a:pPr marL="0" indent="0" algn="just">
              <a:lnSpc>
                <a:spcPct val="120000"/>
              </a:lnSpc>
              <a:buFont typeface="Arial" panose="020B0604020202020204" pitchFamily="34" charset="0"/>
              <a:buNone/>
            </a:pPr>
            <a:endParaRPr lang="fr-FR" sz="1600">
              <a:latin typeface="Roboto" pitchFamily="2" charset="0"/>
              <a:ea typeface="Roboto" pitchFamily="2" charset="0"/>
            </a:endParaRPr>
          </a:p>
        </p:txBody>
      </p:sp>
      <p:sp>
        <p:nvSpPr>
          <p:cNvPr id="5" name="Espace réservé de la date 4">
            <a:extLst>
              <a:ext uri="{FF2B5EF4-FFF2-40B4-BE49-F238E27FC236}">
                <a16:creationId xmlns:a16="http://schemas.microsoft.com/office/drawing/2014/main" id="{A42EFDA9-60DE-E020-31D1-816F274454E9}"/>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6" name="Espace réservé du pied de page 5">
            <a:extLst>
              <a:ext uri="{FF2B5EF4-FFF2-40B4-BE49-F238E27FC236}">
                <a16:creationId xmlns:a16="http://schemas.microsoft.com/office/drawing/2014/main" id="{3B54DD21-C80C-0E50-D333-D579A5B8E3D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61529738-101C-F945-68D4-CE51039C1211}"/>
              </a:ext>
            </a:extLst>
          </p:cNvPr>
          <p:cNvSpPr>
            <a:spLocks noGrp="1"/>
          </p:cNvSpPr>
          <p:nvPr>
            <p:ph type="sldNum" sz="quarter" idx="12"/>
          </p:nvPr>
        </p:nvSpPr>
        <p:spPr/>
        <p:txBody>
          <a:bodyPr/>
          <a:lstStyle/>
          <a:p>
            <a:fld id="{060C2B11-FFA1-4F3C-97CD-1BE19E07D5C3}" type="slidenum">
              <a:rPr lang="fr-BE" smtClean="0"/>
              <a:t>‹N°›</a:t>
            </a:fld>
            <a:endParaRPr lang="fr-BE"/>
          </a:p>
        </p:txBody>
      </p:sp>
      <p:pic>
        <p:nvPicPr>
          <p:cNvPr id="15" name="Image 14">
            <a:extLst>
              <a:ext uri="{FF2B5EF4-FFF2-40B4-BE49-F238E27FC236}">
                <a16:creationId xmlns:a16="http://schemas.microsoft.com/office/drawing/2014/main" id="{8616E29A-D04C-E070-C8BA-7702562FEA87}"/>
              </a:ext>
            </a:extLst>
          </p:cNvPr>
          <p:cNvPicPr>
            <a:picLocks noChangeAspect="1"/>
          </p:cNvPicPr>
          <p:nvPr/>
        </p:nvPicPr>
        <p:blipFill>
          <a:blip r:embed="rId2"/>
          <a:stretch>
            <a:fillRect/>
          </a:stretch>
        </p:blipFill>
        <p:spPr>
          <a:xfrm>
            <a:off x="261810" y="99530"/>
            <a:ext cx="2726001" cy="569165"/>
          </a:xfrm>
          <a:prstGeom prst="rect">
            <a:avLst/>
          </a:prstGeom>
        </p:spPr>
      </p:pic>
    </p:spTree>
    <p:extLst>
      <p:ext uri="{BB962C8B-B14F-4D97-AF65-F5344CB8AC3E}">
        <p14:creationId xmlns:p14="http://schemas.microsoft.com/office/powerpoint/2010/main" val="2463495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Espace réservé de la date 16">
            <a:extLst>
              <a:ext uri="{FF2B5EF4-FFF2-40B4-BE49-F238E27FC236}">
                <a16:creationId xmlns:a16="http://schemas.microsoft.com/office/drawing/2014/main" id="{D101E487-3DEE-F8EA-218C-EE57F1FE79C9}"/>
              </a:ext>
            </a:extLst>
          </p:cNvPr>
          <p:cNvSpPr>
            <a:spLocks noGrp="1"/>
          </p:cNvSpPr>
          <p:nvPr>
            <p:ph type="dt" sz="half" idx="10"/>
          </p:nvPr>
        </p:nvSpPr>
        <p:spPr/>
        <p:txBody>
          <a:bodyPr/>
          <a:lstStyle/>
          <a:p>
            <a:fld id="{2469F317-8193-4E8B-B6CA-520575D31975}" type="datetimeFigureOut">
              <a:rPr lang="fr-BE" smtClean="0"/>
              <a:t>23-06-25</a:t>
            </a:fld>
            <a:endParaRPr lang="fr-BE"/>
          </a:p>
        </p:txBody>
      </p:sp>
      <p:sp>
        <p:nvSpPr>
          <p:cNvPr id="18" name="Espace réservé du pied de page 17">
            <a:extLst>
              <a:ext uri="{FF2B5EF4-FFF2-40B4-BE49-F238E27FC236}">
                <a16:creationId xmlns:a16="http://schemas.microsoft.com/office/drawing/2014/main" id="{789AD955-2634-CEF6-99EF-F544B14A517E}"/>
              </a:ext>
            </a:extLst>
          </p:cNvPr>
          <p:cNvSpPr>
            <a:spLocks noGrp="1"/>
          </p:cNvSpPr>
          <p:nvPr>
            <p:ph type="ftr" sz="quarter" idx="11"/>
          </p:nvPr>
        </p:nvSpPr>
        <p:spPr/>
        <p:txBody>
          <a:bodyPr/>
          <a:lstStyle/>
          <a:p>
            <a:endParaRPr lang="fr-BE"/>
          </a:p>
        </p:txBody>
      </p:sp>
      <p:sp>
        <p:nvSpPr>
          <p:cNvPr id="19" name="Espace réservé du numéro de diapositive 18">
            <a:extLst>
              <a:ext uri="{FF2B5EF4-FFF2-40B4-BE49-F238E27FC236}">
                <a16:creationId xmlns:a16="http://schemas.microsoft.com/office/drawing/2014/main" id="{D6E36972-E9FE-125B-99EB-8CA987372190}"/>
              </a:ext>
            </a:extLst>
          </p:cNvPr>
          <p:cNvSpPr>
            <a:spLocks noGrp="1"/>
          </p:cNvSpPr>
          <p:nvPr>
            <p:ph type="sldNum" sz="quarter" idx="12"/>
          </p:nvPr>
        </p:nvSpPr>
        <p:spPr/>
        <p:txBody>
          <a:bodyPr/>
          <a:lstStyle/>
          <a:p>
            <a:fld id="{060C2B11-FFA1-4F3C-97CD-1BE19E07D5C3}" type="slidenum">
              <a:rPr lang="fr-BE" smtClean="0"/>
              <a:t>‹N°›</a:t>
            </a:fld>
            <a:endParaRPr lang="fr-BE"/>
          </a:p>
        </p:txBody>
      </p:sp>
      <p:pic>
        <p:nvPicPr>
          <p:cNvPr id="8" name="Image 7">
            <a:extLst>
              <a:ext uri="{FF2B5EF4-FFF2-40B4-BE49-F238E27FC236}">
                <a16:creationId xmlns:a16="http://schemas.microsoft.com/office/drawing/2014/main" id="{1E2EE009-B964-6399-8030-BA3F497F2BF4}"/>
              </a:ext>
            </a:extLst>
          </p:cNvPr>
          <p:cNvPicPr>
            <a:picLocks noChangeAspect="1"/>
          </p:cNvPicPr>
          <p:nvPr/>
        </p:nvPicPr>
        <p:blipFill>
          <a:blip r:embed="rId3"/>
          <a:stretch>
            <a:fillRect/>
          </a:stretch>
        </p:blipFill>
        <p:spPr>
          <a:xfrm>
            <a:off x="317499" y="3794125"/>
            <a:ext cx="6806211" cy="1421077"/>
          </a:xfrm>
          <a:prstGeom prst="rect">
            <a:avLst/>
          </a:prstGeom>
        </p:spPr>
      </p:pic>
    </p:spTree>
    <p:extLst>
      <p:ext uri="{BB962C8B-B14F-4D97-AF65-F5344CB8AC3E}">
        <p14:creationId xmlns:p14="http://schemas.microsoft.com/office/powerpoint/2010/main" val="4117243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hasCustomPrompt="1"/>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hasCustomPrompt="1"/>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B645C3E6-30FB-4FBD-AC54-F31CA806FA35}" type="datetimeFigureOut">
              <a:rPr lang="fr-BE" smtClean="0"/>
              <a:t>23-06-25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F061B69B-C47E-4135-92E7-D2E6E723E1EC}" type="slidenum">
              <a:rPr lang="fr-BE" smtClean="0"/>
              <a:t>‹N°›</a:t>
            </a:fld>
            <a:endParaRPr lang="fr-BE"/>
          </a:p>
        </p:txBody>
      </p:sp>
    </p:spTree>
    <p:extLst>
      <p:ext uri="{BB962C8B-B14F-4D97-AF65-F5344CB8AC3E}">
        <p14:creationId xmlns:p14="http://schemas.microsoft.com/office/powerpoint/2010/main" val="119512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23/06/2025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23/06/2025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23/06/2025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23/06/2025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8941B0-F4D5-4460-BCAD-F7E2B41A8257}" type="datetimeFigureOut">
              <a:rPr lang="fr-FR" smtClean="0"/>
              <a:t>23/06/2025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BE95456-4E45-8AA7-692F-5F26D2538AFE}"/>
              </a:ext>
            </a:extLst>
          </p:cNvPr>
          <p:cNvSpPr>
            <a:spLocks noGrp="1"/>
          </p:cNvSpPr>
          <p:nvPr>
            <p:ph type="title"/>
          </p:nvPr>
        </p:nvSpPr>
        <p:spPr>
          <a:xfrm>
            <a:off x="648196" y="1176378"/>
            <a:ext cx="10515600" cy="798589"/>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57698BE-3014-9B8B-816D-7A6952CFDBCE}"/>
              </a:ext>
            </a:extLst>
          </p:cNvPr>
          <p:cNvSpPr>
            <a:spLocks noGrp="1"/>
          </p:cNvSpPr>
          <p:nvPr>
            <p:ph type="body" idx="1"/>
          </p:nvPr>
        </p:nvSpPr>
        <p:spPr>
          <a:xfrm>
            <a:off x="648196" y="2464857"/>
            <a:ext cx="10515600" cy="348670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425BF2-A7E8-EA5C-4F09-EF94D59C9E25}"/>
              </a:ext>
            </a:extLst>
          </p:cNvPr>
          <p:cNvSpPr>
            <a:spLocks noGrp="1"/>
          </p:cNvSpPr>
          <p:nvPr>
            <p:ph type="dt" sz="half" idx="2"/>
          </p:nvPr>
        </p:nvSpPr>
        <p:spPr>
          <a:xfrm>
            <a:off x="648196"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9F317-8193-4E8B-B6CA-520575D31975}" type="datetimeFigureOut">
              <a:rPr lang="fr-BE" smtClean="0"/>
              <a:t>23-06-25</a:t>
            </a:fld>
            <a:endParaRPr lang="fr-BE"/>
          </a:p>
        </p:txBody>
      </p:sp>
      <p:sp>
        <p:nvSpPr>
          <p:cNvPr id="5" name="Espace réservé du pied de page 4">
            <a:extLst>
              <a:ext uri="{FF2B5EF4-FFF2-40B4-BE49-F238E27FC236}">
                <a16:creationId xmlns:a16="http://schemas.microsoft.com/office/drawing/2014/main" id="{59F598F5-CC27-CC51-DAA4-F0B0D50C58B8}"/>
              </a:ext>
            </a:extLst>
          </p:cNvPr>
          <p:cNvSpPr>
            <a:spLocks noGrp="1"/>
          </p:cNvSpPr>
          <p:nvPr>
            <p:ph type="ftr" sz="quarter" idx="3"/>
          </p:nvPr>
        </p:nvSpPr>
        <p:spPr>
          <a:xfrm>
            <a:off x="3848596"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A0B49BAF-9011-0350-CDF1-44C097178CCB}"/>
              </a:ext>
            </a:extLst>
          </p:cNvPr>
          <p:cNvSpPr>
            <a:spLocks noGrp="1"/>
          </p:cNvSpPr>
          <p:nvPr>
            <p:ph type="sldNum" sz="quarter" idx="4"/>
          </p:nvPr>
        </p:nvSpPr>
        <p:spPr>
          <a:xfrm>
            <a:off x="842059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0C2B11-FFA1-4F3C-97CD-1BE19E07D5C3}" type="slidenum">
              <a:rPr lang="fr-BE" smtClean="0"/>
              <a:t>‹N°›</a:t>
            </a:fld>
            <a:endParaRPr lang="fr-BE"/>
          </a:p>
        </p:txBody>
      </p:sp>
    </p:spTree>
    <p:extLst>
      <p:ext uri="{BB962C8B-B14F-4D97-AF65-F5344CB8AC3E}">
        <p14:creationId xmlns:p14="http://schemas.microsoft.com/office/powerpoint/2010/main" val="335571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1" i="0" kern="1200">
          <a:solidFill>
            <a:schemeClr val="tx1"/>
          </a:solidFill>
          <a:latin typeface="Poppins" pitchFamily="2" charset="77"/>
          <a:ea typeface="+mj-ea"/>
          <a:cs typeface="Poppins" pitchFamily="2" charset="77"/>
        </a:defRPr>
      </a:lvl1pPr>
    </p:titleStyle>
    <p:bodyStyle>
      <a:lvl1pPr marL="225425" indent="-225425" algn="l" defTabSz="914400" rtl="0" eaLnBrk="1" latinLnBrk="0" hangingPunct="1">
        <a:lnSpc>
          <a:spcPct val="90000"/>
        </a:lnSpc>
        <a:spcBef>
          <a:spcPts val="2200"/>
        </a:spcBef>
        <a:buClr>
          <a:srgbClr val="75BF8B"/>
        </a:buClr>
        <a:buSzPct val="100000"/>
        <a:buFont typeface="Arial" panose="020B0604020202020204" pitchFamily="34" charset="0"/>
        <a:buChar char="•"/>
        <a:tabLst/>
        <a:defRPr sz="2800" b="1" i="0" kern="1200">
          <a:solidFill>
            <a:schemeClr val="tx1"/>
          </a:solidFill>
          <a:latin typeface="Poppins SemiBold" pitchFamily="2" charset="77"/>
          <a:ea typeface="+mn-ea"/>
          <a:cs typeface="Poppins SemiBold" pitchFamily="2" charset="77"/>
        </a:defRPr>
      </a:lvl1pPr>
      <a:lvl2pPr marL="711200" indent="-254000" algn="l" defTabSz="914400" rtl="0" eaLnBrk="1" latinLnBrk="0" hangingPunct="1">
        <a:lnSpc>
          <a:spcPct val="90000"/>
        </a:lnSpc>
        <a:spcBef>
          <a:spcPts val="500"/>
        </a:spcBef>
        <a:buClr>
          <a:srgbClr val="75BF8B"/>
        </a:buClr>
        <a:buFont typeface="Arial" panose="020B0604020202020204" pitchFamily="34" charset="0"/>
        <a:buChar char="•"/>
        <a:tabLst/>
        <a:defRPr sz="2400" b="0" i="0" kern="1200">
          <a:solidFill>
            <a:schemeClr val="tx1"/>
          </a:solidFill>
          <a:latin typeface="Poppins Medium" pitchFamily="2" charset="77"/>
          <a:ea typeface="+mn-ea"/>
          <a:cs typeface="Poppins Medium"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Poppins" pitchFamily="2" charset="77"/>
          <a:ea typeface="Roboto" pitchFamily="2" charset="0"/>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Light" pitchFamily="2" charset="77"/>
          <a:ea typeface="Roboto" pitchFamily="2" charset="0"/>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ExtraLight" pitchFamily="2" charset="77"/>
          <a:ea typeface="Roboto" pitchFamily="2" charset="0"/>
          <a:cs typeface="Poppins Extra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microsoft.com/office/2018/10/relationships/comments" Target="../comments/modernComment_246_34A3FFD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561D8-0168-9CB9-06DE-1AA634DEF20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27DDDB6-81D7-3F82-5454-971363FB9489}"/>
              </a:ext>
            </a:extLst>
          </p:cNvPr>
          <p:cNvSpPr>
            <a:spLocks noGrp="1"/>
          </p:cNvSpPr>
          <p:nvPr>
            <p:ph type="ctrTitle"/>
          </p:nvPr>
        </p:nvSpPr>
        <p:spPr>
          <a:xfrm>
            <a:off x="448030" y="2448382"/>
            <a:ext cx="7860423" cy="2387600"/>
          </a:xfrm>
        </p:spPr>
        <p:txBody>
          <a:bodyPr/>
          <a:lstStyle/>
          <a:p>
            <a:r>
              <a:rPr lang="fr-BE" dirty="0">
                <a:solidFill>
                  <a:srgbClr val="86E293"/>
                </a:solidFill>
              </a:rPr>
              <a:t>Comprendre l’Aide à la Jeunesse, pour mieux collaborer… </a:t>
            </a:r>
          </a:p>
        </p:txBody>
      </p:sp>
    </p:spTree>
    <p:extLst>
      <p:ext uri="{BB962C8B-B14F-4D97-AF65-F5344CB8AC3E}">
        <p14:creationId xmlns:p14="http://schemas.microsoft.com/office/powerpoint/2010/main" val="2056364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96013" y="703501"/>
            <a:ext cx="2057400" cy="681454"/>
            <a:chOff x="35849" y="-218900"/>
            <a:chExt cx="812800" cy="269216"/>
          </a:xfrm>
        </p:grpSpPr>
        <p:sp>
          <p:nvSpPr>
            <p:cNvPr id="3" name="Freeform 3"/>
            <p:cNvSpPr/>
            <p:nvPr/>
          </p:nvSpPr>
          <p:spPr>
            <a:xfrm>
              <a:off x="35849" y="-195502"/>
              <a:ext cx="812800" cy="231116"/>
            </a:xfrm>
            <a:custGeom>
              <a:avLst/>
              <a:gdLst/>
              <a:ahLst/>
              <a:cxnLst/>
              <a:rect l="l" t="t" r="r" b="b"/>
              <a:pathLst>
                <a:path w="812800" h="231116">
                  <a:moveTo>
                    <a:pt x="0" y="0"/>
                  </a:moveTo>
                  <a:lnTo>
                    <a:pt x="812800" y="0"/>
                  </a:lnTo>
                  <a:lnTo>
                    <a:pt x="812800" y="231116"/>
                  </a:lnTo>
                  <a:lnTo>
                    <a:pt x="0" y="231116"/>
                  </a:lnTo>
                  <a:close/>
                </a:path>
              </a:pathLst>
            </a:custGeom>
            <a:solidFill>
              <a:srgbClr val="AEE1A1"/>
            </a:solidFill>
            <a:ln w="38100" cap="sq">
              <a:solidFill>
                <a:srgbClr val="779B6E"/>
              </a:solidFill>
              <a:prstDash val="solid"/>
              <a:miter/>
            </a:ln>
          </p:spPr>
        </p:sp>
        <p:sp>
          <p:nvSpPr>
            <p:cNvPr id="4" name="TextBox 4"/>
            <p:cNvSpPr txBox="1"/>
            <p:nvPr/>
          </p:nvSpPr>
          <p:spPr>
            <a:xfrm>
              <a:off x="35849" y="-218900"/>
              <a:ext cx="812800" cy="269216"/>
            </a:xfrm>
            <a:prstGeom prst="rect">
              <a:avLst/>
            </a:prstGeom>
          </p:spPr>
          <p:txBody>
            <a:bodyPr lIns="33867" tIns="33867" rIns="33867" bIns="33867" rtlCol="0" anchor="ctr"/>
            <a:lstStyle/>
            <a:p>
              <a:pPr algn="ctr">
                <a:lnSpc>
                  <a:spcPts val="1773"/>
                </a:lnSpc>
              </a:pPr>
              <a:r>
                <a:rPr lang="en-US" sz="1266" dirty="0">
                  <a:solidFill>
                    <a:srgbClr val="000000"/>
                  </a:solidFill>
                  <a:latin typeface="Open Sans"/>
                  <a:ea typeface="Open Sans"/>
                  <a:cs typeface="Open Sans"/>
                  <a:sym typeface="Open Sans"/>
                </a:rPr>
                <a:t>A </a:t>
              </a:r>
              <a:r>
                <a:rPr lang="en-US" sz="1266" dirty="0" err="1">
                  <a:solidFill>
                    <a:srgbClr val="000000"/>
                  </a:solidFill>
                  <a:latin typeface="Open Sans"/>
                  <a:ea typeface="Open Sans"/>
                  <a:cs typeface="Open Sans"/>
                  <a:sym typeface="Open Sans"/>
                </a:rPr>
                <a:t>l’initiative</a:t>
              </a:r>
              <a:r>
                <a:rPr lang="en-US" sz="1266" dirty="0">
                  <a:solidFill>
                    <a:srgbClr val="000000"/>
                  </a:solidFill>
                  <a:latin typeface="Open Sans"/>
                  <a:ea typeface="Open Sans"/>
                  <a:cs typeface="Open Sans"/>
                  <a:sym typeface="Open Sans"/>
                </a:rPr>
                <a:t> du </a:t>
              </a:r>
              <a:r>
                <a:rPr lang="en-US" sz="1266" dirty="0" err="1">
                  <a:solidFill>
                    <a:srgbClr val="000000"/>
                  </a:solidFill>
                  <a:latin typeface="Open Sans"/>
                  <a:ea typeface="Open Sans"/>
                  <a:cs typeface="Open Sans"/>
                  <a:sym typeface="Open Sans"/>
                </a:rPr>
                <a:t>Conseiller</a:t>
              </a:r>
              <a:r>
                <a:rPr lang="en-US" sz="1266" dirty="0">
                  <a:solidFill>
                    <a:srgbClr val="000000"/>
                  </a:solidFill>
                  <a:latin typeface="Open Sans"/>
                  <a:ea typeface="Open Sans"/>
                  <a:cs typeface="Open Sans"/>
                  <a:sym typeface="Open Sans"/>
                </a:rPr>
                <a:t> de </a:t>
              </a:r>
              <a:r>
                <a:rPr lang="en-US" sz="1266" dirty="0" err="1">
                  <a:solidFill>
                    <a:srgbClr val="000000"/>
                  </a:solidFill>
                  <a:latin typeface="Open Sans"/>
                  <a:ea typeface="Open Sans"/>
                  <a:cs typeface="Open Sans"/>
                  <a:sym typeface="Open Sans"/>
                </a:rPr>
                <a:t>l’Aide</a:t>
              </a:r>
              <a:r>
                <a:rPr lang="en-US" sz="1266" dirty="0">
                  <a:solidFill>
                    <a:srgbClr val="000000"/>
                  </a:solidFill>
                  <a:latin typeface="Open Sans"/>
                  <a:ea typeface="Open Sans"/>
                  <a:cs typeface="Open Sans"/>
                  <a:sym typeface="Open Sans"/>
                </a:rPr>
                <a:t> à la </a:t>
              </a:r>
              <a:r>
                <a:rPr lang="en-US" sz="1266" dirty="0" err="1">
                  <a:solidFill>
                    <a:srgbClr val="000000"/>
                  </a:solidFill>
                  <a:latin typeface="Open Sans"/>
                  <a:ea typeface="Open Sans"/>
                  <a:cs typeface="Open Sans"/>
                  <a:sym typeface="Open Sans"/>
                </a:rPr>
                <a:t>Jeunesse</a:t>
              </a:r>
              <a:endParaRPr lang="en-US" sz="1266" dirty="0">
                <a:solidFill>
                  <a:srgbClr val="000000"/>
                </a:solidFill>
                <a:latin typeface="Open Sans"/>
                <a:ea typeface="Open Sans"/>
                <a:cs typeface="Open Sans"/>
                <a:sym typeface="Open Sans"/>
              </a:endParaRPr>
            </a:p>
          </p:txBody>
        </p:sp>
      </p:grpSp>
      <p:grpSp>
        <p:nvGrpSpPr>
          <p:cNvPr id="5" name="Group 5"/>
          <p:cNvGrpSpPr/>
          <p:nvPr/>
        </p:nvGrpSpPr>
        <p:grpSpPr>
          <a:xfrm>
            <a:off x="6835193" y="751760"/>
            <a:ext cx="2057400" cy="538215"/>
            <a:chOff x="0" y="0"/>
            <a:chExt cx="812800" cy="212628"/>
          </a:xfrm>
        </p:grpSpPr>
        <p:sp>
          <p:nvSpPr>
            <p:cNvPr id="6" name="Freeform 6"/>
            <p:cNvSpPr/>
            <p:nvPr/>
          </p:nvSpPr>
          <p:spPr>
            <a:xfrm>
              <a:off x="0" y="0"/>
              <a:ext cx="812800" cy="212628"/>
            </a:xfrm>
            <a:custGeom>
              <a:avLst/>
              <a:gdLst/>
              <a:ahLst/>
              <a:cxnLst/>
              <a:rect l="l" t="t" r="r" b="b"/>
              <a:pathLst>
                <a:path w="812800" h="212628">
                  <a:moveTo>
                    <a:pt x="0" y="0"/>
                  </a:moveTo>
                  <a:lnTo>
                    <a:pt x="812800" y="0"/>
                  </a:lnTo>
                  <a:lnTo>
                    <a:pt x="812800" y="212628"/>
                  </a:lnTo>
                  <a:lnTo>
                    <a:pt x="0" y="212628"/>
                  </a:lnTo>
                  <a:close/>
                </a:path>
              </a:pathLst>
            </a:custGeom>
            <a:solidFill>
              <a:srgbClr val="B19FBB"/>
            </a:solidFill>
            <a:ln w="38100" cap="sq">
              <a:solidFill>
                <a:srgbClr val="EEDEF8"/>
              </a:solidFill>
              <a:prstDash val="solid"/>
              <a:miter/>
            </a:ln>
          </p:spPr>
        </p:sp>
        <p:sp>
          <p:nvSpPr>
            <p:cNvPr id="7" name="TextBox 7"/>
            <p:cNvSpPr txBox="1"/>
            <p:nvPr/>
          </p:nvSpPr>
          <p:spPr>
            <a:xfrm>
              <a:off x="0" y="-38100"/>
              <a:ext cx="812800" cy="250728"/>
            </a:xfrm>
            <a:prstGeom prst="rect">
              <a:avLst/>
            </a:prstGeom>
          </p:spPr>
          <p:txBody>
            <a:bodyPr lIns="33867" tIns="33867" rIns="33867" bIns="33867" rtlCol="0" anchor="ctr"/>
            <a:lstStyle/>
            <a:p>
              <a:pPr algn="ctr">
                <a:lnSpc>
                  <a:spcPts val="1773"/>
                </a:lnSpc>
              </a:pPr>
              <a:r>
                <a:rPr lang="en-US" sz="1266">
                  <a:solidFill>
                    <a:srgbClr val="000000"/>
                  </a:solidFill>
                  <a:latin typeface="Open Sans"/>
                  <a:ea typeface="Open Sans"/>
                  <a:cs typeface="Open Sans"/>
                  <a:sym typeface="Open Sans"/>
                </a:rPr>
                <a:t>A l’initiative du </a:t>
              </a:r>
              <a:r>
                <a:rPr lang="en-US" sz="1266" b="1">
                  <a:solidFill>
                    <a:srgbClr val="000000"/>
                  </a:solidFill>
                  <a:latin typeface="Open Sans Bold"/>
                  <a:ea typeface="Open Sans Bold"/>
                  <a:cs typeface="Open Sans Bold"/>
                  <a:sym typeface="Open Sans Bold"/>
                </a:rPr>
                <a:t>Parquet</a:t>
              </a:r>
            </a:p>
          </p:txBody>
        </p:sp>
      </p:grpSp>
      <p:sp>
        <p:nvSpPr>
          <p:cNvPr id="8" name="TextBox 8"/>
          <p:cNvSpPr txBox="1"/>
          <p:nvPr/>
        </p:nvSpPr>
        <p:spPr>
          <a:xfrm>
            <a:off x="3454832" y="115173"/>
            <a:ext cx="6185535" cy="474489"/>
          </a:xfrm>
          <a:prstGeom prst="rect">
            <a:avLst/>
          </a:prstGeom>
        </p:spPr>
        <p:txBody>
          <a:bodyPr lIns="0" tIns="0" rIns="0" bIns="0" rtlCol="0" anchor="t">
            <a:spAutoFit/>
          </a:bodyPr>
          <a:lstStyle/>
          <a:p>
            <a:pPr algn="ctr">
              <a:lnSpc>
                <a:spcPts val="3733"/>
              </a:lnSpc>
              <a:spcBef>
                <a:spcPct val="0"/>
              </a:spcBef>
            </a:pPr>
            <a:r>
              <a:rPr lang="en-US" sz="2666">
                <a:solidFill>
                  <a:srgbClr val="000000"/>
                </a:solidFill>
                <a:latin typeface="Open Sans"/>
                <a:ea typeface="Open Sans"/>
                <a:cs typeface="Open Sans"/>
                <a:sym typeface="Open Sans"/>
              </a:rPr>
              <a:t>Processus d’Urgence (article 37 et 37/1)</a:t>
            </a:r>
          </a:p>
        </p:txBody>
      </p:sp>
      <p:grpSp>
        <p:nvGrpSpPr>
          <p:cNvPr id="9" name="Group 9"/>
          <p:cNvGrpSpPr/>
          <p:nvPr/>
        </p:nvGrpSpPr>
        <p:grpSpPr>
          <a:xfrm>
            <a:off x="2596013" y="1332128"/>
            <a:ext cx="2057400" cy="2395459"/>
            <a:chOff x="0" y="-38100"/>
            <a:chExt cx="812800" cy="946354"/>
          </a:xfrm>
        </p:grpSpPr>
        <p:sp>
          <p:nvSpPr>
            <p:cNvPr id="10" name="Freeform 10"/>
            <p:cNvSpPr/>
            <p:nvPr/>
          </p:nvSpPr>
          <p:spPr>
            <a:xfrm>
              <a:off x="0" y="9552"/>
              <a:ext cx="812800" cy="898702"/>
            </a:xfrm>
            <a:custGeom>
              <a:avLst/>
              <a:gdLst/>
              <a:ahLst/>
              <a:cxnLst/>
              <a:rect l="l" t="t" r="r" b="b"/>
              <a:pathLst>
                <a:path w="812800" h="898702">
                  <a:moveTo>
                    <a:pt x="0" y="0"/>
                  </a:moveTo>
                  <a:lnTo>
                    <a:pt x="812800" y="0"/>
                  </a:lnTo>
                  <a:lnTo>
                    <a:pt x="812800" y="898702"/>
                  </a:lnTo>
                  <a:lnTo>
                    <a:pt x="0" y="898702"/>
                  </a:lnTo>
                  <a:close/>
                </a:path>
              </a:pathLst>
            </a:custGeom>
            <a:solidFill>
              <a:srgbClr val="DEFBD7"/>
            </a:solidFill>
            <a:ln w="38100" cap="sq">
              <a:solidFill>
                <a:srgbClr val="779B6E"/>
              </a:solidFill>
              <a:prstDash val="solid"/>
              <a:miter/>
            </a:ln>
          </p:spPr>
        </p:sp>
        <p:sp>
          <p:nvSpPr>
            <p:cNvPr id="11" name="TextBox 11"/>
            <p:cNvSpPr txBox="1"/>
            <p:nvPr/>
          </p:nvSpPr>
          <p:spPr>
            <a:xfrm>
              <a:off x="0" y="-38100"/>
              <a:ext cx="812800" cy="936802"/>
            </a:xfrm>
            <a:prstGeom prst="rect">
              <a:avLst/>
            </a:prstGeom>
          </p:spPr>
          <p:txBody>
            <a:bodyPr lIns="33867" tIns="33867" rIns="33867" bIns="33867" rtlCol="0" anchor="ctr"/>
            <a:lstStyle/>
            <a:p>
              <a:pPr marL="273486" lvl="1" indent="-136744">
                <a:lnSpc>
                  <a:spcPts val="1773"/>
                </a:lnSpc>
                <a:buFont typeface="Arial"/>
                <a:buChar char="•"/>
              </a:pPr>
              <a:r>
                <a:rPr lang="en-US" sz="1266" dirty="0" err="1">
                  <a:solidFill>
                    <a:srgbClr val="000000"/>
                  </a:solidFill>
                  <a:latin typeface="Open Sans"/>
                  <a:ea typeface="Open Sans"/>
                  <a:cs typeface="Open Sans"/>
                  <a:sym typeface="Open Sans"/>
                </a:rPr>
                <a:t>Urgence</a:t>
              </a:r>
              <a:endParaRPr lang="en-US" sz="1266" dirty="0">
                <a:solidFill>
                  <a:srgbClr val="000000"/>
                </a:solidFill>
                <a:latin typeface="Open Sans"/>
                <a:ea typeface="Open Sans"/>
                <a:cs typeface="Open Sans"/>
                <a:sym typeface="Open Sans"/>
              </a:endParaRPr>
            </a:p>
            <a:p>
              <a:pPr marL="273486" lvl="1" indent="-136744">
                <a:lnSpc>
                  <a:spcPts val="1773"/>
                </a:lnSpc>
                <a:buFont typeface="Arial"/>
                <a:buChar char="•"/>
              </a:pPr>
              <a:r>
                <a:rPr lang="en-US" sz="1266" dirty="0" err="1">
                  <a:solidFill>
                    <a:srgbClr val="000000"/>
                  </a:solidFill>
                  <a:latin typeface="Open Sans"/>
                  <a:ea typeface="Open Sans"/>
                  <a:cs typeface="Open Sans"/>
                  <a:sym typeface="Open Sans"/>
                </a:rPr>
                <a:t>Désaccord</a:t>
              </a:r>
              <a:endParaRPr lang="en-US" sz="1266" dirty="0">
                <a:solidFill>
                  <a:srgbClr val="000000"/>
                </a:solidFill>
                <a:latin typeface="Open Sans"/>
                <a:ea typeface="Open Sans"/>
                <a:cs typeface="Open Sans"/>
                <a:sym typeface="Open Sans"/>
              </a:endParaRPr>
            </a:p>
            <a:p>
              <a:pPr>
                <a:lnSpc>
                  <a:spcPts val="1773"/>
                </a:lnSpc>
              </a:pPr>
              <a:endParaRPr lang="en-US" sz="1266" dirty="0">
                <a:solidFill>
                  <a:srgbClr val="000000"/>
                </a:solidFill>
                <a:latin typeface="Open Sans"/>
                <a:ea typeface="Open Sans"/>
                <a:cs typeface="Open Sans"/>
                <a:sym typeface="Open Sans"/>
              </a:endParaRPr>
            </a:p>
          </p:txBody>
        </p:sp>
      </p:grpSp>
      <p:sp>
        <p:nvSpPr>
          <p:cNvPr id="12" name="AutoShape 12"/>
          <p:cNvSpPr/>
          <p:nvPr/>
        </p:nvSpPr>
        <p:spPr>
          <a:xfrm>
            <a:off x="2902321" y="3026702"/>
            <a:ext cx="190191" cy="0"/>
          </a:xfrm>
          <a:prstGeom prst="line">
            <a:avLst/>
          </a:prstGeom>
          <a:ln w="38100" cap="flat">
            <a:solidFill>
              <a:srgbClr val="000000"/>
            </a:solidFill>
            <a:prstDash val="solid"/>
            <a:headEnd type="none" w="sm" len="sm"/>
            <a:tailEnd type="arrow" w="med" len="sm"/>
          </a:ln>
        </p:spPr>
      </p:sp>
      <p:sp>
        <p:nvSpPr>
          <p:cNvPr id="13" name="TextBox 13"/>
          <p:cNvSpPr txBox="1"/>
          <p:nvPr/>
        </p:nvSpPr>
        <p:spPr>
          <a:xfrm>
            <a:off x="2596013" y="2907584"/>
            <a:ext cx="2247591" cy="538609"/>
          </a:xfrm>
          <a:prstGeom prst="rect">
            <a:avLst/>
          </a:prstGeom>
        </p:spPr>
        <p:txBody>
          <a:bodyPr lIns="0" tIns="0" rIns="0" bIns="0" rtlCol="0" anchor="t">
            <a:spAutoFit/>
          </a:bodyPr>
          <a:lstStyle/>
          <a:p>
            <a:pPr algn="ctr">
              <a:lnSpc>
                <a:spcPts val="2051"/>
              </a:lnSpc>
            </a:pPr>
            <a:r>
              <a:rPr lang="en-US" sz="1266" dirty="0">
                <a:solidFill>
                  <a:srgbClr val="000000"/>
                </a:solidFill>
                <a:latin typeface="Open Sans"/>
                <a:ea typeface="Open Sans"/>
                <a:cs typeface="Open Sans"/>
                <a:sym typeface="Open Sans"/>
              </a:rPr>
              <a:t>Envoi Note de </a:t>
            </a:r>
          </a:p>
          <a:p>
            <a:pPr algn="ctr">
              <a:lnSpc>
                <a:spcPts val="2051"/>
              </a:lnSpc>
            </a:pPr>
            <a:r>
              <a:rPr lang="en-US" sz="1266" dirty="0" err="1">
                <a:solidFill>
                  <a:srgbClr val="000000"/>
                </a:solidFill>
                <a:latin typeface="Open Sans"/>
                <a:ea typeface="Open Sans"/>
                <a:cs typeface="Open Sans"/>
                <a:sym typeface="Open Sans"/>
              </a:rPr>
              <a:t>synthèse</a:t>
            </a:r>
            <a:r>
              <a:rPr lang="en-US" sz="1266" dirty="0">
                <a:solidFill>
                  <a:srgbClr val="000000"/>
                </a:solidFill>
                <a:latin typeface="Open Sans"/>
                <a:ea typeface="Open Sans"/>
                <a:cs typeface="Open Sans"/>
                <a:sym typeface="Open Sans"/>
              </a:rPr>
              <a:t> au parquet</a:t>
            </a:r>
          </a:p>
        </p:txBody>
      </p:sp>
      <p:sp>
        <p:nvSpPr>
          <p:cNvPr id="14" name="AutoShape 14"/>
          <p:cNvSpPr/>
          <p:nvPr/>
        </p:nvSpPr>
        <p:spPr>
          <a:xfrm>
            <a:off x="3933004" y="3827694"/>
            <a:ext cx="655325" cy="950487"/>
          </a:xfrm>
          <a:prstGeom prst="line">
            <a:avLst/>
          </a:prstGeom>
          <a:ln w="38100" cap="flat">
            <a:solidFill>
              <a:srgbClr val="000000"/>
            </a:solidFill>
            <a:prstDash val="solid"/>
            <a:headEnd type="none" w="sm" len="sm"/>
            <a:tailEnd type="arrow" w="med" len="sm"/>
          </a:ln>
        </p:spPr>
      </p:sp>
      <p:sp>
        <p:nvSpPr>
          <p:cNvPr id="15" name="AutoShape 15"/>
          <p:cNvSpPr/>
          <p:nvPr/>
        </p:nvSpPr>
        <p:spPr>
          <a:xfrm flipH="1">
            <a:off x="7038415" y="3810178"/>
            <a:ext cx="721523" cy="947484"/>
          </a:xfrm>
          <a:prstGeom prst="line">
            <a:avLst/>
          </a:prstGeom>
          <a:ln w="38100" cap="flat">
            <a:solidFill>
              <a:srgbClr val="000000"/>
            </a:solidFill>
            <a:prstDash val="solid"/>
            <a:headEnd type="none" w="sm" len="sm"/>
            <a:tailEnd type="arrow" w="med" len="sm"/>
          </a:ln>
        </p:spPr>
      </p:sp>
      <p:grpSp>
        <p:nvGrpSpPr>
          <p:cNvPr id="16" name="Group 16"/>
          <p:cNvGrpSpPr/>
          <p:nvPr/>
        </p:nvGrpSpPr>
        <p:grpSpPr>
          <a:xfrm>
            <a:off x="2200583" y="4864432"/>
            <a:ext cx="7063475" cy="1007549"/>
            <a:chOff x="0" y="0"/>
            <a:chExt cx="2790509" cy="398044"/>
          </a:xfrm>
        </p:grpSpPr>
        <p:sp>
          <p:nvSpPr>
            <p:cNvPr id="17" name="Freeform 17"/>
            <p:cNvSpPr/>
            <p:nvPr/>
          </p:nvSpPr>
          <p:spPr>
            <a:xfrm>
              <a:off x="0" y="0"/>
              <a:ext cx="2790509" cy="398044"/>
            </a:xfrm>
            <a:custGeom>
              <a:avLst/>
              <a:gdLst/>
              <a:ahLst/>
              <a:cxnLst/>
              <a:rect l="l" t="t" r="r" b="b"/>
              <a:pathLst>
                <a:path w="2790509" h="398044">
                  <a:moveTo>
                    <a:pt x="0" y="0"/>
                  </a:moveTo>
                  <a:lnTo>
                    <a:pt x="2790509" y="0"/>
                  </a:lnTo>
                  <a:lnTo>
                    <a:pt x="2790509" y="398044"/>
                  </a:lnTo>
                  <a:lnTo>
                    <a:pt x="0" y="398044"/>
                  </a:lnTo>
                  <a:close/>
                </a:path>
              </a:pathLst>
            </a:custGeom>
            <a:solidFill>
              <a:srgbClr val="F3EDF7"/>
            </a:solidFill>
            <a:ln w="38100" cap="sq">
              <a:solidFill>
                <a:srgbClr val="572E6E"/>
              </a:solidFill>
              <a:prstDash val="solid"/>
              <a:miter/>
            </a:ln>
          </p:spPr>
        </p:sp>
        <p:sp>
          <p:nvSpPr>
            <p:cNvPr id="18" name="TextBox 18"/>
            <p:cNvSpPr txBox="1"/>
            <p:nvPr/>
          </p:nvSpPr>
          <p:spPr>
            <a:xfrm>
              <a:off x="0" y="-38100"/>
              <a:ext cx="2790509" cy="436144"/>
            </a:xfrm>
            <a:prstGeom prst="rect">
              <a:avLst/>
            </a:prstGeom>
          </p:spPr>
          <p:txBody>
            <a:bodyPr lIns="33867" tIns="33867" rIns="33867" bIns="33867" rtlCol="0" anchor="ctr"/>
            <a:lstStyle/>
            <a:p>
              <a:pPr algn="ctr">
                <a:lnSpc>
                  <a:spcPts val="1773"/>
                </a:lnSpc>
              </a:pPr>
              <a:r>
                <a:rPr lang="en-US" sz="1266" b="1">
                  <a:solidFill>
                    <a:srgbClr val="572E6E"/>
                  </a:solidFill>
                  <a:latin typeface="Open Sans Bold"/>
                  <a:ea typeface="Open Sans Bold"/>
                  <a:cs typeface="Open Sans Bold"/>
                  <a:sym typeface="Open Sans Bold"/>
                </a:rPr>
                <a:t>Ordonnance </a:t>
              </a:r>
              <a:r>
                <a:rPr lang="en-US" sz="1266">
                  <a:solidFill>
                    <a:srgbClr val="572E6E"/>
                  </a:solidFill>
                  <a:latin typeface="Open Sans"/>
                  <a:ea typeface="Open Sans"/>
                  <a:cs typeface="Open Sans"/>
                  <a:sym typeface="Open Sans"/>
                </a:rPr>
                <a:t>rendue par le Juge de la jeunesse</a:t>
              </a:r>
            </a:p>
            <a:p>
              <a:pPr algn="ctr">
                <a:lnSpc>
                  <a:spcPts val="1773"/>
                </a:lnSpc>
              </a:pPr>
              <a:r>
                <a:rPr lang="en-US" sz="1266" b="1">
                  <a:solidFill>
                    <a:srgbClr val="572E6E"/>
                  </a:solidFill>
                  <a:latin typeface="Open Sans Bold"/>
                  <a:ea typeface="Open Sans Bold"/>
                  <a:cs typeface="Open Sans Bold"/>
                  <a:sym typeface="Open Sans Bold"/>
                </a:rPr>
                <a:t>Eloignement </a:t>
              </a:r>
              <a:r>
                <a:rPr lang="en-US" sz="1266">
                  <a:solidFill>
                    <a:srgbClr val="572E6E"/>
                  </a:solidFill>
                  <a:latin typeface="Open Sans"/>
                  <a:ea typeface="Open Sans"/>
                  <a:cs typeface="Open Sans"/>
                  <a:sym typeface="Open Sans"/>
                </a:rPr>
                <a:t>urgent du jeune</a:t>
              </a:r>
            </a:p>
            <a:p>
              <a:pPr algn="ctr">
                <a:lnSpc>
                  <a:spcPts val="1773"/>
                </a:lnSpc>
              </a:pPr>
              <a:r>
                <a:rPr lang="en-US" sz="1266">
                  <a:solidFill>
                    <a:srgbClr val="572E6E"/>
                  </a:solidFill>
                  <a:latin typeface="Open Sans"/>
                  <a:ea typeface="Open Sans"/>
                  <a:cs typeface="Open Sans"/>
                  <a:sym typeface="Open Sans"/>
                </a:rPr>
                <a:t>Examen de la situation par le SAJ</a:t>
              </a:r>
              <a:r>
                <a:rPr lang="en-US" sz="1266" b="1">
                  <a:solidFill>
                    <a:srgbClr val="572E6E"/>
                  </a:solidFill>
                  <a:latin typeface="Open Sans Bold"/>
                  <a:ea typeface="Open Sans Bold"/>
                  <a:cs typeface="Open Sans Bold"/>
                  <a:sym typeface="Open Sans Bold"/>
                </a:rPr>
                <a:t> </a:t>
              </a:r>
            </a:p>
          </p:txBody>
        </p:sp>
      </p:grpSp>
      <p:grpSp>
        <p:nvGrpSpPr>
          <p:cNvPr id="19" name="Group 19"/>
          <p:cNvGrpSpPr/>
          <p:nvPr/>
        </p:nvGrpSpPr>
        <p:grpSpPr>
          <a:xfrm>
            <a:off x="6835193" y="1428568"/>
            <a:ext cx="2057400" cy="2274840"/>
            <a:chOff x="0" y="0"/>
            <a:chExt cx="812800" cy="898702"/>
          </a:xfrm>
        </p:grpSpPr>
        <p:sp>
          <p:nvSpPr>
            <p:cNvPr id="20" name="Freeform 20"/>
            <p:cNvSpPr/>
            <p:nvPr/>
          </p:nvSpPr>
          <p:spPr>
            <a:xfrm>
              <a:off x="0" y="0"/>
              <a:ext cx="812800" cy="898702"/>
            </a:xfrm>
            <a:custGeom>
              <a:avLst/>
              <a:gdLst/>
              <a:ahLst/>
              <a:cxnLst/>
              <a:rect l="l" t="t" r="r" b="b"/>
              <a:pathLst>
                <a:path w="812800" h="898702">
                  <a:moveTo>
                    <a:pt x="0" y="0"/>
                  </a:moveTo>
                  <a:lnTo>
                    <a:pt x="812800" y="0"/>
                  </a:lnTo>
                  <a:lnTo>
                    <a:pt x="812800" y="898702"/>
                  </a:lnTo>
                  <a:lnTo>
                    <a:pt x="0" y="898702"/>
                  </a:lnTo>
                  <a:close/>
                </a:path>
              </a:pathLst>
            </a:custGeom>
            <a:solidFill>
              <a:srgbClr val="EEDEF8"/>
            </a:solidFill>
            <a:ln w="38100" cap="sq">
              <a:solidFill>
                <a:srgbClr val="B19FBB"/>
              </a:solidFill>
              <a:prstDash val="solid"/>
              <a:miter/>
            </a:ln>
          </p:spPr>
        </p:sp>
        <p:sp>
          <p:nvSpPr>
            <p:cNvPr id="21" name="TextBox 21"/>
            <p:cNvSpPr txBox="1"/>
            <p:nvPr/>
          </p:nvSpPr>
          <p:spPr>
            <a:xfrm>
              <a:off x="0" y="-38100"/>
              <a:ext cx="812800" cy="936802"/>
            </a:xfrm>
            <a:prstGeom prst="rect">
              <a:avLst/>
            </a:prstGeom>
          </p:spPr>
          <p:txBody>
            <a:bodyPr lIns="33867" tIns="33867" rIns="33867" bIns="33867" rtlCol="0" anchor="ctr"/>
            <a:lstStyle/>
            <a:p>
              <a:pPr marL="273486" lvl="1" indent="-136744">
                <a:lnSpc>
                  <a:spcPts val="1773"/>
                </a:lnSpc>
                <a:buFont typeface="Arial"/>
                <a:buChar char="•"/>
              </a:pPr>
              <a:r>
                <a:rPr lang="en-US" sz="1266">
                  <a:solidFill>
                    <a:srgbClr val="000000"/>
                  </a:solidFill>
                  <a:latin typeface="Open Sans"/>
                  <a:ea typeface="Open Sans"/>
                  <a:cs typeface="Open Sans"/>
                  <a:sym typeface="Open Sans"/>
                </a:rPr>
                <a:t>En soirée en semaine</a:t>
              </a:r>
            </a:p>
            <a:p>
              <a:pPr marL="273486" lvl="1" indent="-136744">
                <a:lnSpc>
                  <a:spcPts val="1773"/>
                </a:lnSpc>
                <a:buFont typeface="Arial"/>
                <a:buChar char="•"/>
              </a:pPr>
              <a:r>
                <a:rPr lang="en-US" sz="1266">
                  <a:solidFill>
                    <a:srgbClr val="000000"/>
                  </a:solidFill>
                  <a:latin typeface="Open Sans"/>
                  <a:ea typeface="Open Sans"/>
                  <a:cs typeface="Open Sans"/>
                  <a:sym typeface="Open Sans"/>
                </a:rPr>
                <a:t>Durant la garde WE (après échange avec CAJ)</a:t>
              </a:r>
            </a:p>
            <a:p>
              <a:pPr marL="273486" lvl="1" indent="-136744">
                <a:lnSpc>
                  <a:spcPts val="1773"/>
                </a:lnSpc>
                <a:buFont typeface="Arial"/>
                <a:buChar char="•"/>
              </a:pPr>
              <a:r>
                <a:rPr lang="en-US" sz="1266">
                  <a:solidFill>
                    <a:srgbClr val="000000"/>
                  </a:solidFill>
                  <a:latin typeface="Open Sans"/>
                  <a:ea typeface="Open Sans"/>
                  <a:cs typeface="Open Sans"/>
                  <a:sym typeface="Open Sans"/>
                </a:rPr>
                <a:t>Le lendemain max d’une mesure prétorienne</a:t>
              </a:r>
            </a:p>
            <a:p>
              <a:pPr>
                <a:lnSpc>
                  <a:spcPts val="1773"/>
                </a:lnSpc>
              </a:pPr>
              <a:endParaRPr lang="en-US" sz="1266">
                <a:solidFill>
                  <a:srgbClr val="000000"/>
                </a:solidFill>
                <a:latin typeface="Open Sans"/>
                <a:ea typeface="Open Sans"/>
                <a:cs typeface="Open Sans"/>
                <a:sym typeface="Open Sans"/>
              </a:endParaRPr>
            </a:p>
          </p:txBody>
        </p:sp>
      </p:grpSp>
      <p:sp>
        <p:nvSpPr>
          <p:cNvPr id="22" name="Freeform 22"/>
          <p:cNvSpPr/>
          <p:nvPr/>
        </p:nvSpPr>
        <p:spPr>
          <a:xfrm>
            <a:off x="8789314" y="4302937"/>
            <a:ext cx="1318605" cy="1216413"/>
          </a:xfrm>
          <a:custGeom>
            <a:avLst/>
            <a:gdLst/>
            <a:ahLst/>
            <a:cxnLst/>
            <a:rect l="l" t="t" r="r" b="b"/>
            <a:pathLst>
              <a:path w="1977907" h="1824619">
                <a:moveTo>
                  <a:pt x="0" y="0"/>
                </a:moveTo>
                <a:lnTo>
                  <a:pt x="1977907" y="0"/>
                </a:lnTo>
                <a:lnTo>
                  <a:pt x="1977907" y="1824620"/>
                </a:lnTo>
                <a:lnTo>
                  <a:pt x="0" y="18246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3" name="TextBox 23"/>
          <p:cNvSpPr txBox="1"/>
          <p:nvPr/>
        </p:nvSpPr>
        <p:spPr>
          <a:xfrm>
            <a:off x="5916878" y="4808594"/>
            <a:ext cx="7063475" cy="230832"/>
          </a:xfrm>
          <a:prstGeom prst="rect">
            <a:avLst/>
          </a:prstGeom>
        </p:spPr>
        <p:txBody>
          <a:bodyPr lIns="0" tIns="0" rIns="0" bIns="0" rtlCol="0" anchor="t">
            <a:spAutoFit/>
          </a:bodyPr>
          <a:lstStyle/>
          <a:p>
            <a:pPr algn="ctr">
              <a:lnSpc>
                <a:spcPts val="1773"/>
              </a:lnSpc>
              <a:spcBef>
                <a:spcPct val="0"/>
              </a:spcBef>
            </a:pPr>
            <a:r>
              <a:rPr lang="en-US" sz="1266" b="1" dirty="0">
                <a:solidFill>
                  <a:srgbClr val="000000"/>
                </a:solidFill>
                <a:latin typeface="Open Sans Bold"/>
                <a:ea typeface="Open Sans Bold"/>
                <a:cs typeface="Open Sans Bold"/>
                <a:sym typeface="Open Sans Bold"/>
              </a:rPr>
              <a:t>(30 </a:t>
            </a:r>
            <a:r>
              <a:rPr lang="en-US" sz="1266" b="1" dirty="0" err="1">
                <a:solidFill>
                  <a:srgbClr val="000000"/>
                </a:solidFill>
                <a:latin typeface="Open Sans Bold"/>
                <a:ea typeface="Open Sans Bold"/>
                <a:cs typeface="Open Sans Bold"/>
                <a:sym typeface="Open Sans Bold"/>
              </a:rPr>
              <a:t>jours</a:t>
            </a:r>
            <a:r>
              <a:rPr lang="en-US" sz="1266" b="1" dirty="0">
                <a:solidFill>
                  <a:srgbClr val="000000"/>
                </a:solidFill>
                <a:latin typeface="Open Sans Bold"/>
                <a:ea typeface="Open Sans Bold"/>
                <a:cs typeface="Open Sans Bold"/>
                <a:sym typeface="Open Sans Bold"/>
              </a:rPr>
              <a:t>)</a:t>
            </a:r>
          </a:p>
        </p:txBody>
      </p:sp>
    </p:spTree>
    <p:extLst>
      <p:ext uri="{BB962C8B-B14F-4D97-AF65-F5344CB8AC3E}">
        <p14:creationId xmlns:p14="http://schemas.microsoft.com/office/powerpoint/2010/main" val="30177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98006" y="670611"/>
            <a:ext cx="10170707" cy="5721023"/>
          </a:xfrm>
          <a:prstGeom prst="rect">
            <a:avLst/>
          </a:prstGeom>
        </p:spPr>
      </p:pic>
    </p:spTree>
    <p:extLst>
      <p:ext uri="{BB962C8B-B14F-4D97-AF65-F5344CB8AC3E}">
        <p14:creationId xmlns:p14="http://schemas.microsoft.com/office/powerpoint/2010/main" val="23697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512624" y="2057400"/>
            <a:ext cx="3166753" cy="2743200"/>
          </a:xfrm>
          <a:custGeom>
            <a:avLst/>
            <a:gdLst/>
            <a:ahLst/>
            <a:cxnLst/>
            <a:rect l="l" t="t" r="r" b="b"/>
            <a:pathLst>
              <a:path w="4750130" h="4114800">
                <a:moveTo>
                  <a:pt x="0" y="0"/>
                </a:moveTo>
                <a:lnTo>
                  <a:pt x="4750130" y="0"/>
                </a:lnTo>
                <a:lnTo>
                  <a:pt x="475013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921886" y="2089896"/>
            <a:ext cx="2091797" cy="1817962"/>
          </a:xfrm>
          <a:custGeom>
            <a:avLst/>
            <a:gdLst/>
            <a:ahLst/>
            <a:cxnLst/>
            <a:rect l="l" t="t" r="r" b="b"/>
            <a:pathLst>
              <a:path w="3137696" h="2726943">
                <a:moveTo>
                  <a:pt x="0" y="0"/>
                </a:moveTo>
                <a:lnTo>
                  <a:pt x="3137697" y="0"/>
                </a:lnTo>
                <a:lnTo>
                  <a:pt x="3137697" y="2726943"/>
                </a:lnTo>
                <a:lnTo>
                  <a:pt x="0" y="27269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0800000">
            <a:off x="4934366" y="3891619"/>
            <a:ext cx="2091797" cy="1817962"/>
          </a:xfrm>
          <a:custGeom>
            <a:avLst/>
            <a:gdLst/>
            <a:ahLst/>
            <a:cxnLst/>
            <a:rect l="l" t="t" r="r" b="b"/>
            <a:pathLst>
              <a:path w="3137696" h="2726943">
                <a:moveTo>
                  <a:pt x="0" y="0"/>
                </a:moveTo>
                <a:lnTo>
                  <a:pt x="3137697" y="0"/>
                </a:lnTo>
                <a:lnTo>
                  <a:pt x="3137697" y="2726944"/>
                </a:lnTo>
                <a:lnTo>
                  <a:pt x="0" y="272694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888467" y="3891619"/>
            <a:ext cx="2091797" cy="1817962"/>
          </a:xfrm>
          <a:custGeom>
            <a:avLst/>
            <a:gdLst/>
            <a:ahLst/>
            <a:cxnLst/>
            <a:rect l="l" t="t" r="r" b="b"/>
            <a:pathLst>
              <a:path w="3137696" h="2726943">
                <a:moveTo>
                  <a:pt x="0" y="0"/>
                </a:moveTo>
                <a:lnTo>
                  <a:pt x="3137697" y="0"/>
                </a:lnTo>
                <a:lnTo>
                  <a:pt x="3137697" y="2726944"/>
                </a:lnTo>
                <a:lnTo>
                  <a:pt x="0" y="27269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5980265" y="3891619"/>
            <a:ext cx="2091797" cy="1817962"/>
          </a:xfrm>
          <a:custGeom>
            <a:avLst/>
            <a:gdLst/>
            <a:ahLst/>
            <a:cxnLst/>
            <a:rect l="l" t="t" r="r" b="b"/>
            <a:pathLst>
              <a:path w="3137696" h="2726943">
                <a:moveTo>
                  <a:pt x="0" y="0"/>
                </a:moveTo>
                <a:lnTo>
                  <a:pt x="3137696" y="0"/>
                </a:lnTo>
                <a:lnTo>
                  <a:pt x="3137696" y="2726944"/>
                </a:lnTo>
                <a:lnTo>
                  <a:pt x="0" y="27269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685800" y="3921284"/>
            <a:ext cx="2964069" cy="596519"/>
          </a:xfrm>
          <a:custGeom>
            <a:avLst/>
            <a:gdLst/>
            <a:ahLst/>
            <a:cxnLst/>
            <a:rect l="l" t="t" r="r" b="b"/>
            <a:pathLst>
              <a:path w="4446103" h="894778">
                <a:moveTo>
                  <a:pt x="0" y="0"/>
                </a:moveTo>
                <a:lnTo>
                  <a:pt x="4446103" y="0"/>
                </a:lnTo>
                <a:lnTo>
                  <a:pt x="4446103" y="894778"/>
                </a:lnTo>
                <a:lnTo>
                  <a:pt x="0" y="894778"/>
                </a:lnTo>
                <a:lnTo>
                  <a:pt x="0" y="0"/>
                </a:lnTo>
                <a:close/>
              </a:path>
            </a:pathLst>
          </a:custGeom>
          <a:blipFill>
            <a:blip r:embed="rId10"/>
            <a:stretch>
              <a:fillRect/>
            </a:stretch>
          </a:blipFill>
        </p:spPr>
      </p:sp>
      <p:sp>
        <p:nvSpPr>
          <p:cNvPr id="8" name="TextBox 8"/>
          <p:cNvSpPr txBox="1"/>
          <p:nvPr/>
        </p:nvSpPr>
        <p:spPr>
          <a:xfrm>
            <a:off x="5761335" y="3472813"/>
            <a:ext cx="436265" cy="230832"/>
          </a:xfrm>
          <a:prstGeom prst="rect">
            <a:avLst/>
          </a:prstGeom>
        </p:spPr>
        <p:txBody>
          <a:bodyPr wrap="square" lIns="0" tIns="0" rIns="0" bIns="0" rtlCol="0" anchor="t">
            <a:spAutoFit/>
          </a:bodyPr>
          <a:lstStyle/>
          <a:p>
            <a:pPr algn="ctr">
              <a:lnSpc>
                <a:spcPts val="1773"/>
              </a:lnSpc>
              <a:spcBef>
                <a:spcPct val="0"/>
              </a:spcBef>
            </a:pPr>
            <a:r>
              <a:rPr lang="en-US" sz="1266" dirty="0">
                <a:solidFill>
                  <a:srgbClr val="000000"/>
                </a:solidFill>
                <a:latin typeface="Open Sans"/>
                <a:ea typeface="Open Sans"/>
                <a:cs typeface="Open Sans"/>
                <a:sym typeface="Open Sans"/>
              </a:rPr>
              <a:t>SAJ</a:t>
            </a:r>
          </a:p>
        </p:txBody>
      </p:sp>
      <p:sp>
        <p:nvSpPr>
          <p:cNvPr id="9" name="TextBox 9"/>
          <p:cNvSpPr txBox="1"/>
          <p:nvPr/>
        </p:nvSpPr>
        <p:spPr>
          <a:xfrm>
            <a:off x="3888467" y="5176544"/>
            <a:ext cx="2091797" cy="461665"/>
          </a:xfrm>
          <a:prstGeom prst="rect">
            <a:avLst/>
          </a:prstGeom>
        </p:spPr>
        <p:txBody>
          <a:bodyPr lIns="0" tIns="0" rIns="0" bIns="0" rtlCol="0" anchor="t">
            <a:spAutoFit/>
          </a:bodyPr>
          <a:lstStyle/>
          <a:p>
            <a:pPr algn="ctr">
              <a:lnSpc>
                <a:spcPts val="1773"/>
              </a:lnSpc>
            </a:pPr>
            <a:r>
              <a:rPr lang="en-US" sz="1266">
                <a:solidFill>
                  <a:srgbClr val="000000"/>
                </a:solidFill>
                <a:latin typeface="Open Sans"/>
                <a:ea typeface="Open Sans"/>
                <a:cs typeface="Open Sans"/>
                <a:sym typeface="Open Sans"/>
              </a:rPr>
              <a:t>Section </a:t>
            </a:r>
          </a:p>
          <a:p>
            <a:pPr algn="ctr">
              <a:lnSpc>
                <a:spcPts val="1773"/>
              </a:lnSpc>
              <a:spcBef>
                <a:spcPct val="0"/>
              </a:spcBef>
            </a:pPr>
            <a:r>
              <a:rPr lang="en-US" sz="1266">
                <a:solidFill>
                  <a:srgbClr val="000000"/>
                </a:solidFill>
                <a:latin typeface="Open Sans"/>
                <a:ea typeface="Open Sans"/>
                <a:cs typeface="Open Sans"/>
                <a:sym typeface="Open Sans"/>
              </a:rPr>
              <a:t>de prévention </a:t>
            </a:r>
          </a:p>
        </p:txBody>
      </p:sp>
      <p:sp>
        <p:nvSpPr>
          <p:cNvPr id="10" name="TextBox 10"/>
          <p:cNvSpPr txBox="1"/>
          <p:nvPr/>
        </p:nvSpPr>
        <p:spPr>
          <a:xfrm>
            <a:off x="5980265" y="5398794"/>
            <a:ext cx="2091797" cy="230832"/>
          </a:xfrm>
          <a:prstGeom prst="rect">
            <a:avLst/>
          </a:prstGeom>
        </p:spPr>
        <p:txBody>
          <a:bodyPr lIns="0" tIns="0" rIns="0" bIns="0" rtlCol="0" anchor="t">
            <a:spAutoFit/>
          </a:bodyPr>
          <a:lstStyle/>
          <a:p>
            <a:pPr algn="ctr">
              <a:lnSpc>
                <a:spcPts val="1773"/>
              </a:lnSpc>
              <a:spcBef>
                <a:spcPct val="0"/>
              </a:spcBef>
            </a:pPr>
            <a:r>
              <a:rPr lang="en-US" sz="1266">
                <a:solidFill>
                  <a:srgbClr val="000000"/>
                </a:solidFill>
                <a:latin typeface="Open Sans"/>
                <a:ea typeface="Open Sans"/>
                <a:cs typeface="Open Sans"/>
                <a:sym typeface="Open Sans"/>
              </a:rPr>
              <a:t>SPJ</a:t>
            </a:r>
          </a:p>
        </p:txBody>
      </p:sp>
      <p:sp>
        <p:nvSpPr>
          <p:cNvPr id="11" name="TextBox 11"/>
          <p:cNvSpPr txBox="1"/>
          <p:nvPr/>
        </p:nvSpPr>
        <p:spPr>
          <a:xfrm>
            <a:off x="4933569" y="4234510"/>
            <a:ext cx="2091797" cy="461665"/>
          </a:xfrm>
          <a:prstGeom prst="rect">
            <a:avLst/>
          </a:prstGeom>
        </p:spPr>
        <p:txBody>
          <a:bodyPr lIns="0" tIns="0" rIns="0" bIns="0" rtlCol="0" anchor="t">
            <a:spAutoFit/>
          </a:bodyPr>
          <a:lstStyle/>
          <a:p>
            <a:pPr algn="ctr">
              <a:lnSpc>
                <a:spcPts val="1773"/>
              </a:lnSpc>
            </a:pPr>
            <a:r>
              <a:rPr lang="en-US" sz="1266">
                <a:solidFill>
                  <a:srgbClr val="000000"/>
                </a:solidFill>
                <a:latin typeface="Open Sans"/>
                <a:ea typeface="Open Sans"/>
                <a:cs typeface="Open Sans"/>
                <a:sym typeface="Open Sans"/>
              </a:rPr>
              <a:t>Agent </a:t>
            </a:r>
          </a:p>
          <a:p>
            <a:pPr algn="ctr">
              <a:lnSpc>
                <a:spcPts val="1773"/>
              </a:lnSpc>
              <a:spcBef>
                <a:spcPct val="0"/>
              </a:spcBef>
            </a:pPr>
            <a:r>
              <a:rPr lang="en-US" sz="1266">
                <a:solidFill>
                  <a:srgbClr val="000000"/>
                </a:solidFill>
                <a:latin typeface="Open Sans"/>
                <a:ea typeface="Open Sans"/>
                <a:cs typeface="Open Sans"/>
                <a:sym typeface="Open Sans"/>
              </a:rPr>
              <a:t>de liaison</a:t>
            </a:r>
          </a:p>
        </p:txBody>
      </p:sp>
      <p:sp>
        <p:nvSpPr>
          <p:cNvPr id="12" name="TextBox 12"/>
          <p:cNvSpPr txBox="1"/>
          <p:nvPr/>
        </p:nvSpPr>
        <p:spPr>
          <a:xfrm>
            <a:off x="4977854" y="714258"/>
            <a:ext cx="2003227" cy="359073"/>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Open Sans"/>
                <a:ea typeface="Open Sans"/>
                <a:cs typeface="Open Sans"/>
                <a:sym typeface="Open Sans"/>
              </a:rPr>
              <a:t>Agents de liaison</a:t>
            </a:r>
          </a:p>
        </p:txBody>
      </p:sp>
      <p:sp>
        <p:nvSpPr>
          <p:cNvPr id="13" name="Freeform 13"/>
          <p:cNvSpPr/>
          <p:nvPr/>
        </p:nvSpPr>
        <p:spPr>
          <a:xfrm>
            <a:off x="8652862" y="1759141"/>
            <a:ext cx="2964069" cy="596519"/>
          </a:xfrm>
          <a:custGeom>
            <a:avLst/>
            <a:gdLst/>
            <a:ahLst/>
            <a:cxnLst/>
            <a:rect l="l" t="t" r="r" b="b"/>
            <a:pathLst>
              <a:path w="4446103" h="894778">
                <a:moveTo>
                  <a:pt x="0" y="0"/>
                </a:moveTo>
                <a:lnTo>
                  <a:pt x="4446103" y="0"/>
                </a:lnTo>
                <a:lnTo>
                  <a:pt x="4446103" y="894778"/>
                </a:lnTo>
                <a:lnTo>
                  <a:pt x="0" y="894778"/>
                </a:lnTo>
                <a:lnTo>
                  <a:pt x="0" y="0"/>
                </a:lnTo>
                <a:close/>
              </a:path>
            </a:pathLst>
          </a:custGeom>
          <a:blipFill>
            <a:blip r:embed="rId10"/>
            <a:stretch>
              <a:fillRect/>
            </a:stretch>
          </a:blipFill>
        </p:spPr>
      </p:sp>
      <p:sp>
        <p:nvSpPr>
          <p:cNvPr id="14" name="TextBox 14"/>
          <p:cNvSpPr txBox="1"/>
          <p:nvPr/>
        </p:nvSpPr>
        <p:spPr>
          <a:xfrm>
            <a:off x="8441377" y="1867747"/>
            <a:ext cx="3522568" cy="384721"/>
          </a:xfrm>
          <a:prstGeom prst="rect">
            <a:avLst/>
          </a:prstGeom>
        </p:spPr>
        <p:txBody>
          <a:bodyPr lIns="0" tIns="0" rIns="0" bIns="0" rtlCol="0" anchor="t">
            <a:spAutoFit/>
          </a:bodyPr>
          <a:lstStyle/>
          <a:p>
            <a:pPr algn="ctr">
              <a:lnSpc>
                <a:spcPts val="1493"/>
              </a:lnSpc>
            </a:pPr>
            <a:r>
              <a:rPr lang="en-US" sz="1066">
                <a:solidFill>
                  <a:srgbClr val="000000"/>
                </a:solidFill>
                <a:latin typeface="Open Sans"/>
                <a:ea typeface="Open Sans"/>
                <a:cs typeface="Open Sans"/>
                <a:sym typeface="Open Sans"/>
              </a:rPr>
              <a:t>Appui SAJ-SPJ</a:t>
            </a:r>
          </a:p>
          <a:p>
            <a:pPr algn="ctr">
              <a:lnSpc>
                <a:spcPts val="1493"/>
              </a:lnSpc>
              <a:spcBef>
                <a:spcPct val="0"/>
              </a:spcBef>
            </a:pPr>
            <a:r>
              <a:rPr lang="en-US" sz="1066">
                <a:solidFill>
                  <a:srgbClr val="000000"/>
                </a:solidFill>
                <a:latin typeface="Open Sans"/>
                <a:ea typeface="Open Sans"/>
                <a:cs typeface="Open Sans"/>
                <a:sym typeface="Open Sans"/>
              </a:rPr>
              <a:t>Soutien pédagogique</a:t>
            </a:r>
          </a:p>
        </p:txBody>
      </p:sp>
      <p:sp>
        <p:nvSpPr>
          <p:cNvPr id="15" name="Freeform 15"/>
          <p:cNvSpPr/>
          <p:nvPr/>
        </p:nvSpPr>
        <p:spPr>
          <a:xfrm>
            <a:off x="8072062" y="2927519"/>
            <a:ext cx="2964069" cy="596519"/>
          </a:xfrm>
          <a:custGeom>
            <a:avLst/>
            <a:gdLst/>
            <a:ahLst/>
            <a:cxnLst/>
            <a:rect l="l" t="t" r="r" b="b"/>
            <a:pathLst>
              <a:path w="4446103" h="894778">
                <a:moveTo>
                  <a:pt x="0" y="0"/>
                </a:moveTo>
                <a:lnTo>
                  <a:pt x="4446103" y="0"/>
                </a:lnTo>
                <a:lnTo>
                  <a:pt x="4446103" y="894779"/>
                </a:lnTo>
                <a:lnTo>
                  <a:pt x="0" y="894779"/>
                </a:lnTo>
                <a:lnTo>
                  <a:pt x="0" y="0"/>
                </a:lnTo>
                <a:close/>
              </a:path>
            </a:pathLst>
          </a:custGeom>
          <a:blipFill>
            <a:blip r:embed="rId10"/>
            <a:stretch>
              <a:fillRect/>
            </a:stretch>
          </a:blipFill>
        </p:spPr>
      </p:sp>
      <p:sp>
        <p:nvSpPr>
          <p:cNvPr id="16" name="TextBox 16"/>
          <p:cNvSpPr txBox="1"/>
          <p:nvPr/>
        </p:nvSpPr>
        <p:spPr>
          <a:xfrm>
            <a:off x="8652862" y="3036126"/>
            <a:ext cx="2031513" cy="384721"/>
          </a:xfrm>
          <a:prstGeom prst="rect">
            <a:avLst/>
          </a:prstGeom>
        </p:spPr>
        <p:txBody>
          <a:bodyPr lIns="0" tIns="0" rIns="0" bIns="0" rtlCol="0" anchor="t">
            <a:spAutoFit/>
          </a:bodyPr>
          <a:lstStyle/>
          <a:p>
            <a:pPr algn="ctr">
              <a:lnSpc>
                <a:spcPts val="1493"/>
              </a:lnSpc>
              <a:spcBef>
                <a:spcPct val="0"/>
              </a:spcBef>
            </a:pPr>
            <a:r>
              <a:rPr lang="en-US" sz="1066">
                <a:solidFill>
                  <a:srgbClr val="000000"/>
                </a:solidFill>
                <a:latin typeface="Open Sans"/>
                <a:ea typeface="Open Sans"/>
                <a:cs typeface="Open Sans"/>
                <a:sym typeface="Open Sans"/>
              </a:rPr>
              <a:t>Actions intra et intersectorielle (groupes de travail,... )</a:t>
            </a:r>
          </a:p>
        </p:txBody>
      </p:sp>
      <p:sp>
        <p:nvSpPr>
          <p:cNvPr id="17" name="TextBox 17"/>
          <p:cNvSpPr txBox="1"/>
          <p:nvPr/>
        </p:nvSpPr>
        <p:spPr>
          <a:xfrm>
            <a:off x="1256592" y="4041744"/>
            <a:ext cx="1822485" cy="384721"/>
          </a:xfrm>
          <a:prstGeom prst="rect">
            <a:avLst/>
          </a:prstGeom>
        </p:spPr>
        <p:txBody>
          <a:bodyPr lIns="0" tIns="0" rIns="0" bIns="0" rtlCol="0" anchor="t">
            <a:spAutoFit/>
          </a:bodyPr>
          <a:lstStyle/>
          <a:p>
            <a:pPr algn="ctr">
              <a:lnSpc>
                <a:spcPts val="1493"/>
              </a:lnSpc>
            </a:pPr>
            <a:r>
              <a:rPr lang="en-US" sz="1066">
                <a:solidFill>
                  <a:srgbClr val="000000"/>
                </a:solidFill>
                <a:latin typeface="Open Sans"/>
                <a:ea typeface="Open Sans"/>
                <a:cs typeface="Open Sans"/>
                <a:sym typeface="Open Sans"/>
              </a:rPr>
              <a:t>Relayer les constats</a:t>
            </a:r>
          </a:p>
          <a:p>
            <a:pPr algn="ctr">
              <a:lnSpc>
                <a:spcPts val="1493"/>
              </a:lnSpc>
              <a:spcBef>
                <a:spcPct val="0"/>
              </a:spcBef>
            </a:pPr>
            <a:r>
              <a:rPr lang="en-US" sz="1066">
                <a:solidFill>
                  <a:srgbClr val="000000"/>
                </a:solidFill>
                <a:latin typeface="Open Sans"/>
                <a:ea typeface="Open Sans"/>
                <a:cs typeface="Open Sans"/>
                <a:sym typeface="Open Sans"/>
              </a:rPr>
              <a:t>de terrain</a:t>
            </a:r>
          </a:p>
        </p:txBody>
      </p:sp>
      <p:sp>
        <p:nvSpPr>
          <p:cNvPr id="18" name="Freeform 18"/>
          <p:cNvSpPr/>
          <p:nvPr/>
        </p:nvSpPr>
        <p:spPr>
          <a:xfrm>
            <a:off x="787400" y="1759141"/>
            <a:ext cx="2964069" cy="596519"/>
          </a:xfrm>
          <a:custGeom>
            <a:avLst/>
            <a:gdLst/>
            <a:ahLst/>
            <a:cxnLst/>
            <a:rect l="l" t="t" r="r" b="b"/>
            <a:pathLst>
              <a:path w="4446103" h="894778">
                <a:moveTo>
                  <a:pt x="0" y="0"/>
                </a:moveTo>
                <a:lnTo>
                  <a:pt x="4446103" y="0"/>
                </a:lnTo>
                <a:lnTo>
                  <a:pt x="4446103" y="894778"/>
                </a:lnTo>
                <a:lnTo>
                  <a:pt x="0" y="894778"/>
                </a:lnTo>
                <a:lnTo>
                  <a:pt x="0" y="0"/>
                </a:lnTo>
                <a:close/>
              </a:path>
            </a:pathLst>
          </a:custGeom>
          <a:blipFill>
            <a:blip r:embed="rId10"/>
            <a:stretch>
              <a:fillRect/>
            </a:stretch>
          </a:blipFill>
        </p:spPr>
      </p:sp>
      <p:sp>
        <p:nvSpPr>
          <p:cNvPr id="19" name="Freeform 19"/>
          <p:cNvSpPr/>
          <p:nvPr/>
        </p:nvSpPr>
        <p:spPr>
          <a:xfrm>
            <a:off x="8752398" y="3921284"/>
            <a:ext cx="2964069" cy="596519"/>
          </a:xfrm>
          <a:custGeom>
            <a:avLst/>
            <a:gdLst/>
            <a:ahLst/>
            <a:cxnLst/>
            <a:rect l="l" t="t" r="r" b="b"/>
            <a:pathLst>
              <a:path w="4446103" h="894778">
                <a:moveTo>
                  <a:pt x="0" y="0"/>
                </a:moveTo>
                <a:lnTo>
                  <a:pt x="4446103" y="0"/>
                </a:lnTo>
                <a:lnTo>
                  <a:pt x="4446103" y="894778"/>
                </a:lnTo>
                <a:lnTo>
                  <a:pt x="0" y="894778"/>
                </a:lnTo>
                <a:lnTo>
                  <a:pt x="0" y="0"/>
                </a:lnTo>
                <a:close/>
              </a:path>
            </a:pathLst>
          </a:custGeom>
          <a:blipFill>
            <a:blip r:embed="rId10"/>
            <a:stretch>
              <a:fillRect/>
            </a:stretch>
          </a:blipFill>
        </p:spPr>
      </p:sp>
      <p:sp>
        <p:nvSpPr>
          <p:cNvPr id="20" name="Freeform 20"/>
          <p:cNvSpPr/>
          <p:nvPr/>
        </p:nvSpPr>
        <p:spPr>
          <a:xfrm>
            <a:off x="1548555" y="2927519"/>
            <a:ext cx="2964069" cy="596519"/>
          </a:xfrm>
          <a:custGeom>
            <a:avLst/>
            <a:gdLst/>
            <a:ahLst/>
            <a:cxnLst/>
            <a:rect l="l" t="t" r="r" b="b"/>
            <a:pathLst>
              <a:path w="4446103" h="894778">
                <a:moveTo>
                  <a:pt x="0" y="0"/>
                </a:moveTo>
                <a:lnTo>
                  <a:pt x="4446103" y="0"/>
                </a:lnTo>
                <a:lnTo>
                  <a:pt x="4446103" y="894779"/>
                </a:lnTo>
                <a:lnTo>
                  <a:pt x="0" y="894779"/>
                </a:lnTo>
                <a:lnTo>
                  <a:pt x="0" y="0"/>
                </a:lnTo>
                <a:close/>
              </a:path>
            </a:pathLst>
          </a:custGeom>
          <a:blipFill>
            <a:blip r:embed="rId10"/>
            <a:stretch>
              <a:fillRect/>
            </a:stretch>
          </a:blipFill>
        </p:spPr>
      </p:sp>
      <p:sp>
        <p:nvSpPr>
          <p:cNvPr id="21" name="TextBox 21"/>
          <p:cNvSpPr txBox="1"/>
          <p:nvPr/>
        </p:nvSpPr>
        <p:spPr>
          <a:xfrm>
            <a:off x="8752398" y="4041744"/>
            <a:ext cx="2964069" cy="384721"/>
          </a:xfrm>
          <a:prstGeom prst="rect">
            <a:avLst/>
          </a:prstGeom>
        </p:spPr>
        <p:txBody>
          <a:bodyPr lIns="0" tIns="0" rIns="0" bIns="0" rtlCol="0" anchor="t">
            <a:spAutoFit/>
          </a:bodyPr>
          <a:lstStyle/>
          <a:p>
            <a:pPr algn="ctr">
              <a:lnSpc>
                <a:spcPts val="1493"/>
              </a:lnSpc>
            </a:pPr>
            <a:r>
              <a:rPr lang="en-US" sz="1067">
                <a:solidFill>
                  <a:srgbClr val="000000"/>
                </a:solidFill>
                <a:latin typeface="Open Sans"/>
                <a:ea typeface="Open Sans"/>
                <a:cs typeface="Open Sans"/>
                <a:sym typeface="Open Sans"/>
              </a:rPr>
              <a:t>Assister ou représenter le conseillère dans </a:t>
            </a:r>
          </a:p>
          <a:p>
            <a:pPr algn="ctr">
              <a:lnSpc>
                <a:spcPts val="1493"/>
              </a:lnSpc>
              <a:spcBef>
                <a:spcPct val="0"/>
              </a:spcBef>
            </a:pPr>
            <a:r>
              <a:rPr lang="en-US" sz="1067">
                <a:solidFill>
                  <a:srgbClr val="000000"/>
                </a:solidFill>
                <a:latin typeface="Open Sans"/>
                <a:ea typeface="Open Sans"/>
                <a:cs typeface="Open Sans"/>
                <a:sym typeface="Open Sans"/>
              </a:rPr>
              <a:t>les diverses plateformes sur la division</a:t>
            </a:r>
          </a:p>
        </p:txBody>
      </p:sp>
      <p:sp>
        <p:nvSpPr>
          <p:cNvPr id="22" name="TextBox 22"/>
          <p:cNvSpPr txBox="1"/>
          <p:nvPr/>
        </p:nvSpPr>
        <p:spPr>
          <a:xfrm>
            <a:off x="787400" y="1959821"/>
            <a:ext cx="2964069" cy="192360"/>
          </a:xfrm>
          <a:prstGeom prst="rect">
            <a:avLst/>
          </a:prstGeom>
        </p:spPr>
        <p:txBody>
          <a:bodyPr lIns="0" tIns="0" rIns="0" bIns="0" rtlCol="0" anchor="t">
            <a:spAutoFit/>
          </a:bodyPr>
          <a:lstStyle/>
          <a:p>
            <a:pPr algn="ctr">
              <a:lnSpc>
                <a:spcPts val="1493"/>
              </a:lnSpc>
              <a:spcBef>
                <a:spcPct val="0"/>
              </a:spcBef>
            </a:pPr>
            <a:r>
              <a:rPr lang="en-US" sz="1066">
                <a:solidFill>
                  <a:srgbClr val="000000"/>
                </a:solidFill>
                <a:latin typeface="Open Sans"/>
                <a:ea typeface="Open Sans"/>
                <a:cs typeface="Open Sans"/>
                <a:sym typeface="Open Sans"/>
              </a:rPr>
              <a:t>Suivre les protocoles de collaboration</a:t>
            </a:r>
          </a:p>
        </p:txBody>
      </p:sp>
      <p:sp>
        <p:nvSpPr>
          <p:cNvPr id="23" name="TextBox 23"/>
          <p:cNvSpPr txBox="1"/>
          <p:nvPr/>
        </p:nvSpPr>
        <p:spPr>
          <a:xfrm>
            <a:off x="1447213" y="3068744"/>
            <a:ext cx="3166753" cy="384721"/>
          </a:xfrm>
          <a:prstGeom prst="rect">
            <a:avLst/>
          </a:prstGeom>
        </p:spPr>
        <p:txBody>
          <a:bodyPr lIns="0" tIns="0" rIns="0" bIns="0" rtlCol="0" anchor="t">
            <a:spAutoFit/>
          </a:bodyPr>
          <a:lstStyle/>
          <a:p>
            <a:pPr algn="ctr">
              <a:lnSpc>
                <a:spcPts val="1493"/>
              </a:lnSpc>
            </a:pPr>
            <a:r>
              <a:rPr lang="en-US" sz="1066">
                <a:solidFill>
                  <a:srgbClr val="000000"/>
                </a:solidFill>
                <a:latin typeface="Open Sans"/>
                <a:ea typeface="Open Sans"/>
                <a:cs typeface="Open Sans"/>
                <a:sym typeface="Open Sans"/>
              </a:rPr>
              <a:t>Eclairer le CCIS sur les besoins des SAJ et SPJ </a:t>
            </a:r>
          </a:p>
          <a:p>
            <a:pPr algn="ctr">
              <a:lnSpc>
                <a:spcPts val="1493"/>
              </a:lnSpc>
              <a:spcBef>
                <a:spcPct val="0"/>
              </a:spcBef>
            </a:pPr>
            <a:r>
              <a:rPr lang="en-US" sz="1066">
                <a:solidFill>
                  <a:srgbClr val="000000"/>
                </a:solidFill>
                <a:latin typeface="Open Sans"/>
                <a:ea typeface="Open Sans"/>
                <a:cs typeface="Open Sans"/>
                <a:sym typeface="Open Sans"/>
              </a:rPr>
              <a:t>(ex : programmation en matière de services)</a:t>
            </a:r>
          </a:p>
        </p:txBody>
      </p:sp>
    </p:spTree>
    <p:extLst>
      <p:ext uri="{BB962C8B-B14F-4D97-AF65-F5344CB8AC3E}">
        <p14:creationId xmlns:p14="http://schemas.microsoft.com/office/powerpoint/2010/main" val="219948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8">
            <a:extLst>
              <a:ext uri="{FF2B5EF4-FFF2-40B4-BE49-F238E27FC236}">
                <a16:creationId xmlns:a16="http://schemas.microsoft.com/office/drawing/2014/main" id="{3B4F0426-54B2-0C97-9EA9-11D16AF56092}"/>
              </a:ext>
            </a:extLst>
          </p:cNvPr>
          <p:cNvSpPr/>
          <p:nvPr/>
        </p:nvSpPr>
        <p:spPr>
          <a:xfrm>
            <a:off x="11173523" y="223393"/>
            <a:ext cx="721348" cy="626079"/>
          </a:xfrm>
          <a:prstGeom prst="pentagon">
            <a:avLst/>
          </a:prstGeom>
          <a:solidFill>
            <a:srgbClr val="A5F3F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rgbClr val="000000"/>
                </a:solidFill>
                <a:ea typeface="Calibri"/>
                <a:cs typeface="Calibri"/>
              </a:rPr>
              <a:t>V</a:t>
            </a:r>
            <a:endParaRPr lang="en-US">
              <a:solidFill>
                <a:srgbClr val="000000"/>
              </a:solidFill>
            </a:endParaRPr>
          </a:p>
        </p:txBody>
      </p:sp>
      <p:sp>
        <p:nvSpPr>
          <p:cNvPr id="14" name="Ellipse 13">
            <a:extLst>
              <a:ext uri="{FF2B5EF4-FFF2-40B4-BE49-F238E27FC236}">
                <a16:creationId xmlns:a16="http://schemas.microsoft.com/office/drawing/2014/main" id="{C56D59D5-19D7-B607-8A29-A7FAB54C70D9}"/>
              </a:ext>
            </a:extLst>
          </p:cNvPr>
          <p:cNvSpPr/>
          <p:nvPr/>
        </p:nvSpPr>
        <p:spPr>
          <a:xfrm>
            <a:off x="8600881" y="3596086"/>
            <a:ext cx="2780926" cy="2620557"/>
          </a:xfrm>
          <a:prstGeom prst="ellipse">
            <a:avLst/>
          </a:prstGeom>
          <a:solidFill>
            <a:srgbClr val="76D8D1"/>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solidFill>
                  <a:schemeClr val="tx1"/>
                </a:solidFill>
                <a:ea typeface="Calibri"/>
                <a:cs typeface="Calibri"/>
              </a:rPr>
              <a:t>3 types de projets éducatifs : Evaluation et orientation/ Education/intermède (Time out)</a:t>
            </a:r>
          </a:p>
        </p:txBody>
      </p:sp>
      <p:sp>
        <p:nvSpPr>
          <p:cNvPr id="15" name="Ellipse 14">
            <a:extLst>
              <a:ext uri="{FF2B5EF4-FFF2-40B4-BE49-F238E27FC236}">
                <a16:creationId xmlns:a16="http://schemas.microsoft.com/office/drawing/2014/main" id="{83C4B582-E448-C74A-5579-A7097FDC63EA}"/>
              </a:ext>
            </a:extLst>
          </p:cNvPr>
          <p:cNvSpPr/>
          <p:nvPr/>
        </p:nvSpPr>
        <p:spPr>
          <a:xfrm>
            <a:off x="9591414" y="1579824"/>
            <a:ext cx="2597312" cy="2427766"/>
          </a:xfrm>
          <a:prstGeom prst="ellipse">
            <a:avLst/>
          </a:prstGeom>
          <a:solidFill>
            <a:schemeClr val="accent5">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solidFill>
                  <a:schemeClr val="tx1"/>
                </a:solidFill>
                <a:ea typeface="Calibri"/>
                <a:cs typeface="Calibri"/>
              </a:rPr>
              <a:t>Objectifs : réinsertion sociale avec une démarche éducative et restauratrice </a:t>
            </a:r>
          </a:p>
        </p:txBody>
      </p:sp>
      <p:sp>
        <p:nvSpPr>
          <p:cNvPr id="16" name="Ellipse 15">
            <a:extLst>
              <a:ext uri="{FF2B5EF4-FFF2-40B4-BE49-F238E27FC236}">
                <a16:creationId xmlns:a16="http://schemas.microsoft.com/office/drawing/2014/main" id="{09CC8293-38CD-7CEB-18A3-8C16D6F06916}"/>
              </a:ext>
            </a:extLst>
          </p:cNvPr>
          <p:cNvSpPr/>
          <p:nvPr/>
        </p:nvSpPr>
        <p:spPr>
          <a:xfrm>
            <a:off x="188059" y="2932339"/>
            <a:ext cx="2459600" cy="2473668"/>
          </a:xfrm>
          <a:prstGeom prst="ellipse">
            <a:avLst/>
          </a:prstGeom>
          <a:solidFill>
            <a:srgbClr val="C5E0B4"/>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a:solidFill>
                  <a:schemeClr val="tx1"/>
                </a:solidFill>
                <a:ea typeface="Calibri"/>
                <a:cs typeface="Calibri"/>
              </a:rPr>
              <a:t>6 IPPJ en Fédération Wallonie Bruxelles </a:t>
            </a:r>
          </a:p>
        </p:txBody>
      </p:sp>
      <p:sp>
        <p:nvSpPr>
          <p:cNvPr id="18" name="Ellipse 17">
            <a:extLst>
              <a:ext uri="{FF2B5EF4-FFF2-40B4-BE49-F238E27FC236}">
                <a16:creationId xmlns:a16="http://schemas.microsoft.com/office/drawing/2014/main" id="{014FF402-1953-7D76-06B0-C588CF77191E}"/>
              </a:ext>
            </a:extLst>
          </p:cNvPr>
          <p:cNvSpPr/>
          <p:nvPr/>
        </p:nvSpPr>
        <p:spPr>
          <a:xfrm>
            <a:off x="1698270" y="1903304"/>
            <a:ext cx="849472" cy="887346"/>
          </a:xfrm>
          <a:prstGeom prst="ellipse">
            <a:avLst/>
          </a:prstGeom>
          <a:solidFill>
            <a:srgbClr val="76D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Ellipse 19">
            <a:extLst>
              <a:ext uri="{FF2B5EF4-FFF2-40B4-BE49-F238E27FC236}">
                <a16:creationId xmlns:a16="http://schemas.microsoft.com/office/drawing/2014/main" id="{39CF3B1F-71EA-758C-9F0D-CD9EB2BBB55B}"/>
              </a:ext>
            </a:extLst>
          </p:cNvPr>
          <p:cNvSpPr/>
          <p:nvPr/>
        </p:nvSpPr>
        <p:spPr>
          <a:xfrm>
            <a:off x="2264760" y="5647295"/>
            <a:ext cx="386597" cy="422031"/>
          </a:xfrm>
          <a:prstGeom prst="ellipse">
            <a:avLst/>
          </a:prstGeom>
          <a:solidFill>
            <a:srgbClr val="C5E0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sp>
        <p:nvSpPr>
          <p:cNvPr id="22" name="Ellipse 21">
            <a:extLst>
              <a:ext uri="{FF2B5EF4-FFF2-40B4-BE49-F238E27FC236}">
                <a16:creationId xmlns:a16="http://schemas.microsoft.com/office/drawing/2014/main" id="{1AC13C99-2848-3736-E6A1-61A65327915C}"/>
              </a:ext>
            </a:extLst>
          </p:cNvPr>
          <p:cNvSpPr/>
          <p:nvPr/>
        </p:nvSpPr>
        <p:spPr>
          <a:xfrm>
            <a:off x="7430322" y="5507532"/>
            <a:ext cx="591404" cy="582224"/>
          </a:xfrm>
          <a:prstGeom prst="ellipse">
            <a:avLst/>
          </a:prstGeom>
          <a:solidFill>
            <a:srgbClr val="8BC3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3" name="Ellipse 22">
            <a:extLst>
              <a:ext uri="{FF2B5EF4-FFF2-40B4-BE49-F238E27FC236}">
                <a16:creationId xmlns:a16="http://schemas.microsoft.com/office/drawing/2014/main" id="{47C4C233-4ECA-B6E4-9119-02CF23ECE079}"/>
              </a:ext>
            </a:extLst>
          </p:cNvPr>
          <p:cNvSpPr/>
          <p:nvPr/>
        </p:nvSpPr>
        <p:spPr>
          <a:xfrm>
            <a:off x="11532262" y="5438433"/>
            <a:ext cx="386597" cy="422031"/>
          </a:xfrm>
          <a:prstGeom prst="ellipse">
            <a:avLst/>
          </a:prstGeom>
          <a:solidFill>
            <a:srgbClr val="A5F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p>
        </p:txBody>
      </p:sp>
      <p:graphicFrame>
        <p:nvGraphicFramePr>
          <p:cNvPr id="25" name="Diagramme 24">
            <a:extLst>
              <a:ext uri="{FF2B5EF4-FFF2-40B4-BE49-F238E27FC236}">
                <a16:creationId xmlns:a16="http://schemas.microsoft.com/office/drawing/2014/main" id="{31192D23-B4BA-2C84-27F0-639096297215}"/>
              </a:ext>
            </a:extLst>
          </p:cNvPr>
          <p:cNvGraphicFramePr/>
          <p:nvPr>
            <p:extLst>
              <p:ext uri="{D42A27DB-BD31-4B8C-83A1-F6EECF244321}">
                <p14:modId xmlns:p14="http://schemas.microsoft.com/office/powerpoint/2010/main" val="4114022646"/>
              </p:ext>
            </p:extLst>
          </p:nvPr>
        </p:nvGraphicFramePr>
        <p:xfrm>
          <a:off x="3191081" y="1345230"/>
          <a:ext cx="4554498" cy="4502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1" name="Arc plein 690">
            <a:extLst>
              <a:ext uri="{FF2B5EF4-FFF2-40B4-BE49-F238E27FC236}">
                <a16:creationId xmlns:a16="http://schemas.microsoft.com/office/drawing/2014/main" id="{B323E61C-0ABA-18F7-55E4-180BD120E038}"/>
              </a:ext>
            </a:extLst>
          </p:cNvPr>
          <p:cNvSpPr/>
          <p:nvPr/>
        </p:nvSpPr>
        <p:spPr>
          <a:xfrm rot="16200000">
            <a:off x="1957588" y="3339192"/>
            <a:ext cx="3541272" cy="1953245"/>
          </a:xfrm>
          <a:prstGeom prst="blockArc">
            <a:avLst>
              <a:gd name="adj1" fmla="val 10800000"/>
              <a:gd name="adj2" fmla="val 41228"/>
              <a:gd name="adj3" fmla="val 795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693" name="Arc plein 692">
            <a:extLst>
              <a:ext uri="{FF2B5EF4-FFF2-40B4-BE49-F238E27FC236}">
                <a16:creationId xmlns:a16="http://schemas.microsoft.com/office/drawing/2014/main" id="{27331961-74EE-E3CC-83CA-570889C8DC0A}"/>
              </a:ext>
            </a:extLst>
          </p:cNvPr>
          <p:cNvSpPr/>
          <p:nvPr/>
        </p:nvSpPr>
        <p:spPr>
          <a:xfrm rot="5400000">
            <a:off x="5957883" y="2384409"/>
            <a:ext cx="3541272" cy="1953245"/>
          </a:xfrm>
          <a:prstGeom prst="blockArc">
            <a:avLst>
              <a:gd name="adj1" fmla="val 10800000"/>
              <a:gd name="adj2" fmla="val 41228"/>
              <a:gd name="adj3" fmla="val 7951"/>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12" name="Rectangle : coins arrondis 711">
            <a:extLst>
              <a:ext uri="{FF2B5EF4-FFF2-40B4-BE49-F238E27FC236}">
                <a16:creationId xmlns:a16="http://schemas.microsoft.com/office/drawing/2014/main" id="{E00AE11E-64D7-6DD5-7A4A-F633A9A9E5D9}"/>
              </a:ext>
            </a:extLst>
          </p:cNvPr>
          <p:cNvSpPr/>
          <p:nvPr/>
        </p:nvSpPr>
        <p:spPr>
          <a:xfrm>
            <a:off x="1415267" y="534464"/>
            <a:ext cx="9483975" cy="882633"/>
          </a:xfrm>
          <a:prstGeom prst="roundRect">
            <a:avLst/>
          </a:prstGeom>
          <a:solidFill>
            <a:srgbClr val="C5E0B4"/>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800">
                <a:solidFill>
                  <a:schemeClr val="tx1"/>
                </a:solidFill>
                <a:latin typeface="Poppins Medium"/>
                <a:ea typeface="Calibri"/>
                <a:cs typeface="Calibri"/>
              </a:rPr>
              <a:t>IPPJ : </a:t>
            </a:r>
            <a:endParaRPr lang="fr-FR" sz="2800">
              <a:solidFill>
                <a:schemeClr val="tx1"/>
              </a:solidFill>
              <a:latin typeface="Poppins Medium"/>
              <a:ea typeface="Calibri"/>
              <a:cs typeface="Calibri"/>
            </a:endParaRPr>
          </a:p>
          <a:p>
            <a:pPr algn="ctr"/>
            <a:r>
              <a:rPr lang="fr-BE" sz="2800">
                <a:solidFill>
                  <a:schemeClr val="tx1"/>
                </a:solidFill>
                <a:latin typeface="Poppins Medium"/>
                <a:ea typeface="Calibri"/>
                <a:cs typeface="Calibri"/>
              </a:rPr>
              <a:t>Institutions Publiques de protection de la jeunesse </a:t>
            </a:r>
            <a:endParaRPr lang="fr-FR" sz="2800">
              <a:solidFill>
                <a:schemeClr val="tx1"/>
              </a:solidFill>
              <a:latin typeface="Poppins Medium"/>
              <a:ea typeface="Calibri"/>
              <a:cs typeface="Calibri"/>
            </a:endParaRPr>
          </a:p>
        </p:txBody>
      </p:sp>
    </p:spTree>
    <p:extLst>
      <p:ext uri="{BB962C8B-B14F-4D97-AF65-F5344CB8AC3E}">
        <p14:creationId xmlns:p14="http://schemas.microsoft.com/office/powerpoint/2010/main" val="41072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5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2" grpId="0" animBg="1"/>
      <p:bldGraphic spid="2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28914" y="2510005"/>
            <a:ext cx="7534173" cy="3908352"/>
          </a:xfrm>
          <a:custGeom>
            <a:avLst/>
            <a:gdLst/>
            <a:ahLst/>
            <a:cxnLst/>
            <a:rect l="l" t="t" r="r" b="b"/>
            <a:pathLst>
              <a:path w="11301259" h="5862528">
                <a:moveTo>
                  <a:pt x="0" y="0"/>
                </a:moveTo>
                <a:lnTo>
                  <a:pt x="11301258" y="0"/>
                </a:lnTo>
                <a:lnTo>
                  <a:pt x="11301258" y="5862528"/>
                </a:lnTo>
                <a:lnTo>
                  <a:pt x="0" y="5862528"/>
                </a:lnTo>
                <a:lnTo>
                  <a:pt x="0" y="0"/>
                </a:lnTo>
                <a:close/>
              </a:path>
            </a:pathLst>
          </a:custGeom>
          <a:blipFill>
            <a:blip r:embed="rId2"/>
            <a:stretch>
              <a:fillRect/>
            </a:stretch>
          </a:blipFill>
        </p:spPr>
      </p:sp>
      <p:sp>
        <p:nvSpPr>
          <p:cNvPr id="3" name="TextBox 3"/>
          <p:cNvSpPr txBox="1"/>
          <p:nvPr/>
        </p:nvSpPr>
        <p:spPr>
          <a:xfrm>
            <a:off x="1155142" y="647700"/>
            <a:ext cx="8786813" cy="307777"/>
          </a:xfrm>
          <a:prstGeom prst="rect">
            <a:avLst/>
          </a:prstGeom>
        </p:spPr>
        <p:txBody>
          <a:bodyPr lIns="0" tIns="0" rIns="0" bIns="0" rtlCol="0" anchor="t">
            <a:spAutoFit/>
          </a:bodyPr>
          <a:lstStyle/>
          <a:p>
            <a:pPr algn="ctr">
              <a:lnSpc>
                <a:spcPts val="2427"/>
              </a:lnSpc>
              <a:spcBef>
                <a:spcPct val="0"/>
              </a:spcBef>
            </a:pPr>
            <a:r>
              <a:rPr lang="en-US" sz="1733" b="1" u="sng">
                <a:solidFill>
                  <a:srgbClr val="000000"/>
                </a:solidFill>
                <a:latin typeface="Open Sans Bold"/>
                <a:ea typeface="Open Sans Bold"/>
                <a:cs typeface="Open Sans Bold"/>
                <a:sym typeface="Open Sans Bold"/>
              </a:rPr>
              <a:t>Processus de prise en charge en IPPJ et en EMA – le continuum ou trajet éducatif</a:t>
            </a:r>
          </a:p>
        </p:txBody>
      </p:sp>
      <p:grpSp>
        <p:nvGrpSpPr>
          <p:cNvPr id="4" name="Group 4"/>
          <p:cNvGrpSpPr/>
          <p:nvPr/>
        </p:nvGrpSpPr>
        <p:grpSpPr>
          <a:xfrm>
            <a:off x="1096508" y="1467605"/>
            <a:ext cx="1232406" cy="982679"/>
            <a:chOff x="0" y="0"/>
            <a:chExt cx="486876" cy="388219"/>
          </a:xfrm>
        </p:grpSpPr>
        <p:sp>
          <p:nvSpPr>
            <p:cNvPr id="5" name="Freeform 5"/>
            <p:cNvSpPr/>
            <p:nvPr/>
          </p:nvSpPr>
          <p:spPr>
            <a:xfrm>
              <a:off x="0" y="0"/>
              <a:ext cx="486876" cy="388219"/>
            </a:xfrm>
            <a:custGeom>
              <a:avLst/>
              <a:gdLst/>
              <a:ahLst/>
              <a:cxnLst/>
              <a:rect l="l" t="t" r="r" b="b"/>
              <a:pathLst>
                <a:path w="486876" h="388219">
                  <a:moveTo>
                    <a:pt x="0" y="0"/>
                  </a:moveTo>
                  <a:lnTo>
                    <a:pt x="486876" y="0"/>
                  </a:lnTo>
                  <a:lnTo>
                    <a:pt x="486876" y="388219"/>
                  </a:lnTo>
                  <a:lnTo>
                    <a:pt x="0" y="388219"/>
                  </a:lnTo>
                  <a:close/>
                </a:path>
              </a:pathLst>
            </a:custGeom>
            <a:solidFill>
              <a:srgbClr val="B19FBB"/>
            </a:solidFill>
            <a:ln w="28575" cap="sq">
              <a:solidFill>
                <a:srgbClr val="A6A6A6"/>
              </a:solidFill>
              <a:prstDash val="solid"/>
              <a:miter/>
            </a:ln>
          </p:spPr>
        </p:sp>
        <p:sp>
          <p:nvSpPr>
            <p:cNvPr id="6" name="TextBox 6"/>
            <p:cNvSpPr txBox="1"/>
            <p:nvPr/>
          </p:nvSpPr>
          <p:spPr>
            <a:xfrm>
              <a:off x="0" y="-38100"/>
              <a:ext cx="486876" cy="426319"/>
            </a:xfrm>
            <a:prstGeom prst="rect">
              <a:avLst/>
            </a:prstGeom>
          </p:spPr>
          <p:txBody>
            <a:bodyPr lIns="33867" tIns="33867" rIns="33867" bIns="33867" rtlCol="0" anchor="ctr"/>
            <a:lstStyle/>
            <a:p>
              <a:pPr algn="ctr">
                <a:lnSpc>
                  <a:spcPts val="1773"/>
                </a:lnSpc>
              </a:pPr>
              <a:endParaRPr sz="1200"/>
            </a:p>
          </p:txBody>
        </p:sp>
      </p:grpSp>
      <p:sp>
        <p:nvSpPr>
          <p:cNvPr id="7" name="TextBox 7"/>
          <p:cNvSpPr txBox="1"/>
          <p:nvPr/>
        </p:nvSpPr>
        <p:spPr>
          <a:xfrm>
            <a:off x="1096508" y="1616256"/>
            <a:ext cx="1232406" cy="692497"/>
          </a:xfrm>
          <a:prstGeom prst="rect">
            <a:avLst/>
          </a:prstGeom>
        </p:spPr>
        <p:txBody>
          <a:bodyPr lIns="0" tIns="0" rIns="0" bIns="0" rtlCol="0" anchor="t">
            <a:spAutoFit/>
          </a:bodyPr>
          <a:lstStyle/>
          <a:p>
            <a:pPr algn="ctr">
              <a:lnSpc>
                <a:spcPts val="1773"/>
              </a:lnSpc>
              <a:spcBef>
                <a:spcPct val="0"/>
              </a:spcBef>
            </a:pPr>
            <a:r>
              <a:rPr lang="en-US" sz="1266">
                <a:solidFill>
                  <a:srgbClr val="000000"/>
                </a:solidFill>
                <a:latin typeface="Open Sans"/>
                <a:ea typeface="Open Sans"/>
                <a:cs typeface="Open Sans"/>
                <a:sym typeface="Open Sans"/>
              </a:rPr>
              <a:t>Saisine du Tribunal de la Jeunesse</a:t>
            </a:r>
          </a:p>
        </p:txBody>
      </p:sp>
      <p:grpSp>
        <p:nvGrpSpPr>
          <p:cNvPr id="8" name="Group 8"/>
          <p:cNvGrpSpPr/>
          <p:nvPr/>
        </p:nvGrpSpPr>
        <p:grpSpPr>
          <a:xfrm>
            <a:off x="5084398" y="1467605"/>
            <a:ext cx="1232406" cy="982679"/>
            <a:chOff x="0" y="0"/>
            <a:chExt cx="486876" cy="388219"/>
          </a:xfrm>
        </p:grpSpPr>
        <p:sp>
          <p:nvSpPr>
            <p:cNvPr id="9" name="Freeform 9"/>
            <p:cNvSpPr/>
            <p:nvPr/>
          </p:nvSpPr>
          <p:spPr>
            <a:xfrm>
              <a:off x="0" y="0"/>
              <a:ext cx="486876" cy="388219"/>
            </a:xfrm>
            <a:custGeom>
              <a:avLst/>
              <a:gdLst/>
              <a:ahLst/>
              <a:cxnLst/>
              <a:rect l="l" t="t" r="r" b="b"/>
              <a:pathLst>
                <a:path w="486876" h="388219">
                  <a:moveTo>
                    <a:pt x="0" y="0"/>
                  </a:moveTo>
                  <a:lnTo>
                    <a:pt x="486876" y="0"/>
                  </a:lnTo>
                  <a:lnTo>
                    <a:pt x="486876" y="388219"/>
                  </a:lnTo>
                  <a:lnTo>
                    <a:pt x="0" y="388219"/>
                  </a:lnTo>
                  <a:close/>
                </a:path>
              </a:pathLst>
            </a:custGeom>
            <a:solidFill>
              <a:srgbClr val="B19FBB"/>
            </a:solidFill>
            <a:ln w="28575" cap="sq">
              <a:solidFill>
                <a:srgbClr val="A6A6A6"/>
              </a:solidFill>
              <a:prstDash val="solid"/>
              <a:miter/>
            </a:ln>
          </p:spPr>
        </p:sp>
        <p:sp>
          <p:nvSpPr>
            <p:cNvPr id="10" name="TextBox 10"/>
            <p:cNvSpPr txBox="1"/>
            <p:nvPr/>
          </p:nvSpPr>
          <p:spPr>
            <a:xfrm>
              <a:off x="0" y="-38100"/>
              <a:ext cx="486876" cy="426319"/>
            </a:xfrm>
            <a:prstGeom prst="rect">
              <a:avLst/>
            </a:prstGeom>
          </p:spPr>
          <p:txBody>
            <a:bodyPr lIns="33867" tIns="33867" rIns="33867" bIns="33867" rtlCol="0" anchor="ctr"/>
            <a:lstStyle/>
            <a:p>
              <a:pPr algn="ctr">
                <a:lnSpc>
                  <a:spcPts val="1773"/>
                </a:lnSpc>
              </a:pPr>
              <a:endParaRPr sz="1200"/>
            </a:p>
          </p:txBody>
        </p:sp>
      </p:grpSp>
      <p:sp>
        <p:nvSpPr>
          <p:cNvPr id="11" name="TextBox 11"/>
          <p:cNvSpPr txBox="1"/>
          <p:nvPr/>
        </p:nvSpPr>
        <p:spPr>
          <a:xfrm>
            <a:off x="5084398" y="1603556"/>
            <a:ext cx="1232406" cy="692497"/>
          </a:xfrm>
          <a:prstGeom prst="rect">
            <a:avLst/>
          </a:prstGeom>
        </p:spPr>
        <p:txBody>
          <a:bodyPr lIns="0" tIns="0" rIns="0" bIns="0" rtlCol="0" anchor="t">
            <a:spAutoFit/>
          </a:bodyPr>
          <a:lstStyle/>
          <a:p>
            <a:pPr algn="ctr">
              <a:lnSpc>
                <a:spcPts val="1773"/>
              </a:lnSpc>
              <a:spcBef>
                <a:spcPct val="0"/>
              </a:spcBef>
            </a:pPr>
            <a:r>
              <a:rPr lang="en-US" sz="1266">
                <a:solidFill>
                  <a:srgbClr val="000000"/>
                </a:solidFill>
                <a:latin typeface="Open Sans"/>
                <a:ea typeface="Open Sans"/>
                <a:cs typeface="Open Sans"/>
                <a:sym typeface="Open Sans"/>
              </a:rPr>
              <a:t>Décision du juge de la jeunesse</a:t>
            </a:r>
          </a:p>
        </p:txBody>
      </p:sp>
      <p:sp>
        <p:nvSpPr>
          <p:cNvPr id="12" name="AutoShape 12"/>
          <p:cNvSpPr/>
          <p:nvPr/>
        </p:nvSpPr>
        <p:spPr>
          <a:xfrm>
            <a:off x="2470789" y="1946244"/>
            <a:ext cx="2209567" cy="0"/>
          </a:xfrm>
          <a:prstGeom prst="line">
            <a:avLst/>
          </a:prstGeom>
          <a:ln w="38100" cap="flat">
            <a:solidFill>
              <a:srgbClr val="A6A6A6"/>
            </a:solidFill>
            <a:prstDash val="solid"/>
            <a:headEnd type="none" w="sm" len="sm"/>
            <a:tailEnd type="arrow" w="med" len="sm"/>
          </a:ln>
        </p:spPr>
      </p:sp>
      <p:sp>
        <p:nvSpPr>
          <p:cNvPr id="13" name="AutoShape 13"/>
          <p:cNvSpPr/>
          <p:nvPr/>
        </p:nvSpPr>
        <p:spPr>
          <a:xfrm flipH="1">
            <a:off x="4357840" y="2466896"/>
            <a:ext cx="926886" cy="834112"/>
          </a:xfrm>
          <a:prstGeom prst="line">
            <a:avLst/>
          </a:prstGeom>
          <a:ln w="38100" cap="flat">
            <a:solidFill>
              <a:srgbClr val="A6A6A6"/>
            </a:solidFill>
            <a:prstDash val="solid"/>
            <a:headEnd type="none" w="sm" len="sm"/>
            <a:tailEnd type="arrow" w="med" len="sm"/>
          </a:ln>
        </p:spPr>
      </p:sp>
      <p:sp>
        <p:nvSpPr>
          <p:cNvPr id="14" name="AutoShape 14"/>
          <p:cNvSpPr/>
          <p:nvPr/>
        </p:nvSpPr>
        <p:spPr>
          <a:xfrm>
            <a:off x="5406233" y="2450284"/>
            <a:ext cx="0" cy="2466709"/>
          </a:xfrm>
          <a:prstGeom prst="line">
            <a:avLst/>
          </a:prstGeom>
          <a:ln w="38100" cap="flat">
            <a:solidFill>
              <a:srgbClr val="A6A6A6"/>
            </a:solidFill>
            <a:prstDash val="solid"/>
            <a:headEnd type="none" w="sm" len="sm"/>
            <a:tailEnd type="arrow" w="med" len="sm"/>
          </a:ln>
        </p:spPr>
      </p:sp>
      <p:sp>
        <p:nvSpPr>
          <p:cNvPr id="15" name="AutoShape 15"/>
          <p:cNvSpPr/>
          <p:nvPr/>
        </p:nvSpPr>
        <p:spPr>
          <a:xfrm>
            <a:off x="5535631" y="2450284"/>
            <a:ext cx="1033987" cy="1509730"/>
          </a:xfrm>
          <a:prstGeom prst="line">
            <a:avLst/>
          </a:prstGeom>
          <a:ln w="38100" cap="flat">
            <a:solidFill>
              <a:srgbClr val="A6A6A6"/>
            </a:solidFill>
            <a:prstDash val="solid"/>
            <a:headEnd type="none" w="sm" len="sm"/>
            <a:tailEnd type="arrow" w="med" len="sm"/>
          </a:ln>
        </p:spPr>
      </p:sp>
    </p:spTree>
    <p:extLst>
      <p:ext uri="{BB962C8B-B14F-4D97-AF65-F5344CB8AC3E}">
        <p14:creationId xmlns:p14="http://schemas.microsoft.com/office/powerpoint/2010/main" val="1327315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959686" y="5422822"/>
            <a:ext cx="9717035" cy="2712491"/>
          </a:xfrm>
        </p:spPr>
        <p:txBody>
          <a:bodyPr>
            <a:normAutofit/>
          </a:bodyPr>
          <a:lstStyle/>
          <a:p>
            <a:pPr algn="ctr"/>
            <a:r>
              <a:rPr lang="fr-BE" sz="3600" dirty="0">
                <a:latin typeface="+mn-lt"/>
              </a:rPr>
              <a:t>Nous vous remercions de votre attention…</a:t>
            </a:r>
          </a:p>
        </p:txBody>
      </p:sp>
      <p:sp>
        <p:nvSpPr>
          <p:cNvPr id="4" name="ZoneTexte 3"/>
          <p:cNvSpPr txBox="1"/>
          <p:nvPr/>
        </p:nvSpPr>
        <p:spPr>
          <a:xfrm>
            <a:off x="7575082" y="1488230"/>
            <a:ext cx="7488455" cy="369332"/>
          </a:xfrm>
          <a:prstGeom prst="rect">
            <a:avLst/>
          </a:prstGeom>
          <a:noFill/>
        </p:spPr>
        <p:txBody>
          <a:bodyPr wrap="square" rtlCol="0">
            <a:spAutoFit/>
          </a:bodyPr>
          <a:lstStyle/>
          <a:p>
            <a:r>
              <a:rPr lang="fr-BE" dirty="0"/>
              <a:t>SAJ Liaison :  </a:t>
            </a:r>
            <a:r>
              <a:rPr lang="fr-BE" dirty="0" err="1"/>
              <a:t>liaison.saj.charleroi@cfwb</a:t>
            </a:r>
            <a:endParaRPr lang="fr-BE" dirty="0"/>
          </a:p>
        </p:txBody>
      </p:sp>
      <p:sp>
        <p:nvSpPr>
          <p:cNvPr id="5" name="ZoneTexte 4"/>
          <p:cNvSpPr txBox="1"/>
          <p:nvPr/>
        </p:nvSpPr>
        <p:spPr>
          <a:xfrm>
            <a:off x="6233020" y="2464068"/>
            <a:ext cx="5365422" cy="369332"/>
          </a:xfrm>
          <a:prstGeom prst="rect">
            <a:avLst/>
          </a:prstGeom>
          <a:noFill/>
        </p:spPr>
        <p:txBody>
          <a:bodyPr wrap="square" rtlCol="0">
            <a:spAutoFit/>
          </a:bodyPr>
          <a:lstStyle/>
          <a:p>
            <a:r>
              <a:rPr lang="fr-BE" dirty="0"/>
              <a:t>Prévention Charleroi : prevention-charleroi@cfwb.be</a:t>
            </a:r>
          </a:p>
        </p:txBody>
      </p:sp>
    </p:spTree>
    <p:extLst>
      <p:ext uri="{BB962C8B-B14F-4D97-AF65-F5344CB8AC3E}">
        <p14:creationId xmlns:p14="http://schemas.microsoft.com/office/powerpoint/2010/main" val="294450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708A3-24AB-E0DB-6980-EC074A0683CE}"/>
            </a:ext>
          </a:extLst>
        </p:cNvPr>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67D285BC-F003-5A87-66E9-CE2D1197A973}"/>
              </a:ext>
            </a:extLst>
          </p:cNvPr>
          <p:cNvGraphicFramePr/>
          <p:nvPr/>
        </p:nvGraphicFramePr>
        <p:xfrm>
          <a:off x="7936859" y="831328"/>
          <a:ext cx="4255141" cy="4393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a:extLst>
              <a:ext uri="{FF2B5EF4-FFF2-40B4-BE49-F238E27FC236}">
                <a16:creationId xmlns:a16="http://schemas.microsoft.com/office/drawing/2014/main" id="{6F2F49E6-8BEF-D2FE-E569-21E8A778EFBD}"/>
              </a:ext>
            </a:extLst>
          </p:cNvPr>
          <p:cNvSpPr/>
          <p:nvPr/>
        </p:nvSpPr>
        <p:spPr>
          <a:xfrm>
            <a:off x="4372709" y="2165478"/>
            <a:ext cx="2434793" cy="1996530"/>
          </a:xfrm>
          <a:prstGeom prst="ellipse">
            <a:avLst/>
          </a:prstGeom>
          <a:solidFill>
            <a:srgbClr val="5EA6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solidFill>
                  <a:prstClr val="black"/>
                </a:solidFill>
              </a:rPr>
              <a:t>Eviter les </a:t>
            </a:r>
            <a:r>
              <a:rPr lang="fr-BE" sz="2000">
                <a:solidFill>
                  <a:prstClr val="black"/>
                </a:solidFill>
              </a:rPr>
              <a:t>dangers</a:t>
            </a:r>
            <a:r>
              <a:rPr lang="fr-BE">
                <a:solidFill>
                  <a:prstClr val="black"/>
                </a:solidFill>
              </a:rPr>
              <a:t>.</a:t>
            </a:r>
            <a:br>
              <a:rPr lang="fr-BE">
                <a:solidFill>
                  <a:prstClr val="black"/>
                </a:solidFill>
              </a:rPr>
            </a:br>
            <a:r>
              <a:rPr lang="fr-BE">
                <a:solidFill>
                  <a:prstClr val="black"/>
                </a:solidFill>
              </a:rPr>
              <a:t>Difficultés.</a:t>
            </a:r>
            <a:br>
              <a:rPr lang="fr-BE">
                <a:solidFill>
                  <a:prstClr val="black"/>
                </a:solidFill>
              </a:rPr>
            </a:br>
            <a:r>
              <a:rPr lang="fr-BE">
                <a:solidFill>
                  <a:prstClr val="black"/>
                </a:solidFill>
              </a:rPr>
              <a:t>Réponse aux droits.</a:t>
            </a:r>
          </a:p>
        </p:txBody>
      </p:sp>
      <p:sp>
        <p:nvSpPr>
          <p:cNvPr id="10" name="Ellipse 9">
            <a:extLst>
              <a:ext uri="{FF2B5EF4-FFF2-40B4-BE49-F238E27FC236}">
                <a16:creationId xmlns:a16="http://schemas.microsoft.com/office/drawing/2014/main" id="{D032CDCA-3B9C-B30E-73CC-C75C7A945F76}"/>
              </a:ext>
            </a:extLst>
          </p:cNvPr>
          <p:cNvSpPr/>
          <p:nvPr/>
        </p:nvSpPr>
        <p:spPr>
          <a:xfrm>
            <a:off x="304770" y="1420285"/>
            <a:ext cx="1702226" cy="1607767"/>
          </a:xfrm>
          <a:prstGeom prst="ellipse">
            <a:avLst/>
          </a:prstGeom>
          <a:solidFill>
            <a:srgbClr val="8BC3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dirty="0">
                <a:solidFill>
                  <a:prstClr val="black"/>
                </a:solidFill>
              </a:rPr>
              <a:t>Réponse aux besoins</a:t>
            </a:r>
          </a:p>
        </p:txBody>
      </p:sp>
      <p:sp>
        <p:nvSpPr>
          <p:cNvPr id="11" name="Ellipse 10">
            <a:extLst>
              <a:ext uri="{FF2B5EF4-FFF2-40B4-BE49-F238E27FC236}">
                <a16:creationId xmlns:a16="http://schemas.microsoft.com/office/drawing/2014/main" id="{E3C7025B-5C53-1877-FFF9-81CE52B36C07}"/>
              </a:ext>
            </a:extLst>
          </p:cNvPr>
          <p:cNvSpPr/>
          <p:nvPr/>
        </p:nvSpPr>
        <p:spPr>
          <a:xfrm>
            <a:off x="981977" y="2733356"/>
            <a:ext cx="2472926" cy="2135879"/>
          </a:xfrm>
          <a:prstGeom prst="ellipse">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a:solidFill>
                  <a:prstClr val="black"/>
                </a:solidFill>
              </a:rPr>
              <a:t>Droits fondamentaux</a:t>
            </a:r>
          </a:p>
        </p:txBody>
      </p:sp>
      <p:sp>
        <p:nvSpPr>
          <p:cNvPr id="13" name="Ellipse 12">
            <a:extLst>
              <a:ext uri="{FF2B5EF4-FFF2-40B4-BE49-F238E27FC236}">
                <a16:creationId xmlns:a16="http://schemas.microsoft.com/office/drawing/2014/main" id="{96F73E30-31A3-1FD8-A248-E9087D36205D}"/>
              </a:ext>
            </a:extLst>
          </p:cNvPr>
          <p:cNvSpPr/>
          <p:nvPr/>
        </p:nvSpPr>
        <p:spPr>
          <a:xfrm>
            <a:off x="120825" y="3314293"/>
            <a:ext cx="849472" cy="887346"/>
          </a:xfrm>
          <a:prstGeom prst="ellipse">
            <a:avLst/>
          </a:prstGeom>
          <a:solidFill>
            <a:srgbClr val="76D8D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4" name="Ellipse 13">
            <a:extLst>
              <a:ext uri="{FF2B5EF4-FFF2-40B4-BE49-F238E27FC236}">
                <a16:creationId xmlns:a16="http://schemas.microsoft.com/office/drawing/2014/main" id="{D4706C2C-98E4-44A0-72B6-0DC71342BFED}"/>
              </a:ext>
            </a:extLst>
          </p:cNvPr>
          <p:cNvSpPr/>
          <p:nvPr/>
        </p:nvSpPr>
        <p:spPr>
          <a:xfrm>
            <a:off x="882171" y="4560386"/>
            <a:ext cx="325164" cy="325164"/>
          </a:xfrm>
          <a:prstGeom prst="ellipse">
            <a:avLst/>
          </a:prstGeom>
          <a:solidFill>
            <a:srgbClr val="8BC3A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19" name="Arc plein 18">
            <a:extLst>
              <a:ext uri="{FF2B5EF4-FFF2-40B4-BE49-F238E27FC236}">
                <a16:creationId xmlns:a16="http://schemas.microsoft.com/office/drawing/2014/main" id="{D5CBBBEA-6764-5A5C-A853-24B76862221D}"/>
              </a:ext>
            </a:extLst>
          </p:cNvPr>
          <p:cNvSpPr/>
          <p:nvPr/>
        </p:nvSpPr>
        <p:spPr>
          <a:xfrm rot="16380000">
            <a:off x="6570661" y="2272237"/>
            <a:ext cx="3578747" cy="1803345"/>
          </a:xfrm>
          <a:prstGeom prst="blockArc">
            <a:avLst>
              <a:gd name="adj1" fmla="val 10800000"/>
              <a:gd name="adj2" fmla="val 41228"/>
              <a:gd name="adj3" fmla="val 7951"/>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black"/>
              </a:solidFill>
            </a:endParaRPr>
          </a:p>
        </p:txBody>
      </p:sp>
      <p:sp>
        <p:nvSpPr>
          <p:cNvPr id="22" name="Arc plein 21">
            <a:extLst>
              <a:ext uri="{FF2B5EF4-FFF2-40B4-BE49-F238E27FC236}">
                <a16:creationId xmlns:a16="http://schemas.microsoft.com/office/drawing/2014/main" id="{4469AC6C-44EF-4FAA-F0A9-7EDE1BA4D15E}"/>
              </a:ext>
            </a:extLst>
          </p:cNvPr>
          <p:cNvSpPr/>
          <p:nvPr/>
        </p:nvSpPr>
        <p:spPr>
          <a:xfrm rot="5280000">
            <a:off x="1128673" y="2162351"/>
            <a:ext cx="3541272" cy="1953245"/>
          </a:xfrm>
          <a:prstGeom prst="blockArc">
            <a:avLst>
              <a:gd name="adj1" fmla="val 10800000"/>
              <a:gd name="adj2" fmla="val 41228"/>
              <a:gd name="adj3" fmla="val 7951"/>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black"/>
              </a:solidFill>
            </a:endParaRPr>
          </a:p>
        </p:txBody>
      </p:sp>
      <p:sp>
        <p:nvSpPr>
          <p:cNvPr id="23" name="Arc plein 22">
            <a:extLst>
              <a:ext uri="{FF2B5EF4-FFF2-40B4-BE49-F238E27FC236}">
                <a16:creationId xmlns:a16="http://schemas.microsoft.com/office/drawing/2014/main" id="{765A964C-BD1E-5980-777F-3069625C12D6}"/>
              </a:ext>
            </a:extLst>
          </p:cNvPr>
          <p:cNvSpPr/>
          <p:nvPr/>
        </p:nvSpPr>
        <p:spPr>
          <a:xfrm rot="5280000">
            <a:off x="4569954" y="2175766"/>
            <a:ext cx="3541272" cy="1953245"/>
          </a:xfrm>
          <a:prstGeom prst="blockArc">
            <a:avLst>
              <a:gd name="adj1" fmla="val 10800000"/>
              <a:gd name="adj2" fmla="val 41228"/>
              <a:gd name="adj3" fmla="val 7951"/>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black"/>
              </a:solidFill>
            </a:endParaRPr>
          </a:p>
        </p:txBody>
      </p:sp>
      <p:sp>
        <p:nvSpPr>
          <p:cNvPr id="24" name="Arc plein 23">
            <a:extLst>
              <a:ext uri="{FF2B5EF4-FFF2-40B4-BE49-F238E27FC236}">
                <a16:creationId xmlns:a16="http://schemas.microsoft.com/office/drawing/2014/main" id="{A6472A15-1CD8-EB93-5AC3-9136CF5F5DF7}"/>
              </a:ext>
            </a:extLst>
          </p:cNvPr>
          <p:cNvSpPr/>
          <p:nvPr/>
        </p:nvSpPr>
        <p:spPr>
          <a:xfrm rot="16200000">
            <a:off x="3173159" y="2187121"/>
            <a:ext cx="3541272" cy="1953245"/>
          </a:xfrm>
          <a:prstGeom prst="blockArc">
            <a:avLst>
              <a:gd name="adj1" fmla="val 10800000"/>
              <a:gd name="adj2" fmla="val 41228"/>
              <a:gd name="adj3" fmla="val 795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black"/>
              </a:solidFill>
            </a:endParaRPr>
          </a:p>
        </p:txBody>
      </p:sp>
      <p:sp>
        <p:nvSpPr>
          <p:cNvPr id="26" name="ZoneTexte 25">
            <a:extLst>
              <a:ext uri="{FF2B5EF4-FFF2-40B4-BE49-F238E27FC236}">
                <a16:creationId xmlns:a16="http://schemas.microsoft.com/office/drawing/2014/main" id="{8441A8B4-864C-B41D-B53A-6D08A983C1E9}"/>
              </a:ext>
            </a:extLst>
          </p:cNvPr>
          <p:cNvSpPr txBox="1"/>
          <p:nvPr/>
        </p:nvSpPr>
        <p:spPr>
          <a:xfrm>
            <a:off x="854629" y="5468039"/>
            <a:ext cx="2347988" cy="461665"/>
          </a:xfrm>
          <a:prstGeom prst="rect">
            <a:avLst/>
          </a:prstGeom>
          <a:noFill/>
        </p:spPr>
        <p:txBody>
          <a:bodyPr wrap="square" lIns="91440" tIns="45720" rIns="91440" bIns="45720" rtlCol="0" anchor="t">
            <a:spAutoFit/>
          </a:bodyPr>
          <a:lstStyle/>
          <a:p>
            <a:r>
              <a:rPr lang="fr-BE" sz="2400">
                <a:solidFill>
                  <a:prstClr val="black"/>
                </a:solidFill>
                <a:latin typeface="Poppins SemiBold"/>
                <a:cs typeface="Poppins SemiBold"/>
              </a:rPr>
              <a:t>1ère ligne</a:t>
            </a:r>
            <a:endParaRPr lang="fr-FR" sz="2400">
              <a:solidFill>
                <a:prstClr val="black"/>
              </a:solidFill>
              <a:latin typeface="Poppins SemiBold"/>
              <a:cs typeface="Poppins SemiBold"/>
            </a:endParaRPr>
          </a:p>
        </p:txBody>
      </p:sp>
      <p:sp>
        <p:nvSpPr>
          <p:cNvPr id="27" name="ZoneTexte 26">
            <a:extLst>
              <a:ext uri="{FF2B5EF4-FFF2-40B4-BE49-F238E27FC236}">
                <a16:creationId xmlns:a16="http://schemas.microsoft.com/office/drawing/2014/main" id="{3CC527DC-C0E5-2140-CF80-6533D6AE19C6}"/>
              </a:ext>
            </a:extLst>
          </p:cNvPr>
          <p:cNvSpPr txBox="1"/>
          <p:nvPr/>
        </p:nvSpPr>
        <p:spPr>
          <a:xfrm>
            <a:off x="4747572" y="5464893"/>
            <a:ext cx="2347988" cy="461665"/>
          </a:xfrm>
          <a:prstGeom prst="rect">
            <a:avLst/>
          </a:prstGeom>
          <a:noFill/>
        </p:spPr>
        <p:txBody>
          <a:bodyPr wrap="square" lIns="91440" tIns="45720" rIns="91440" bIns="45720" rtlCol="0" anchor="t">
            <a:spAutoFit/>
          </a:bodyPr>
          <a:lstStyle/>
          <a:p>
            <a:r>
              <a:rPr lang="fr-BE" sz="2400">
                <a:solidFill>
                  <a:prstClr val="black"/>
                </a:solidFill>
                <a:latin typeface="Poppins SemiBold"/>
                <a:cs typeface="Poppins SemiBold"/>
              </a:rPr>
              <a:t>Prévention AJ</a:t>
            </a:r>
          </a:p>
        </p:txBody>
      </p:sp>
      <p:sp>
        <p:nvSpPr>
          <p:cNvPr id="28" name="ZoneTexte 27">
            <a:extLst>
              <a:ext uri="{FF2B5EF4-FFF2-40B4-BE49-F238E27FC236}">
                <a16:creationId xmlns:a16="http://schemas.microsoft.com/office/drawing/2014/main" id="{24B1B941-FB27-B0B7-D491-FE7003B24426}"/>
              </a:ext>
            </a:extLst>
          </p:cNvPr>
          <p:cNvSpPr txBox="1"/>
          <p:nvPr/>
        </p:nvSpPr>
        <p:spPr>
          <a:xfrm>
            <a:off x="8355893" y="5468039"/>
            <a:ext cx="3316197" cy="461665"/>
          </a:xfrm>
          <a:prstGeom prst="rect">
            <a:avLst/>
          </a:prstGeom>
          <a:noFill/>
        </p:spPr>
        <p:txBody>
          <a:bodyPr wrap="square" lIns="91440" tIns="45720" rIns="91440" bIns="45720" rtlCol="0" anchor="t">
            <a:spAutoFit/>
          </a:bodyPr>
          <a:lstStyle/>
          <a:p>
            <a:r>
              <a:rPr lang="fr-BE" sz="2400">
                <a:solidFill>
                  <a:prstClr val="black"/>
                </a:solidFill>
                <a:latin typeface="Poppins SemiBold"/>
                <a:cs typeface="Poppins SemiBold"/>
              </a:rPr>
              <a:t>Aide spécialisée AJ</a:t>
            </a:r>
          </a:p>
        </p:txBody>
      </p:sp>
      <p:sp>
        <p:nvSpPr>
          <p:cNvPr id="17" name="Ellipse 16">
            <a:extLst>
              <a:ext uri="{FF2B5EF4-FFF2-40B4-BE49-F238E27FC236}">
                <a16:creationId xmlns:a16="http://schemas.microsoft.com/office/drawing/2014/main" id="{1CFCA066-A65A-E6E7-C7D1-6032D63BAAF5}"/>
              </a:ext>
            </a:extLst>
          </p:cNvPr>
          <p:cNvSpPr/>
          <p:nvPr/>
        </p:nvSpPr>
        <p:spPr>
          <a:xfrm>
            <a:off x="2202135" y="1558267"/>
            <a:ext cx="386597" cy="422031"/>
          </a:xfrm>
          <a:prstGeom prst="ellipse">
            <a:avLst/>
          </a:prstGeom>
          <a:solidFill>
            <a:srgbClr val="C5E0B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BE">
              <a:solidFill>
                <a:prstClr val="white"/>
              </a:solidFill>
            </a:endParaRPr>
          </a:p>
        </p:txBody>
      </p:sp>
    </p:spTree>
    <p:extLst>
      <p:ext uri="{BB962C8B-B14F-4D97-AF65-F5344CB8AC3E}">
        <p14:creationId xmlns:p14="http://schemas.microsoft.com/office/powerpoint/2010/main" val="243142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P spid="10" grpId="0" animBg="1"/>
      <p:bldP spid="11" grpId="0" animBg="1"/>
      <p:bldP spid="13" grpId="0" animBg="1"/>
      <p:bldP spid="14" grpId="0" animBg="1"/>
      <p:bldP spid="26" grpId="0"/>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26948E70-0119-82E1-2AB0-4CB99CB230F4}"/>
              </a:ext>
            </a:extLst>
          </p:cNvPr>
          <p:cNvSpPr/>
          <p:nvPr/>
        </p:nvSpPr>
        <p:spPr>
          <a:xfrm>
            <a:off x="2725814" y="715783"/>
            <a:ext cx="7061906" cy="637704"/>
          </a:xfrm>
          <a:prstGeom prst="roundRect">
            <a:avLst/>
          </a:prstGeom>
          <a:solidFill>
            <a:srgbClr val="C5E0B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2215482D-EEC3-C2B8-DECD-96101160468F}"/>
              </a:ext>
            </a:extLst>
          </p:cNvPr>
          <p:cNvSpPr txBox="1"/>
          <p:nvPr/>
        </p:nvSpPr>
        <p:spPr>
          <a:xfrm>
            <a:off x="983111" y="1688551"/>
            <a:ext cx="10225777" cy="1846659"/>
          </a:xfrm>
          <a:prstGeom prst="rect">
            <a:avLst/>
          </a:prstGeom>
          <a:noFill/>
        </p:spPr>
        <p:txBody>
          <a:bodyPr wrap="square" lIns="91440" tIns="45720" rIns="91440" bIns="45720" rtlCol="0" anchor="t">
            <a:spAutoFit/>
          </a:bodyPr>
          <a:lstStyle/>
          <a:p>
            <a:r>
              <a:rPr lang="fr-BE" sz="2400" b="0" dirty="0">
                <a:latin typeface="Poppins Medium"/>
                <a:cs typeface="Poppins"/>
              </a:rPr>
              <a:t>La prévention, c’est un ensemble d’actions pour aider les jeunes vulnérables de 0 à 22 ans, afin de réduire les risques de difficultés et de violences, que ce soit contre eux ou qu’ils en soient à l’origine.</a:t>
            </a:r>
          </a:p>
          <a:p>
            <a:endParaRPr lang="fr-BE" dirty="0"/>
          </a:p>
        </p:txBody>
      </p:sp>
      <p:sp>
        <p:nvSpPr>
          <p:cNvPr id="4" name="ZoneTexte 3">
            <a:extLst>
              <a:ext uri="{FF2B5EF4-FFF2-40B4-BE49-F238E27FC236}">
                <a16:creationId xmlns:a16="http://schemas.microsoft.com/office/drawing/2014/main" id="{A02BE993-72F8-CD87-96E5-A72E16507289}"/>
              </a:ext>
            </a:extLst>
          </p:cNvPr>
          <p:cNvSpPr txBox="1"/>
          <p:nvPr/>
        </p:nvSpPr>
        <p:spPr>
          <a:xfrm>
            <a:off x="3252401" y="757132"/>
            <a:ext cx="6207148" cy="584775"/>
          </a:xfrm>
          <a:prstGeom prst="rect">
            <a:avLst/>
          </a:prstGeom>
          <a:noFill/>
        </p:spPr>
        <p:txBody>
          <a:bodyPr wrap="none" lIns="91440" tIns="45720" rIns="91440" bIns="45720" rtlCol="0" anchor="t">
            <a:spAutoFit/>
          </a:bodyPr>
          <a:lstStyle/>
          <a:p>
            <a:r>
              <a:rPr lang="fr-BE" sz="3200" b="1">
                <a:latin typeface="Poppins Medium"/>
                <a:cs typeface="Poppins Medium"/>
              </a:rPr>
              <a:t>Qu’est-ce que la prévention?</a:t>
            </a:r>
          </a:p>
        </p:txBody>
      </p:sp>
      <p:sp>
        <p:nvSpPr>
          <p:cNvPr id="5" name="Larme 4">
            <a:extLst>
              <a:ext uri="{FF2B5EF4-FFF2-40B4-BE49-F238E27FC236}">
                <a16:creationId xmlns:a16="http://schemas.microsoft.com/office/drawing/2014/main" id="{1C658B5B-26C6-8917-406A-A0B457684AD5}"/>
              </a:ext>
            </a:extLst>
          </p:cNvPr>
          <p:cNvSpPr/>
          <p:nvPr/>
        </p:nvSpPr>
        <p:spPr>
          <a:xfrm>
            <a:off x="907491" y="3192284"/>
            <a:ext cx="4297555" cy="2992090"/>
          </a:xfrm>
          <a:prstGeom prst="teardrop">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400" b="1" u="sng">
                <a:latin typeface="Poppins Medium"/>
                <a:cs typeface="Poppins Medium"/>
              </a:rPr>
              <a:t>Prévention éducative </a:t>
            </a:r>
            <a:r>
              <a:rPr lang="fr-BE" sz="2400">
                <a:latin typeface="Poppins Medium"/>
                <a:cs typeface="Poppins Medium"/>
              </a:rPr>
              <a:t>actions individuelles ou communautaires </a:t>
            </a:r>
          </a:p>
        </p:txBody>
      </p:sp>
      <p:sp>
        <p:nvSpPr>
          <p:cNvPr id="2" name="Larme 1">
            <a:extLst>
              <a:ext uri="{FF2B5EF4-FFF2-40B4-BE49-F238E27FC236}">
                <a16:creationId xmlns:a16="http://schemas.microsoft.com/office/drawing/2014/main" id="{B51DC818-89EF-9917-5399-E6D8B90E1822}"/>
              </a:ext>
            </a:extLst>
          </p:cNvPr>
          <p:cNvSpPr/>
          <p:nvPr/>
        </p:nvSpPr>
        <p:spPr>
          <a:xfrm>
            <a:off x="6357515" y="3192284"/>
            <a:ext cx="4437635" cy="2992090"/>
          </a:xfrm>
          <a:prstGeom prst="teardrop">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BE" sz="2400" b="1" u="sng">
                <a:latin typeface="Poppins Medium"/>
                <a:cs typeface="Poppins Medium"/>
              </a:rPr>
              <a:t>Prévention sociale </a:t>
            </a:r>
            <a:r>
              <a:rPr lang="fr-BE" sz="2400">
                <a:latin typeface="Poppins Medium"/>
                <a:cs typeface="Poppins Medium"/>
              </a:rPr>
              <a:t>actions sur l’environnement du jeune</a:t>
            </a:r>
          </a:p>
        </p:txBody>
      </p:sp>
      <p:sp>
        <p:nvSpPr>
          <p:cNvPr id="7" name="Double Bracket 15">
            <a:extLst>
              <a:ext uri="{FF2B5EF4-FFF2-40B4-BE49-F238E27FC236}">
                <a16:creationId xmlns:a16="http://schemas.microsoft.com/office/drawing/2014/main" id="{7FEA94AD-163E-759C-D61B-512027CB436D}"/>
              </a:ext>
            </a:extLst>
          </p:cNvPr>
          <p:cNvSpPr/>
          <p:nvPr/>
        </p:nvSpPr>
        <p:spPr>
          <a:xfrm>
            <a:off x="11217831" y="222919"/>
            <a:ext cx="530826" cy="517215"/>
          </a:xfrm>
          <a:prstGeom prst="roundRect">
            <a:avLst/>
          </a:prstGeom>
          <a:solidFill>
            <a:schemeClr val="accent4"/>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ea typeface="Calibri"/>
                <a:cs typeface="Calibri"/>
                <a:hlinkClick r:id="" action="ppaction://noaction"/>
              </a:rPr>
              <a:t>II</a:t>
            </a:r>
            <a:endParaRPr lang="en-US">
              <a:solidFill>
                <a:srgbClr val="000000"/>
              </a:solidFill>
            </a:endParaRPr>
          </a:p>
        </p:txBody>
      </p:sp>
    </p:spTree>
    <p:extLst>
      <p:ext uri="{BB962C8B-B14F-4D97-AF65-F5344CB8AC3E}">
        <p14:creationId xmlns:p14="http://schemas.microsoft.com/office/powerpoint/2010/main" val="13309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406311FF-71B4-FCFE-9572-3C4538E5F32D}"/>
              </a:ext>
            </a:extLst>
          </p:cNvPr>
          <p:cNvGraphicFramePr/>
          <p:nvPr>
            <p:extLst>
              <p:ext uri="{D42A27DB-BD31-4B8C-83A1-F6EECF244321}">
                <p14:modId xmlns:p14="http://schemas.microsoft.com/office/powerpoint/2010/main" val="2937521665"/>
              </p:ext>
            </p:extLst>
          </p:nvPr>
        </p:nvGraphicFramePr>
        <p:xfrm>
          <a:off x="0" y="606426"/>
          <a:ext cx="12192000" cy="57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763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7AC8FDFF-E866-4174-9C5D-097775A8FD89}"/>
                                            </p:graphicEl>
                                          </p:spTgt>
                                        </p:tgtEl>
                                        <p:attrNameLst>
                                          <p:attrName>style.visibility</p:attrName>
                                        </p:attrNameLst>
                                      </p:cBhvr>
                                      <p:to>
                                        <p:strVal val="visible"/>
                                      </p:to>
                                    </p:set>
                                    <p:animEffect transition="in" filter="wheel(1)">
                                      <p:cBhvr>
                                        <p:cTn id="7" dur="750"/>
                                        <p:tgtEl>
                                          <p:spTgt spid="2">
                                            <p:graphicEl>
                                              <a:dgm id="{7AC8FDFF-E866-4174-9C5D-097775A8FD89}"/>
                                            </p:graphicEl>
                                          </p:spTgt>
                                        </p:tgtEl>
                                      </p:cBhvr>
                                    </p:animEffect>
                                  </p:childTnLst>
                                </p:cTn>
                              </p:par>
                            </p:childTnLst>
                          </p:cTn>
                        </p:par>
                        <p:par>
                          <p:cTn id="8" fill="hold">
                            <p:stCondLst>
                              <p:cond delay="750"/>
                            </p:stCondLst>
                            <p:childTnLst>
                              <p:par>
                                <p:cTn id="9" presetID="21" presetClass="entr" presetSubtype="1" fill="hold" grpId="0" nodeType="afterEffect">
                                  <p:stCondLst>
                                    <p:cond delay="500"/>
                                  </p:stCondLst>
                                  <p:childTnLst>
                                    <p:set>
                                      <p:cBhvr>
                                        <p:cTn id="10" dur="1" fill="hold">
                                          <p:stCondLst>
                                            <p:cond delay="0"/>
                                          </p:stCondLst>
                                        </p:cTn>
                                        <p:tgtEl>
                                          <p:spTgt spid="2">
                                            <p:graphicEl>
                                              <a:dgm id="{120F6535-FE0F-4BD9-B037-573605391C1C}"/>
                                            </p:graphicEl>
                                          </p:spTgt>
                                        </p:tgtEl>
                                        <p:attrNameLst>
                                          <p:attrName>style.visibility</p:attrName>
                                        </p:attrNameLst>
                                      </p:cBhvr>
                                      <p:to>
                                        <p:strVal val="visible"/>
                                      </p:to>
                                    </p:set>
                                    <p:animEffect transition="in" filter="wheel(1)">
                                      <p:cBhvr>
                                        <p:cTn id="11" dur="750"/>
                                        <p:tgtEl>
                                          <p:spTgt spid="2">
                                            <p:graphicEl>
                                              <a:dgm id="{120F6535-FE0F-4BD9-B037-573605391C1C}"/>
                                            </p:graphicEl>
                                          </p:spTgt>
                                        </p:tgtEl>
                                      </p:cBhvr>
                                    </p:animEffect>
                                  </p:childTnLst>
                                </p:cTn>
                              </p:par>
                            </p:childTnLst>
                          </p:cTn>
                        </p:par>
                        <p:par>
                          <p:cTn id="12" fill="hold">
                            <p:stCondLst>
                              <p:cond delay="2000"/>
                            </p:stCondLst>
                            <p:childTnLst>
                              <p:par>
                                <p:cTn id="13" presetID="21" presetClass="entr" presetSubtype="1" fill="hold" grpId="0" nodeType="afterEffect">
                                  <p:stCondLst>
                                    <p:cond delay="500"/>
                                  </p:stCondLst>
                                  <p:childTnLst>
                                    <p:set>
                                      <p:cBhvr>
                                        <p:cTn id="14" dur="1" fill="hold">
                                          <p:stCondLst>
                                            <p:cond delay="0"/>
                                          </p:stCondLst>
                                        </p:cTn>
                                        <p:tgtEl>
                                          <p:spTgt spid="2">
                                            <p:graphicEl>
                                              <a:dgm id="{8DF9CB01-3A61-4990-B522-CA5B9CD62AF6}"/>
                                            </p:graphicEl>
                                          </p:spTgt>
                                        </p:tgtEl>
                                        <p:attrNameLst>
                                          <p:attrName>style.visibility</p:attrName>
                                        </p:attrNameLst>
                                      </p:cBhvr>
                                      <p:to>
                                        <p:strVal val="visible"/>
                                      </p:to>
                                    </p:set>
                                    <p:animEffect transition="in" filter="wheel(1)">
                                      <p:cBhvr>
                                        <p:cTn id="15" dur="750"/>
                                        <p:tgtEl>
                                          <p:spTgt spid="2">
                                            <p:graphicEl>
                                              <a:dgm id="{8DF9CB01-3A61-4990-B522-CA5B9CD62AF6}"/>
                                            </p:graphicEl>
                                          </p:spTgt>
                                        </p:tgtEl>
                                      </p:cBhvr>
                                    </p:animEffect>
                                  </p:childTnLst>
                                </p:cTn>
                              </p:par>
                            </p:childTnLst>
                          </p:cTn>
                        </p:par>
                        <p:par>
                          <p:cTn id="16" fill="hold">
                            <p:stCondLst>
                              <p:cond delay="3250"/>
                            </p:stCondLst>
                            <p:childTnLst>
                              <p:par>
                                <p:cTn id="17" presetID="21" presetClass="entr" presetSubtype="1" fill="hold" grpId="0" nodeType="afterEffect">
                                  <p:stCondLst>
                                    <p:cond delay="500"/>
                                  </p:stCondLst>
                                  <p:childTnLst>
                                    <p:set>
                                      <p:cBhvr>
                                        <p:cTn id="18" dur="1" fill="hold">
                                          <p:stCondLst>
                                            <p:cond delay="0"/>
                                          </p:stCondLst>
                                        </p:cTn>
                                        <p:tgtEl>
                                          <p:spTgt spid="2">
                                            <p:graphicEl>
                                              <a:dgm id="{08391B4C-9F20-4D26-B28A-0EE6B0981AB2}"/>
                                            </p:graphicEl>
                                          </p:spTgt>
                                        </p:tgtEl>
                                        <p:attrNameLst>
                                          <p:attrName>style.visibility</p:attrName>
                                        </p:attrNameLst>
                                      </p:cBhvr>
                                      <p:to>
                                        <p:strVal val="visible"/>
                                      </p:to>
                                    </p:set>
                                    <p:animEffect transition="in" filter="wheel(1)">
                                      <p:cBhvr>
                                        <p:cTn id="19" dur="750"/>
                                        <p:tgtEl>
                                          <p:spTgt spid="2">
                                            <p:graphicEl>
                                              <a:dgm id="{08391B4C-9F20-4D26-B28A-0EE6B0981A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C3BE9B5A-DD20-472F-AA16-A88C87395980}"/>
              </a:ext>
            </a:extLst>
          </p:cNvPr>
          <p:cNvGraphicFramePr/>
          <p:nvPr>
            <p:extLst>
              <p:ext uri="{D42A27DB-BD31-4B8C-83A1-F6EECF244321}">
                <p14:modId xmlns:p14="http://schemas.microsoft.com/office/powerpoint/2010/main" val="3685291280"/>
              </p:ext>
            </p:extLst>
          </p:nvPr>
        </p:nvGraphicFramePr>
        <p:xfrm>
          <a:off x="1478949" y="677821"/>
          <a:ext cx="9129609" cy="5536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286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07072FF6-81D9-4459-8F5C-6ED860A566EC}"/>
              </a:ext>
            </a:extLst>
          </p:cNvPr>
          <p:cNvPicPr>
            <a:picLocks noChangeAspect="1"/>
          </p:cNvPicPr>
          <p:nvPr/>
        </p:nvPicPr>
        <p:blipFill>
          <a:blip r:embed="rId2"/>
          <a:stretch>
            <a:fillRect/>
          </a:stretch>
        </p:blipFill>
        <p:spPr>
          <a:xfrm>
            <a:off x="6638950" y="578554"/>
            <a:ext cx="4582200" cy="5571066"/>
          </a:xfrm>
          <a:prstGeom prst="rect">
            <a:avLst/>
          </a:prstGeom>
        </p:spPr>
      </p:pic>
      <p:grpSp>
        <p:nvGrpSpPr>
          <p:cNvPr id="6" name="Groupe 5">
            <a:extLst>
              <a:ext uri="{FF2B5EF4-FFF2-40B4-BE49-F238E27FC236}">
                <a16:creationId xmlns:a16="http://schemas.microsoft.com/office/drawing/2014/main" id="{81D4D8C6-128A-4329-83AA-39951DAAECBA}"/>
              </a:ext>
            </a:extLst>
          </p:cNvPr>
          <p:cNvGrpSpPr/>
          <p:nvPr/>
        </p:nvGrpSpPr>
        <p:grpSpPr>
          <a:xfrm>
            <a:off x="631127" y="1556166"/>
            <a:ext cx="5294716" cy="1291207"/>
            <a:chOff x="0" y="1777474"/>
            <a:chExt cx="3560400" cy="1615885"/>
          </a:xfrm>
        </p:grpSpPr>
        <p:sp>
          <p:nvSpPr>
            <p:cNvPr id="7" name="Rectangle : coins arrondis 6">
              <a:extLst>
                <a:ext uri="{FF2B5EF4-FFF2-40B4-BE49-F238E27FC236}">
                  <a16:creationId xmlns:a16="http://schemas.microsoft.com/office/drawing/2014/main" id="{9A0C40EA-29AF-4608-8589-DA0D71502747}"/>
                </a:ext>
              </a:extLst>
            </p:cNvPr>
            <p:cNvSpPr/>
            <p:nvPr/>
          </p:nvSpPr>
          <p:spPr>
            <a:xfrm>
              <a:off x="0" y="1777474"/>
              <a:ext cx="3560400" cy="1615885"/>
            </a:xfrm>
            <a:prstGeom prst="roundRect">
              <a:avLst/>
            </a:prstGeom>
          </p:spPr>
          <p:style>
            <a:lnRef idx="2">
              <a:schemeClr val="lt1">
                <a:hueOff val="0"/>
                <a:satOff val="0"/>
                <a:lumOff val="0"/>
                <a:alphaOff val="0"/>
              </a:schemeClr>
            </a:lnRef>
            <a:fillRef idx="1">
              <a:schemeClr val="accent3">
                <a:shade val="50000"/>
                <a:hueOff val="-177661"/>
                <a:satOff val="-38386"/>
                <a:lumOff val="36676"/>
                <a:alphaOff val="0"/>
              </a:schemeClr>
            </a:fillRef>
            <a:effectRef idx="0">
              <a:schemeClr val="accent3">
                <a:shade val="50000"/>
                <a:hueOff val="-177661"/>
                <a:satOff val="-38386"/>
                <a:lumOff val="36676"/>
                <a:alphaOff val="0"/>
              </a:schemeClr>
            </a:effectRef>
            <a:fontRef idx="minor">
              <a:schemeClr val="lt1"/>
            </a:fontRef>
          </p:style>
        </p:sp>
        <p:sp>
          <p:nvSpPr>
            <p:cNvPr id="8" name="Rectangle : coins arrondis 4">
              <a:extLst>
                <a:ext uri="{FF2B5EF4-FFF2-40B4-BE49-F238E27FC236}">
                  <a16:creationId xmlns:a16="http://schemas.microsoft.com/office/drawing/2014/main" id="{B1471A98-C85C-4AEC-85B1-41C1F4903A1D}"/>
                </a:ext>
              </a:extLst>
            </p:cNvPr>
            <p:cNvSpPr txBox="1"/>
            <p:nvPr/>
          </p:nvSpPr>
          <p:spPr>
            <a:xfrm>
              <a:off x="78881" y="1856355"/>
              <a:ext cx="3402638" cy="1458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0" tIns="85725" rIns="171450" bIns="85725" numCol="1" spcCol="1270" anchor="ctr" anchorCtr="0">
              <a:noAutofit/>
            </a:bodyPr>
            <a:lstStyle/>
            <a:p>
              <a:pPr algn="ctr" defTabSz="2960370">
                <a:lnSpc>
                  <a:spcPct val="90000"/>
                </a:lnSpc>
                <a:spcBef>
                  <a:spcPct val="0"/>
                </a:spcBef>
                <a:spcAft>
                  <a:spcPct val="35000"/>
                </a:spcAft>
              </a:pPr>
              <a:r>
                <a:rPr lang="fr-BE" sz="4800" dirty="0">
                  <a:solidFill>
                    <a:schemeClr val="bg1"/>
                  </a:solidFill>
                  <a:latin typeface="Calibri" panose="020F0502020204030204" pitchFamily="34" charset="0"/>
                  <a:cs typeface="Calibri" panose="020F0502020204030204" pitchFamily="34" charset="0"/>
                </a:rPr>
                <a:t>Diagnostic social</a:t>
              </a:r>
              <a:endParaRPr lang="fr-BE" sz="4800" kern="1200" dirty="0">
                <a:solidFill>
                  <a:schemeClr val="bg1"/>
                </a:solidFill>
                <a:latin typeface="Calibri" panose="020F0502020204030204" pitchFamily="34" charset="0"/>
                <a:cs typeface="Calibri" panose="020F0502020204030204" pitchFamily="34" charset="0"/>
              </a:endParaRPr>
            </a:p>
          </p:txBody>
        </p:sp>
      </p:grpSp>
      <p:grpSp>
        <p:nvGrpSpPr>
          <p:cNvPr id="12" name="Groupe 11">
            <a:extLst>
              <a:ext uri="{FF2B5EF4-FFF2-40B4-BE49-F238E27FC236}">
                <a16:creationId xmlns:a16="http://schemas.microsoft.com/office/drawing/2014/main" id="{43FE5806-EB26-496F-B369-0AFA8ED73405}"/>
              </a:ext>
            </a:extLst>
          </p:cNvPr>
          <p:cNvGrpSpPr/>
          <p:nvPr/>
        </p:nvGrpSpPr>
        <p:grpSpPr>
          <a:xfrm>
            <a:off x="1304474" y="3121372"/>
            <a:ext cx="4298472" cy="909657"/>
            <a:chOff x="3560400" y="0"/>
            <a:chExt cx="5340600" cy="1652956"/>
          </a:xfrm>
        </p:grpSpPr>
        <p:sp>
          <p:nvSpPr>
            <p:cNvPr id="14" name="Flèche : droite 13">
              <a:extLst>
                <a:ext uri="{FF2B5EF4-FFF2-40B4-BE49-F238E27FC236}">
                  <a16:creationId xmlns:a16="http://schemas.microsoft.com/office/drawing/2014/main" id="{9B26B4E8-3497-4391-BB58-C3B50CED20DB}"/>
                </a:ext>
              </a:extLst>
            </p:cNvPr>
            <p:cNvSpPr/>
            <p:nvPr/>
          </p:nvSpPr>
          <p:spPr>
            <a:xfrm>
              <a:off x="3560400" y="0"/>
              <a:ext cx="5340600" cy="1615885"/>
            </a:xfrm>
            <a:prstGeom prst="rightArrow">
              <a:avLst>
                <a:gd name="adj1" fmla="val 75000"/>
                <a:gd name="adj2" fmla="val 50000"/>
              </a:avLst>
            </a:prstGeom>
          </p:spPr>
          <p:style>
            <a:lnRef idx="2">
              <a:schemeClr val="lt1">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sp>
        <p:sp>
          <p:nvSpPr>
            <p:cNvPr id="16" name="Flèche : droite 4">
              <a:extLst>
                <a:ext uri="{FF2B5EF4-FFF2-40B4-BE49-F238E27FC236}">
                  <a16:creationId xmlns:a16="http://schemas.microsoft.com/office/drawing/2014/main" id="{BD34F933-9681-45F6-8B98-6C0792BE14F3}"/>
                </a:ext>
              </a:extLst>
            </p:cNvPr>
            <p:cNvSpPr txBox="1"/>
            <p:nvPr/>
          </p:nvSpPr>
          <p:spPr>
            <a:xfrm>
              <a:off x="3863378" y="441042"/>
              <a:ext cx="4734643" cy="12119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0" lvl="1" algn="l" defTabSz="1111250">
                <a:lnSpc>
                  <a:spcPct val="90000"/>
                </a:lnSpc>
                <a:spcBef>
                  <a:spcPct val="0"/>
                </a:spcBef>
                <a:spcAft>
                  <a:spcPct val="15000"/>
                </a:spcAft>
              </a:pPr>
              <a:r>
                <a:rPr lang="fr-BE" sz="2500" dirty="0">
                  <a:latin typeface="Calibri" panose="020F0502020204030204" pitchFamily="34" charset="0"/>
                  <a:cs typeface="Calibri" panose="020F0502020204030204" pitchFamily="34" charset="0"/>
                </a:rPr>
                <a:t>Tous les 3 ans </a:t>
              </a:r>
              <a:endParaRPr lang="fr-BE" sz="2500" kern="1200" dirty="0">
                <a:latin typeface="Calibri" panose="020F0502020204030204" pitchFamily="34" charset="0"/>
                <a:cs typeface="Calibri" panose="020F0502020204030204" pitchFamily="34" charset="0"/>
              </a:endParaRPr>
            </a:p>
          </p:txBody>
        </p:sp>
      </p:grpSp>
      <p:grpSp>
        <p:nvGrpSpPr>
          <p:cNvPr id="18" name="Groupe 17">
            <a:extLst>
              <a:ext uri="{FF2B5EF4-FFF2-40B4-BE49-F238E27FC236}">
                <a16:creationId xmlns:a16="http://schemas.microsoft.com/office/drawing/2014/main" id="{7DE8C089-88D1-4280-B677-BCBCD537B5F5}"/>
              </a:ext>
            </a:extLst>
          </p:cNvPr>
          <p:cNvGrpSpPr/>
          <p:nvPr/>
        </p:nvGrpSpPr>
        <p:grpSpPr>
          <a:xfrm>
            <a:off x="1304473" y="4010289"/>
            <a:ext cx="4298472" cy="909657"/>
            <a:chOff x="3560400" y="0"/>
            <a:chExt cx="5340600" cy="1652956"/>
          </a:xfrm>
        </p:grpSpPr>
        <p:sp>
          <p:nvSpPr>
            <p:cNvPr id="19" name="Flèche : droite 18">
              <a:extLst>
                <a:ext uri="{FF2B5EF4-FFF2-40B4-BE49-F238E27FC236}">
                  <a16:creationId xmlns:a16="http://schemas.microsoft.com/office/drawing/2014/main" id="{73042B7B-2BB8-4B74-A041-68DD75727069}"/>
                </a:ext>
              </a:extLst>
            </p:cNvPr>
            <p:cNvSpPr/>
            <p:nvPr/>
          </p:nvSpPr>
          <p:spPr>
            <a:xfrm>
              <a:off x="3560400" y="0"/>
              <a:ext cx="5340600" cy="1615885"/>
            </a:xfrm>
            <a:prstGeom prst="rightArrow">
              <a:avLst>
                <a:gd name="adj1" fmla="val 75000"/>
                <a:gd name="adj2" fmla="val 50000"/>
              </a:avLst>
            </a:prstGeom>
          </p:spPr>
          <p:style>
            <a:lnRef idx="2">
              <a:schemeClr val="lt1">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sp>
        <p:sp>
          <p:nvSpPr>
            <p:cNvPr id="20" name="Flèche : droite 4">
              <a:extLst>
                <a:ext uri="{FF2B5EF4-FFF2-40B4-BE49-F238E27FC236}">
                  <a16:creationId xmlns:a16="http://schemas.microsoft.com/office/drawing/2014/main" id="{43FDDBEC-8C5F-4EEB-B2D2-7FFDB046A13F}"/>
                </a:ext>
              </a:extLst>
            </p:cNvPr>
            <p:cNvSpPr txBox="1"/>
            <p:nvPr/>
          </p:nvSpPr>
          <p:spPr>
            <a:xfrm>
              <a:off x="3863378" y="441042"/>
              <a:ext cx="4734643" cy="12119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0" lvl="1" algn="l" defTabSz="1111250">
                <a:lnSpc>
                  <a:spcPct val="90000"/>
                </a:lnSpc>
                <a:spcBef>
                  <a:spcPct val="0"/>
                </a:spcBef>
                <a:spcAft>
                  <a:spcPct val="15000"/>
                </a:spcAft>
              </a:pPr>
              <a:r>
                <a:rPr lang="fr-BE" sz="2500" dirty="0">
                  <a:latin typeface="Calibri" panose="020F0502020204030204" pitchFamily="34" charset="0"/>
                  <a:cs typeface="Calibri" panose="020F0502020204030204" pitchFamily="34" charset="0"/>
                </a:rPr>
                <a:t>Division de Charleroi  </a:t>
              </a:r>
              <a:endParaRPr lang="fr-BE" sz="2500" kern="12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16055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C775789E-1419-4D98-A6D7-ADD901F58AF6}"/>
              </a:ext>
            </a:extLst>
          </p:cNvPr>
          <p:cNvSpPr/>
          <p:nvPr/>
        </p:nvSpPr>
        <p:spPr>
          <a:xfrm>
            <a:off x="913223" y="3414411"/>
            <a:ext cx="10307782" cy="2394973"/>
          </a:xfrm>
          <a:prstGeom prst="roundRect">
            <a:avLst/>
          </a:prstGeom>
        </p:spPr>
        <p:style>
          <a:lnRef idx="2">
            <a:schemeClr val="lt1">
              <a:hueOff val="0"/>
              <a:satOff val="0"/>
              <a:lumOff val="0"/>
              <a:alphaOff val="0"/>
            </a:schemeClr>
          </a:lnRef>
          <a:fillRef idx="1">
            <a:schemeClr val="accent3">
              <a:shade val="50000"/>
              <a:hueOff val="-177661"/>
              <a:satOff val="-38386"/>
              <a:lumOff val="36676"/>
              <a:alphaOff val="0"/>
            </a:schemeClr>
          </a:fillRef>
          <a:effectRef idx="0">
            <a:schemeClr val="accent3">
              <a:shade val="50000"/>
              <a:hueOff val="-177661"/>
              <a:satOff val="-38386"/>
              <a:lumOff val="36676"/>
              <a:alphaOff val="0"/>
            </a:schemeClr>
          </a:effectRef>
          <a:fontRef idx="minor">
            <a:schemeClr val="lt1"/>
          </a:fontRef>
        </p:style>
      </p:sp>
      <p:sp>
        <p:nvSpPr>
          <p:cNvPr id="19" name="Rectangle : coins arrondis 18">
            <a:extLst>
              <a:ext uri="{FF2B5EF4-FFF2-40B4-BE49-F238E27FC236}">
                <a16:creationId xmlns:a16="http://schemas.microsoft.com/office/drawing/2014/main" id="{243A2BFF-EFDB-400A-AFE3-E859CD45A28B}"/>
              </a:ext>
            </a:extLst>
          </p:cNvPr>
          <p:cNvSpPr/>
          <p:nvPr/>
        </p:nvSpPr>
        <p:spPr>
          <a:xfrm>
            <a:off x="942105" y="1890461"/>
            <a:ext cx="10307782" cy="1291207"/>
          </a:xfrm>
          <a:prstGeom prst="roundRect">
            <a:avLst/>
          </a:prstGeom>
        </p:spPr>
        <p:style>
          <a:lnRef idx="2">
            <a:schemeClr val="lt1">
              <a:hueOff val="0"/>
              <a:satOff val="0"/>
              <a:lumOff val="0"/>
              <a:alphaOff val="0"/>
            </a:schemeClr>
          </a:lnRef>
          <a:fillRef idx="1">
            <a:schemeClr val="accent3">
              <a:shade val="50000"/>
              <a:hueOff val="-177661"/>
              <a:satOff val="-38386"/>
              <a:lumOff val="36676"/>
              <a:alphaOff val="0"/>
            </a:schemeClr>
          </a:fillRef>
          <a:effectRef idx="0">
            <a:schemeClr val="accent3">
              <a:shade val="50000"/>
              <a:hueOff val="-177661"/>
              <a:satOff val="-38386"/>
              <a:lumOff val="36676"/>
              <a:alphaOff val="0"/>
            </a:schemeClr>
          </a:effectRef>
          <a:fontRef idx="minor">
            <a:schemeClr val="lt1"/>
          </a:fontRef>
        </p:style>
      </p:sp>
      <p:sp>
        <p:nvSpPr>
          <p:cNvPr id="17" name="Rectangle : coins arrondis 16">
            <a:extLst>
              <a:ext uri="{FF2B5EF4-FFF2-40B4-BE49-F238E27FC236}">
                <a16:creationId xmlns:a16="http://schemas.microsoft.com/office/drawing/2014/main" id="{8074A31F-AA9D-4A2B-AE52-038E3AD90F5D}"/>
              </a:ext>
            </a:extLst>
          </p:cNvPr>
          <p:cNvSpPr/>
          <p:nvPr/>
        </p:nvSpPr>
        <p:spPr>
          <a:xfrm>
            <a:off x="935182" y="366511"/>
            <a:ext cx="10307782" cy="1291207"/>
          </a:xfrm>
          <a:prstGeom prst="roundRect">
            <a:avLst/>
          </a:prstGeom>
        </p:spPr>
        <p:style>
          <a:lnRef idx="2">
            <a:schemeClr val="lt1">
              <a:hueOff val="0"/>
              <a:satOff val="0"/>
              <a:lumOff val="0"/>
              <a:alphaOff val="0"/>
            </a:schemeClr>
          </a:lnRef>
          <a:fillRef idx="1">
            <a:schemeClr val="accent3">
              <a:shade val="50000"/>
              <a:hueOff val="-177661"/>
              <a:satOff val="-38386"/>
              <a:lumOff val="36676"/>
              <a:alphaOff val="0"/>
            </a:schemeClr>
          </a:fillRef>
          <a:effectRef idx="0">
            <a:schemeClr val="accent3">
              <a:shade val="50000"/>
              <a:hueOff val="-177661"/>
              <a:satOff val="-38386"/>
              <a:lumOff val="36676"/>
              <a:alphaOff val="0"/>
            </a:schemeClr>
          </a:effectRef>
          <a:fontRef idx="minor">
            <a:schemeClr val="lt1"/>
          </a:fontRef>
        </p:style>
      </p:sp>
      <p:sp>
        <p:nvSpPr>
          <p:cNvPr id="4" name="Flèche : droite 4">
            <a:extLst>
              <a:ext uri="{FF2B5EF4-FFF2-40B4-BE49-F238E27FC236}">
                <a16:creationId xmlns:a16="http://schemas.microsoft.com/office/drawing/2014/main" id="{2A7CD0D1-78B4-430C-AA89-D265D4C0BCFF}"/>
              </a:ext>
            </a:extLst>
          </p:cNvPr>
          <p:cNvSpPr txBox="1"/>
          <p:nvPr/>
        </p:nvSpPr>
        <p:spPr>
          <a:xfrm>
            <a:off x="1158025" y="445805"/>
            <a:ext cx="9573879" cy="1211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0" lvl="1" algn="ctr" defTabSz="1111250">
              <a:lnSpc>
                <a:spcPct val="90000"/>
              </a:lnSpc>
              <a:spcBef>
                <a:spcPct val="0"/>
              </a:spcBef>
              <a:spcAft>
                <a:spcPct val="15000"/>
              </a:spcAft>
            </a:pPr>
            <a:r>
              <a:rPr lang="fr-BE" sz="2500" dirty="0">
                <a:solidFill>
                  <a:prstClr val="white"/>
                </a:solidFill>
                <a:latin typeface="Trade Gothic Next Cond"/>
              </a:rPr>
              <a:t>     </a:t>
            </a:r>
            <a:r>
              <a:rPr lang="fr-BE" sz="2500" dirty="0">
                <a:solidFill>
                  <a:prstClr val="white"/>
                </a:solidFill>
                <a:latin typeface="Calibri" panose="020F0502020204030204" pitchFamily="34" charset="0"/>
                <a:cs typeface="Calibri" panose="020F0502020204030204" pitchFamily="34" charset="0"/>
              </a:rPr>
              <a:t>1</a:t>
            </a:r>
            <a:r>
              <a:rPr lang="fr-BE" sz="2500" baseline="30000" dirty="0">
                <a:solidFill>
                  <a:prstClr val="white"/>
                </a:solidFill>
                <a:latin typeface="Calibri" panose="020F0502020204030204" pitchFamily="34" charset="0"/>
                <a:cs typeface="Calibri" panose="020F0502020204030204" pitchFamily="34" charset="0"/>
              </a:rPr>
              <a:t>ère</a:t>
            </a:r>
            <a:r>
              <a:rPr lang="fr-BE" sz="2500" dirty="0">
                <a:solidFill>
                  <a:prstClr val="white"/>
                </a:solidFill>
                <a:latin typeface="Calibri" panose="020F0502020204030204" pitchFamily="34" charset="0"/>
                <a:cs typeface="Calibri" panose="020F0502020204030204" pitchFamily="34" charset="0"/>
              </a:rPr>
              <a:t> division dont le taux de chômage des 18-24 ans </a:t>
            </a:r>
          </a:p>
          <a:p>
            <a:pPr marL="0" lvl="1" algn="ctr" defTabSz="1111250">
              <a:lnSpc>
                <a:spcPct val="90000"/>
              </a:lnSpc>
              <a:spcBef>
                <a:spcPct val="0"/>
              </a:spcBef>
              <a:spcAft>
                <a:spcPct val="15000"/>
              </a:spcAft>
            </a:pPr>
            <a:r>
              <a:rPr lang="fr-BE" sz="2500" dirty="0">
                <a:solidFill>
                  <a:prstClr val="white"/>
                </a:solidFill>
                <a:latin typeface="Calibri" panose="020F0502020204030204" pitchFamily="34" charset="0"/>
                <a:cs typeface="Calibri" panose="020F0502020204030204" pitchFamily="34" charset="0"/>
              </a:rPr>
              <a:t>est le plus élevé </a:t>
            </a:r>
            <a:r>
              <a:rPr lang="fr-BE" sz="2500" b="1" dirty="0">
                <a:solidFill>
                  <a:prstClr val="white"/>
                </a:solidFill>
                <a:latin typeface="Calibri" panose="020F0502020204030204" pitchFamily="34" charset="0"/>
                <a:cs typeface="Calibri" panose="020F0502020204030204" pitchFamily="34" charset="0"/>
              </a:rPr>
              <a:t>35,94%</a:t>
            </a:r>
          </a:p>
        </p:txBody>
      </p:sp>
      <p:sp>
        <p:nvSpPr>
          <p:cNvPr id="7" name="Flèche : droite 4">
            <a:extLst>
              <a:ext uri="{FF2B5EF4-FFF2-40B4-BE49-F238E27FC236}">
                <a16:creationId xmlns:a16="http://schemas.microsoft.com/office/drawing/2014/main" id="{8918907B-5988-4C3C-873C-AC37B224D5EB}"/>
              </a:ext>
            </a:extLst>
          </p:cNvPr>
          <p:cNvSpPr txBox="1"/>
          <p:nvPr/>
        </p:nvSpPr>
        <p:spPr>
          <a:xfrm>
            <a:off x="1158025" y="1965514"/>
            <a:ext cx="9875943" cy="86305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0" lvl="1" algn="ctr" defTabSz="1111250">
              <a:lnSpc>
                <a:spcPct val="90000"/>
              </a:lnSpc>
              <a:spcBef>
                <a:spcPct val="0"/>
              </a:spcBef>
              <a:spcAft>
                <a:spcPct val="15000"/>
              </a:spcAft>
            </a:pPr>
            <a:r>
              <a:rPr lang="fr-BE" sz="2500" dirty="0">
                <a:solidFill>
                  <a:prstClr val="black">
                    <a:hueOff val="0"/>
                    <a:satOff val="0"/>
                    <a:lumOff val="0"/>
                    <a:alphaOff val="0"/>
                  </a:prstClr>
                </a:solidFill>
                <a:latin typeface="Trade Gothic Next Cond"/>
              </a:rPr>
              <a:t> </a:t>
            </a:r>
            <a:r>
              <a:rPr lang="fr-BE" sz="2500" dirty="0">
                <a:solidFill>
                  <a:prstClr val="white"/>
                </a:solidFill>
                <a:latin typeface="Calibri" panose="020F0502020204030204" pitchFamily="34" charset="0"/>
                <a:cs typeface="Calibri" panose="020F0502020204030204" pitchFamily="34" charset="0"/>
              </a:rPr>
              <a:t>3</a:t>
            </a:r>
            <a:r>
              <a:rPr lang="fr-BE" sz="2500" baseline="30000" dirty="0">
                <a:solidFill>
                  <a:prstClr val="white"/>
                </a:solidFill>
                <a:latin typeface="Calibri" panose="020F0502020204030204" pitchFamily="34" charset="0"/>
                <a:cs typeface="Calibri" panose="020F0502020204030204" pitchFamily="34" charset="0"/>
              </a:rPr>
              <a:t>ème</a:t>
            </a:r>
            <a:r>
              <a:rPr lang="fr-BE" sz="2500" dirty="0">
                <a:solidFill>
                  <a:prstClr val="white"/>
                </a:solidFill>
                <a:latin typeface="Calibri" panose="020F0502020204030204" pitchFamily="34" charset="0"/>
                <a:cs typeface="Calibri" panose="020F0502020204030204" pitchFamily="34" charset="0"/>
              </a:rPr>
              <a:t> division dont le nombre de jeunes de 18-24 ans </a:t>
            </a:r>
          </a:p>
          <a:p>
            <a:pPr marL="0" lvl="1" algn="ctr" defTabSz="1111250">
              <a:lnSpc>
                <a:spcPct val="90000"/>
              </a:lnSpc>
              <a:spcBef>
                <a:spcPct val="0"/>
              </a:spcBef>
              <a:spcAft>
                <a:spcPct val="15000"/>
              </a:spcAft>
            </a:pPr>
            <a:r>
              <a:rPr lang="fr-BE" sz="2500" dirty="0">
                <a:solidFill>
                  <a:prstClr val="white"/>
                </a:solidFill>
                <a:latin typeface="Calibri" panose="020F0502020204030204" pitchFamily="34" charset="0"/>
                <a:cs typeface="Calibri" panose="020F0502020204030204" pitchFamily="34" charset="0"/>
              </a:rPr>
              <a:t>bénéficiant du RIS est le plus élevé  =&gt; </a:t>
            </a:r>
            <a:r>
              <a:rPr lang="fr-BE" sz="2500" b="1" dirty="0">
                <a:solidFill>
                  <a:prstClr val="white"/>
                </a:solidFill>
                <a:latin typeface="Calibri" panose="020F0502020204030204" pitchFamily="34" charset="0"/>
                <a:cs typeface="Calibri" panose="020F0502020204030204" pitchFamily="34" charset="0"/>
              </a:rPr>
              <a:t>12,03%</a:t>
            </a:r>
            <a:r>
              <a:rPr lang="fr-BE" sz="2500" dirty="0">
                <a:solidFill>
                  <a:prstClr val="white"/>
                </a:solidFill>
                <a:latin typeface="Calibri" panose="020F0502020204030204" pitchFamily="34" charset="0"/>
                <a:cs typeface="Calibri" panose="020F0502020204030204" pitchFamily="34" charset="0"/>
              </a:rPr>
              <a:t>				</a:t>
            </a:r>
            <a:endParaRPr lang="fr-BE" sz="2500" b="1" dirty="0">
              <a:solidFill>
                <a:prstClr val="white"/>
              </a:solidFill>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4B9CC6A4-7599-44E2-8862-90B8D6CB8AB3}"/>
              </a:ext>
            </a:extLst>
          </p:cNvPr>
          <p:cNvSpPr txBox="1"/>
          <p:nvPr/>
        </p:nvSpPr>
        <p:spPr>
          <a:xfrm>
            <a:off x="6608778" y="1199428"/>
            <a:ext cx="5949388" cy="369332"/>
          </a:xfrm>
          <a:prstGeom prst="rect">
            <a:avLst/>
          </a:prstGeom>
          <a:noFill/>
        </p:spPr>
        <p:txBody>
          <a:bodyPr wrap="square" rtlCol="0">
            <a:spAutoFit/>
          </a:bodyPr>
          <a:lstStyle/>
          <a:p>
            <a:r>
              <a:rPr lang="fr-BE" dirty="0">
                <a:solidFill>
                  <a:prstClr val="white"/>
                </a:solidFill>
              </a:rPr>
              <a:t>       (Charleroi, Farciennes et Erquelinnes)</a:t>
            </a:r>
          </a:p>
        </p:txBody>
      </p:sp>
      <p:sp>
        <p:nvSpPr>
          <p:cNvPr id="9" name="ZoneTexte 8">
            <a:extLst>
              <a:ext uri="{FF2B5EF4-FFF2-40B4-BE49-F238E27FC236}">
                <a16:creationId xmlns:a16="http://schemas.microsoft.com/office/drawing/2014/main" id="{87432B2E-6F71-44C7-B30A-50510F37CC17}"/>
              </a:ext>
            </a:extLst>
          </p:cNvPr>
          <p:cNvSpPr txBox="1"/>
          <p:nvPr/>
        </p:nvSpPr>
        <p:spPr>
          <a:xfrm>
            <a:off x="7531930" y="2761113"/>
            <a:ext cx="5949388" cy="369332"/>
          </a:xfrm>
          <a:prstGeom prst="rect">
            <a:avLst/>
          </a:prstGeom>
          <a:noFill/>
        </p:spPr>
        <p:txBody>
          <a:bodyPr wrap="square" rtlCol="0">
            <a:spAutoFit/>
          </a:bodyPr>
          <a:lstStyle/>
          <a:p>
            <a:r>
              <a:rPr lang="fr-BE" dirty="0">
                <a:solidFill>
                  <a:prstClr val="white"/>
                </a:solidFill>
              </a:rPr>
              <a:t>(Farciennes, Châtelet et Manage)</a:t>
            </a:r>
          </a:p>
        </p:txBody>
      </p:sp>
      <p:sp>
        <p:nvSpPr>
          <p:cNvPr id="12" name="Flèche : droite 4">
            <a:extLst>
              <a:ext uri="{FF2B5EF4-FFF2-40B4-BE49-F238E27FC236}">
                <a16:creationId xmlns:a16="http://schemas.microsoft.com/office/drawing/2014/main" id="{033865D0-736B-4083-957F-7308F9D5ED8C}"/>
              </a:ext>
            </a:extLst>
          </p:cNvPr>
          <p:cNvSpPr txBox="1"/>
          <p:nvPr/>
        </p:nvSpPr>
        <p:spPr>
          <a:xfrm>
            <a:off x="1158025" y="3455016"/>
            <a:ext cx="9573879" cy="2616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875" tIns="15875" rIns="15875" bIns="15875" numCol="1" spcCol="1270" anchor="t" anchorCtr="0">
            <a:noAutofit/>
          </a:bodyPr>
          <a:lstStyle/>
          <a:p>
            <a:pPr marL="0" lvl="1" algn="ctr" defTabSz="1111250">
              <a:lnSpc>
                <a:spcPct val="90000"/>
              </a:lnSpc>
              <a:spcBef>
                <a:spcPct val="0"/>
              </a:spcBef>
              <a:spcAft>
                <a:spcPct val="15000"/>
              </a:spcAft>
            </a:pPr>
            <a:r>
              <a:rPr lang="fr-BE" sz="2500" b="1" dirty="0">
                <a:solidFill>
                  <a:prstClr val="white"/>
                </a:solidFill>
                <a:latin typeface="Calibri" panose="020F0502020204030204" pitchFamily="34" charset="0"/>
                <a:cs typeface="Calibri" panose="020F0502020204030204" pitchFamily="34" charset="0"/>
              </a:rPr>
              <a:t>DECROCHAGE SCOLAIRE </a:t>
            </a:r>
          </a:p>
          <a:p>
            <a:pPr marL="0" lvl="1" algn="ctr" defTabSz="1111250">
              <a:lnSpc>
                <a:spcPct val="90000"/>
              </a:lnSpc>
              <a:spcBef>
                <a:spcPct val="0"/>
              </a:spcBef>
              <a:spcAft>
                <a:spcPct val="15000"/>
              </a:spcAft>
            </a:pPr>
            <a:r>
              <a:rPr lang="fr-BE" sz="2500" b="1" dirty="0">
                <a:solidFill>
                  <a:prstClr val="white"/>
                </a:solidFill>
                <a:latin typeface="Calibri" panose="020F0502020204030204" pitchFamily="34" charset="0"/>
                <a:cs typeface="Calibri" panose="020F0502020204030204" pitchFamily="34" charset="0"/>
                <a:sym typeface="Wingdings" panose="05000000000000000000" pitchFamily="2" charset="2"/>
              </a:rPr>
              <a:t> 2,6 % </a:t>
            </a:r>
            <a:r>
              <a:rPr lang="fr-BE" sz="2500" dirty="0">
                <a:solidFill>
                  <a:prstClr val="white"/>
                </a:solidFill>
                <a:latin typeface="Calibri" panose="020F0502020204030204" pitchFamily="34" charset="0"/>
                <a:cs typeface="Calibri" panose="020F0502020204030204" pitchFamily="34" charset="0"/>
                <a:sym typeface="Wingdings" panose="05000000000000000000" pitchFamily="2" charset="2"/>
              </a:rPr>
              <a:t>des jeunes en FWB sont en décrochage scolaire</a:t>
            </a:r>
          </a:p>
          <a:p>
            <a:pPr marL="0" lvl="1" algn="ctr" defTabSz="1111250">
              <a:lnSpc>
                <a:spcPct val="90000"/>
              </a:lnSpc>
              <a:spcBef>
                <a:spcPct val="0"/>
              </a:spcBef>
              <a:spcAft>
                <a:spcPct val="15000"/>
              </a:spcAft>
            </a:pPr>
            <a:r>
              <a:rPr lang="fr-BE" sz="2500" dirty="0">
                <a:solidFill>
                  <a:prstClr val="white"/>
                </a:solidFill>
                <a:latin typeface="Calibri" panose="020F0502020204030204" pitchFamily="34" charset="0"/>
                <a:cs typeface="Calibri" panose="020F0502020204030204" pitchFamily="34" charset="0"/>
                <a:sym typeface="Wingdings" panose="05000000000000000000" pitchFamily="2" charset="2"/>
              </a:rPr>
              <a:t>                           Hausse de 32,5% depuis 2022 et de 90,5% depuis 2019</a:t>
            </a:r>
          </a:p>
          <a:p>
            <a:pPr algn="just">
              <a:lnSpc>
                <a:spcPct val="107000"/>
              </a:lnSpc>
              <a:spcBef>
                <a:spcPts val="480"/>
              </a:spcBef>
            </a:pPr>
            <a:r>
              <a:rPr lang="fr-FR" sz="1600" dirty="0">
                <a:solidFill>
                  <a:prstClr val="white"/>
                </a:solidFill>
                <a:latin typeface="Calibri" panose="020F0502020204030204" pitchFamily="34" charset="0"/>
                <a:cs typeface="Calibri" panose="020F0502020204030204" pitchFamily="34" charset="0"/>
              </a:rPr>
              <a:t>	- 1.855 élèves absents en 3e maternelle, </a:t>
            </a:r>
            <a:endParaRPr lang="fr-BE" sz="1600" dirty="0">
              <a:solidFill>
                <a:prstClr val="white"/>
              </a:solidFill>
              <a:latin typeface="Calibri" panose="020F0502020204030204" pitchFamily="34" charset="0"/>
              <a:cs typeface="Calibri" panose="020F0502020204030204" pitchFamily="34" charset="0"/>
            </a:endParaRPr>
          </a:p>
          <a:p>
            <a:pPr algn="just">
              <a:lnSpc>
                <a:spcPct val="107000"/>
              </a:lnSpc>
              <a:spcBef>
                <a:spcPts val="480"/>
              </a:spcBef>
            </a:pPr>
            <a:r>
              <a:rPr lang="fr-FR" sz="1600" dirty="0">
                <a:solidFill>
                  <a:prstClr val="white"/>
                </a:solidFill>
                <a:latin typeface="Calibri" panose="020F0502020204030204" pitchFamily="34" charset="0"/>
                <a:cs typeface="Calibri" panose="020F0502020204030204" pitchFamily="34" charset="0"/>
              </a:rPr>
              <a:t>	- 6.217 (dont 661 dans l’enseignement spécialisé) en primaire,</a:t>
            </a:r>
            <a:endParaRPr lang="fr-BE" sz="1600" dirty="0">
              <a:solidFill>
                <a:prstClr val="white"/>
              </a:solidFill>
              <a:latin typeface="Calibri" panose="020F0502020204030204" pitchFamily="34" charset="0"/>
              <a:cs typeface="Calibri" panose="020F0502020204030204" pitchFamily="34" charset="0"/>
            </a:endParaRPr>
          </a:p>
          <a:p>
            <a:pPr algn="just">
              <a:lnSpc>
                <a:spcPct val="107000"/>
              </a:lnSpc>
              <a:spcBef>
                <a:spcPts val="480"/>
              </a:spcBef>
            </a:pPr>
            <a:r>
              <a:rPr lang="fr-FR" sz="1600" dirty="0">
                <a:solidFill>
                  <a:prstClr val="white"/>
                </a:solidFill>
                <a:latin typeface="Calibri" panose="020F0502020204030204" pitchFamily="34" charset="0"/>
                <a:cs typeface="Calibri" panose="020F0502020204030204" pitchFamily="34" charset="0"/>
              </a:rPr>
              <a:t>	- 12.616 (dont 1.691 dans le spécialisé) en secondaire.</a:t>
            </a:r>
          </a:p>
          <a:p>
            <a:pPr marL="0" lvl="1" defTabSz="1111250">
              <a:lnSpc>
                <a:spcPct val="90000"/>
              </a:lnSpc>
              <a:spcBef>
                <a:spcPct val="0"/>
              </a:spcBef>
              <a:spcAft>
                <a:spcPct val="15000"/>
              </a:spcAft>
            </a:pPr>
            <a:endParaRPr lang="fr-BE" sz="2500" dirty="0">
              <a:solidFill>
                <a:prstClr val="black">
                  <a:hueOff val="0"/>
                  <a:satOff val="0"/>
                  <a:lumOff val="0"/>
                  <a:alphaOff val="0"/>
                </a:prstClr>
              </a:solidFill>
              <a:latin typeface="Trade Gothic Next Cond"/>
            </a:endParaRPr>
          </a:p>
        </p:txBody>
      </p:sp>
    </p:spTree>
    <p:extLst>
      <p:ext uri="{BB962C8B-B14F-4D97-AF65-F5344CB8AC3E}">
        <p14:creationId xmlns:p14="http://schemas.microsoft.com/office/powerpoint/2010/main" val="883163092"/>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4354" y="3116522"/>
            <a:ext cx="2471529" cy="2555083"/>
            <a:chOff x="0" y="0"/>
            <a:chExt cx="812800" cy="1009416"/>
          </a:xfrm>
        </p:grpSpPr>
        <p:sp>
          <p:nvSpPr>
            <p:cNvPr id="3" name="Freeform 3"/>
            <p:cNvSpPr/>
            <p:nvPr/>
          </p:nvSpPr>
          <p:spPr>
            <a:xfrm>
              <a:off x="0" y="0"/>
              <a:ext cx="812800" cy="1009416"/>
            </a:xfrm>
            <a:custGeom>
              <a:avLst/>
              <a:gdLst/>
              <a:ahLst/>
              <a:cxnLst/>
              <a:rect l="l" t="t" r="r" b="b"/>
              <a:pathLst>
                <a:path w="812800" h="1009416">
                  <a:moveTo>
                    <a:pt x="0" y="0"/>
                  </a:moveTo>
                  <a:lnTo>
                    <a:pt x="812800" y="0"/>
                  </a:lnTo>
                  <a:lnTo>
                    <a:pt x="812800" y="1009416"/>
                  </a:lnTo>
                  <a:lnTo>
                    <a:pt x="0" y="1009416"/>
                  </a:lnTo>
                  <a:close/>
                </a:path>
              </a:pathLst>
            </a:custGeom>
            <a:solidFill>
              <a:srgbClr val="CEF6E2"/>
            </a:solidFill>
          </p:spPr>
        </p:sp>
        <p:sp>
          <p:nvSpPr>
            <p:cNvPr id="4" name="TextBox 4"/>
            <p:cNvSpPr txBox="1"/>
            <p:nvPr/>
          </p:nvSpPr>
          <p:spPr>
            <a:xfrm>
              <a:off x="0" y="-38100"/>
              <a:ext cx="812800" cy="1047516"/>
            </a:xfrm>
            <a:prstGeom prst="rect">
              <a:avLst/>
            </a:prstGeom>
          </p:spPr>
          <p:txBody>
            <a:bodyPr lIns="33867" tIns="33867" rIns="33867" bIns="33867" rtlCol="0" anchor="ctr"/>
            <a:lstStyle/>
            <a:p>
              <a:pPr algn="ctr">
                <a:lnSpc>
                  <a:spcPts val="1773"/>
                </a:lnSpc>
                <a:spcBef>
                  <a:spcPct val="0"/>
                </a:spcBef>
              </a:pPr>
              <a:endParaRPr sz="1200"/>
            </a:p>
          </p:txBody>
        </p:sp>
      </p:grpSp>
      <p:sp>
        <p:nvSpPr>
          <p:cNvPr id="5" name="TextBox 5"/>
          <p:cNvSpPr txBox="1"/>
          <p:nvPr/>
        </p:nvSpPr>
        <p:spPr>
          <a:xfrm>
            <a:off x="-74141" y="785363"/>
            <a:ext cx="12192000" cy="820738"/>
          </a:xfrm>
          <a:prstGeom prst="rect">
            <a:avLst/>
          </a:prstGeom>
        </p:spPr>
        <p:txBody>
          <a:bodyPr lIns="0" tIns="0" rIns="0" bIns="0" rtlCol="0" anchor="t">
            <a:spAutoFit/>
          </a:bodyPr>
          <a:lstStyle/>
          <a:p>
            <a:pPr algn="ctr">
              <a:lnSpc>
                <a:spcPts val="3173"/>
              </a:lnSpc>
            </a:pPr>
            <a:r>
              <a:rPr lang="en-US" sz="2266" b="1" dirty="0" err="1">
                <a:solidFill>
                  <a:srgbClr val="000000"/>
                </a:solidFill>
                <a:latin typeface="Open Sans Bold"/>
                <a:ea typeface="Open Sans Bold"/>
                <a:cs typeface="Open Sans Bold"/>
                <a:sym typeface="Open Sans Bold"/>
              </a:rPr>
              <a:t>Organisation</a:t>
            </a:r>
            <a:r>
              <a:rPr lang="en-US" sz="2266" b="1" dirty="0">
                <a:solidFill>
                  <a:srgbClr val="000000"/>
                </a:solidFill>
                <a:latin typeface="Open Sans Bold"/>
                <a:ea typeface="Open Sans Bold"/>
                <a:cs typeface="Open Sans Bold"/>
                <a:sym typeface="Open Sans Bold"/>
              </a:rPr>
              <a:t> du code </a:t>
            </a:r>
          </a:p>
          <a:p>
            <a:pPr algn="ctr">
              <a:lnSpc>
                <a:spcPts val="3173"/>
              </a:lnSpc>
              <a:spcBef>
                <a:spcPct val="0"/>
              </a:spcBef>
            </a:pPr>
            <a:r>
              <a:rPr lang="en-US" sz="1400" i="1" dirty="0" err="1">
                <a:solidFill>
                  <a:srgbClr val="000000"/>
                </a:solidFill>
                <a:latin typeface="Open Sans"/>
                <a:ea typeface="Open Sans"/>
                <a:cs typeface="Open Sans"/>
                <a:sym typeface="Open Sans"/>
              </a:rPr>
              <a:t>décret</a:t>
            </a:r>
            <a:r>
              <a:rPr lang="en-US" sz="1400" i="1" dirty="0">
                <a:solidFill>
                  <a:srgbClr val="000000"/>
                </a:solidFill>
                <a:latin typeface="Open Sans"/>
                <a:ea typeface="Open Sans"/>
                <a:cs typeface="Open Sans"/>
                <a:sym typeface="Open Sans"/>
              </a:rPr>
              <a:t> du 18 </a:t>
            </a:r>
            <a:r>
              <a:rPr lang="en-US" sz="1400" i="1" dirty="0" err="1">
                <a:solidFill>
                  <a:srgbClr val="000000"/>
                </a:solidFill>
                <a:latin typeface="Open Sans"/>
                <a:ea typeface="Open Sans"/>
                <a:cs typeface="Open Sans"/>
                <a:sym typeface="Open Sans"/>
              </a:rPr>
              <a:t>janvier</a:t>
            </a:r>
            <a:r>
              <a:rPr lang="en-US" sz="1400" i="1" dirty="0">
                <a:solidFill>
                  <a:srgbClr val="000000"/>
                </a:solidFill>
                <a:latin typeface="Open Sans"/>
                <a:ea typeface="Open Sans"/>
                <a:cs typeface="Open Sans"/>
                <a:sym typeface="Open Sans"/>
              </a:rPr>
              <a:t> 2018 </a:t>
            </a:r>
            <a:r>
              <a:rPr lang="en-US" sz="1400" i="1" dirty="0" err="1">
                <a:solidFill>
                  <a:srgbClr val="000000"/>
                </a:solidFill>
                <a:latin typeface="Open Sans"/>
                <a:ea typeface="Open Sans"/>
                <a:cs typeface="Open Sans"/>
                <a:sym typeface="Open Sans"/>
              </a:rPr>
              <a:t>portant</a:t>
            </a:r>
            <a:r>
              <a:rPr lang="en-US" sz="1400" i="1" dirty="0">
                <a:solidFill>
                  <a:srgbClr val="000000"/>
                </a:solidFill>
                <a:latin typeface="Open Sans"/>
                <a:ea typeface="Open Sans"/>
                <a:cs typeface="Open Sans"/>
                <a:sym typeface="Open Sans"/>
              </a:rPr>
              <a:t> le code de la </a:t>
            </a:r>
            <a:r>
              <a:rPr lang="en-US" sz="1400" i="1" dirty="0" err="1">
                <a:solidFill>
                  <a:srgbClr val="000000"/>
                </a:solidFill>
                <a:latin typeface="Open Sans"/>
                <a:ea typeface="Open Sans"/>
                <a:cs typeface="Open Sans"/>
                <a:sym typeface="Open Sans"/>
              </a:rPr>
              <a:t>Prévention</a:t>
            </a:r>
            <a:r>
              <a:rPr lang="en-US" sz="1400" i="1" dirty="0">
                <a:solidFill>
                  <a:srgbClr val="000000"/>
                </a:solidFill>
                <a:latin typeface="Open Sans"/>
                <a:ea typeface="Open Sans"/>
                <a:cs typeface="Open Sans"/>
                <a:sym typeface="Open Sans"/>
              </a:rPr>
              <a:t>, de </a:t>
            </a:r>
            <a:r>
              <a:rPr lang="en-US" sz="1400" i="1" dirty="0" err="1">
                <a:solidFill>
                  <a:srgbClr val="000000"/>
                </a:solidFill>
                <a:latin typeface="Open Sans"/>
                <a:ea typeface="Open Sans"/>
                <a:cs typeface="Open Sans"/>
                <a:sym typeface="Open Sans"/>
              </a:rPr>
              <a:t>l‘Aide</a:t>
            </a:r>
            <a:r>
              <a:rPr lang="en-US" sz="1400" i="1" dirty="0">
                <a:solidFill>
                  <a:srgbClr val="000000"/>
                </a:solidFill>
                <a:latin typeface="Open Sans"/>
                <a:ea typeface="Open Sans"/>
                <a:cs typeface="Open Sans"/>
                <a:sym typeface="Open Sans"/>
              </a:rPr>
              <a:t> à la </a:t>
            </a:r>
            <a:r>
              <a:rPr lang="en-US" sz="1400" i="1" dirty="0" err="1">
                <a:solidFill>
                  <a:srgbClr val="000000"/>
                </a:solidFill>
                <a:latin typeface="Open Sans"/>
                <a:ea typeface="Open Sans"/>
                <a:cs typeface="Open Sans"/>
                <a:sym typeface="Open Sans"/>
              </a:rPr>
              <a:t>Jeunesse</a:t>
            </a:r>
            <a:r>
              <a:rPr lang="en-US" sz="1400" i="1" dirty="0">
                <a:solidFill>
                  <a:srgbClr val="000000"/>
                </a:solidFill>
                <a:latin typeface="Open Sans"/>
                <a:ea typeface="Open Sans"/>
                <a:cs typeface="Open Sans"/>
                <a:sym typeface="Open Sans"/>
              </a:rPr>
              <a:t> et de la Protection de la </a:t>
            </a:r>
            <a:r>
              <a:rPr lang="en-US" sz="1400" i="1" dirty="0" err="1">
                <a:solidFill>
                  <a:srgbClr val="000000"/>
                </a:solidFill>
                <a:latin typeface="Open Sans"/>
                <a:ea typeface="Open Sans"/>
                <a:cs typeface="Open Sans"/>
                <a:sym typeface="Open Sans"/>
              </a:rPr>
              <a:t>Jeunesse</a:t>
            </a:r>
            <a:r>
              <a:rPr lang="en-US" sz="1400" i="1" dirty="0">
                <a:solidFill>
                  <a:srgbClr val="000000"/>
                </a:solidFill>
                <a:latin typeface="Open Sans"/>
                <a:ea typeface="Open Sans"/>
                <a:cs typeface="Open Sans"/>
                <a:sym typeface="Open Sans"/>
              </a:rPr>
              <a:t> 17 </a:t>
            </a:r>
            <a:r>
              <a:rPr lang="en-US" sz="1400" i="1" dirty="0" err="1">
                <a:solidFill>
                  <a:srgbClr val="000000"/>
                </a:solidFill>
                <a:latin typeface="Open Sans"/>
                <a:ea typeface="Open Sans"/>
                <a:cs typeface="Open Sans"/>
                <a:sym typeface="Open Sans"/>
              </a:rPr>
              <a:t>janvier</a:t>
            </a:r>
            <a:r>
              <a:rPr lang="en-US" sz="1400" i="1" dirty="0">
                <a:solidFill>
                  <a:srgbClr val="000000"/>
                </a:solidFill>
                <a:latin typeface="Open Sans"/>
                <a:ea typeface="Open Sans"/>
                <a:cs typeface="Open Sans"/>
                <a:sym typeface="Open Sans"/>
              </a:rPr>
              <a:t> 2018 </a:t>
            </a:r>
          </a:p>
        </p:txBody>
      </p:sp>
      <p:grpSp>
        <p:nvGrpSpPr>
          <p:cNvPr id="6" name="Group 6"/>
          <p:cNvGrpSpPr/>
          <p:nvPr/>
        </p:nvGrpSpPr>
        <p:grpSpPr>
          <a:xfrm>
            <a:off x="4983605" y="3116522"/>
            <a:ext cx="2441335" cy="2555083"/>
            <a:chOff x="0" y="0"/>
            <a:chExt cx="812800" cy="1009416"/>
          </a:xfrm>
        </p:grpSpPr>
        <p:sp>
          <p:nvSpPr>
            <p:cNvPr id="7" name="Freeform 7"/>
            <p:cNvSpPr/>
            <p:nvPr/>
          </p:nvSpPr>
          <p:spPr>
            <a:xfrm>
              <a:off x="0" y="0"/>
              <a:ext cx="812800" cy="1009416"/>
            </a:xfrm>
            <a:custGeom>
              <a:avLst/>
              <a:gdLst/>
              <a:ahLst/>
              <a:cxnLst/>
              <a:rect l="l" t="t" r="r" b="b"/>
              <a:pathLst>
                <a:path w="812800" h="1009416">
                  <a:moveTo>
                    <a:pt x="0" y="0"/>
                  </a:moveTo>
                  <a:lnTo>
                    <a:pt x="812800" y="0"/>
                  </a:lnTo>
                  <a:lnTo>
                    <a:pt x="812800" y="1009416"/>
                  </a:lnTo>
                  <a:lnTo>
                    <a:pt x="0" y="1009416"/>
                  </a:lnTo>
                  <a:close/>
                </a:path>
              </a:pathLst>
            </a:custGeom>
            <a:solidFill>
              <a:srgbClr val="AEE1A1"/>
            </a:solidFill>
          </p:spPr>
        </p:sp>
        <p:sp>
          <p:nvSpPr>
            <p:cNvPr id="8" name="TextBox 8"/>
            <p:cNvSpPr txBox="1"/>
            <p:nvPr/>
          </p:nvSpPr>
          <p:spPr>
            <a:xfrm>
              <a:off x="0" y="-38100"/>
              <a:ext cx="812800" cy="1047516"/>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9" name="Group 9"/>
          <p:cNvGrpSpPr/>
          <p:nvPr/>
        </p:nvGrpSpPr>
        <p:grpSpPr>
          <a:xfrm>
            <a:off x="8482467" y="3185463"/>
            <a:ext cx="2441335" cy="2555083"/>
            <a:chOff x="0" y="0"/>
            <a:chExt cx="812800" cy="1009416"/>
          </a:xfrm>
        </p:grpSpPr>
        <p:sp>
          <p:nvSpPr>
            <p:cNvPr id="10" name="Freeform 10"/>
            <p:cNvSpPr/>
            <p:nvPr/>
          </p:nvSpPr>
          <p:spPr>
            <a:xfrm>
              <a:off x="0" y="0"/>
              <a:ext cx="812800" cy="1009416"/>
            </a:xfrm>
            <a:custGeom>
              <a:avLst/>
              <a:gdLst/>
              <a:ahLst/>
              <a:cxnLst/>
              <a:rect l="l" t="t" r="r" b="b"/>
              <a:pathLst>
                <a:path w="812800" h="1009416">
                  <a:moveTo>
                    <a:pt x="0" y="0"/>
                  </a:moveTo>
                  <a:lnTo>
                    <a:pt x="812800" y="0"/>
                  </a:lnTo>
                  <a:lnTo>
                    <a:pt x="812800" y="1009416"/>
                  </a:lnTo>
                  <a:lnTo>
                    <a:pt x="0" y="1009416"/>
                  </a:lnTo>
                  <a:close/>
                </a:path>
              </a:pathLst>
            </a:custGeom>
            <a:solidFill>
              <a:srgbClr val="B4CDF4"/>
            </a:solidFill>
          </p:spPr>
        </p:sp>
        <p:sp>
          <p:nvSpPr>
            <p:cNvPr id="11" name="TextBox 11"/>
            <p:cNvSpPr txBox="1"/>
            <p:nvPr/>
          </p:nvSpPr>
          <p:spPr>
            <a:xfrm>
              <a:off x="0" y="-38100"/>
              <a:ext cx="812800" cy="1047516"/>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12"/>
          <p:cNvGrpSpPr/>
          <p:nvPr/>
        </p:nvGrpSpPr>
        <p:grpSpPr>
          <a:xfrm>
            <a:off x="1424353" y="2393809"/>
            <a:ext cx="2471530" cy="653933"/>
            <a:chOff x="0" y="0"/>
            <a:chExt cx="812800" cy="258344"/>
          </a:xfrm>
        </p:grpSpPr>
        <p:sp>
          <p:nvSpPr>
            <p:cNvPr id="13" name="Freeform 13"/>
            <p:cNvSpPr/>
            <p:nvPr/>
          </p:nvSpPr>
          <p:spPr>
            <a:xfrm>
              <a:off x="0" y="0"/>
              <a:ext cx="812800" cy="258344"/>
            </a:xfrm>
            <a:custGeom>
              <a:avLst/>
              <a:gdLst/>
              <a:ahLst/>
              <a:cxnLst/>
              <a:rect l="l" t="t" r="r" b="b"/>
              <a:pathLst>
                <a:path w="812800" h="258344">
                  <a:moveTo>
                    <a:pt x="0" y="0"/>
                  </a:moveTo>
                  <a:lnTo>
                    <a:pt x="812800" y="0"/>
                  </a:lnTo>
                  <a:lnTo>
                    <a:pt x="812800" y="258344"/>
                  </a:lnTo>
                  <a:lnTo>
                    <a:pt x="0" y="258344"/>
                  </a:lnTo>
                  <a:close/>
                </a:path>
              </a:pathLst>
            </a:custGeom>
            <a:solidFill>
              <a:srgbClr val="A0F6CB"/>
            </a:solidFill>
          </p:spPr>
        </p:sp>
        <p:sp>
          <p:nvSpPr>
            <p:cNvPr id="14" name="TextBox 14"/>
            <p:cNvSpPr txBox="1"/>
            <p:nvPr/>
          </p:nvSpPr>
          <p:spPr>
            <a:xfrm>
              <a:off x="0" y="-38100"/>
              <a:ext cx="812800" cy="29644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5" name="Group 15"/>
          <p:cNvGrpSpPr/>
          <p:nvPr/>
        </p:nvGrpSpPr>
        <p:grpSpPr>
          <a:xfrm>
            <a:off x="4953410" y="2415301"/>
            <a:ext cx="2471530" cy="653933"/>
            <a:chOff x="0" y="0"/>
            <a:chExt cx="812800" cy="258344"/>
          </a:xfrm>
        </p:grpSpPr>
        <p:sp>
          <p:nvSpPr>
            <p:cNvPr id="16" name="Freeform 16"/>
            <p:cNvSpPr/>
            <p:nvPr/>
          </p:nvSpPr>
          <p:spPr>
            <a:xfrm>
              <a:off x="0" y="0"/>
              <a:ext cx="812800" cy="258344"/>
            </a:xfrm>
            <a:custGeom>
              <a:avLst/>
              <a:gdLst/>
              <a:ahLst/>
              <a:cxnLst/>
              <a:rect l="l" t="t" r="r" b="b"/>
              <a:pathLst>
                <a:path w="812800" h="258344">
                  <a:moveTo>
                    <a:pt x="0" y="0"/>
                  </a:moveTo>
                  <a:lnTo>
                    <a:pt x="812800" y="0"/>
                  </a:lnTo>
                  <a:lnTo>
                    <a:pt x="812800" y="258344"/>
                  </a:lnTo>
                  <a:lnTo>
                    <a:pt x="0" y="258344"/>
                  </a:lnTo>
                  <a:close/>
                </a:path>
              </a:pathLst>
            </a:custGeom>
            <a:solidFill>
              <a:srgbClr val="67B84A"/>
            </a:solidFill>
          </p:spPr>
        </p:sp>
        <p:sp>
          <p:nvSpPr>
            <p:cNvPr id="17" name="TextBox 17"/>
            <p:cNvSpPr txBox="1"/>
            <p:nvPr/>
          </p:nvSpPr>
          <p:spPr>
            <a:xfrm>
              <a:off x="0" y="-38100"/>
              <a:ext cx="812800" cy="296444"/>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8" name="Group 18"/>
          <p:cNvGrpSpPr/>
          <p:nvPr/>
        </p:nvGrpSpPr>
        <p:grpSpPr>
          <a:xfrm>
            <a:off x="8482467" y="2415301"/>
            <a:ext cx="2441335" cy="653933"/>
            <a:chOff x="0" y="0"/>
            <a:chExt cx="812800" cy="258344"/>
          </a:xfrm>
        </p:grpSpPr>
        <p:sp>
          <p:nvSpPr>
            <p:cNvPr id="19" name="Freeform 19"/>
            <p:cNvSpPr/>
            <p:nvPr/>
          </p:nvSpPr>
          <p:spPr>
            <a:xfrm>
              <a:off x="0" y="0"/>
              <a:ext cx="812800" cy="258344"/>
            </a:xfrm>
            <a:custGeom>
              <a:avLst/>
              <a:gdLst/>
              <a:ahLst/>
              <a:cxnLst/>
              <a:rect l="l" t="t" r="r" b="b"/>
              <a:pathLst>
                <a:path w="812800" h="258344">
                  <a:moveTo>
                    <a:pt x="0" y="0"/>
                  </a:moveTo>
                  <a:lnTo>
                    <a:pt x="812800" y="0"/>
                  </a:lnTo>
                  <a:lnTo>
                    <a:pt x="812800" y="258344"/>
                  </a:lnTo>
                  <a:lnTo>
                    <a:pt x="0" y="258344"/>
                  </a:lnTo>
                  <a:close/>
                </a:path>
              </a:pathLst>
            </a:custGeom>
            <a:solidFill>
              <a:srgbClr val="2461BD"/>
            </a:solidFill>
          </p:spPr>
        </p:sp>
        <p:sp>
          <p:nvSpPr>
            <p:cNvPr id="20" name="TextBox 20"/>
            <p:cNvSpPr txBox="1"/>
            <p:nvPr/>
          </p:nvSpPr>
          <p:spPr>
            <a:xfrm>
              <a:off x="0" y="-38100"/>
              <a:ext cx="812800" cy="296444"/>
            </a:xfrm>
            <a:prstGeom prst="rect">
              <a:avLst/>
            </a:prstGeom>
          </p:spPr>
          <p:txBody>
            <a:bodyPr lIns="33867" tIns="33867" rIns="33867" bIns="33867" rtlCol="0" anchor="ctr"/>
            <a:lstStyle/>
            <a:p>
              <a:pPr algn="ctr">
                <a:lnSpc>
                  <a:spcPts val="1773"/>
                </a:lnSpc>
                <a:spcBef>
                  <a:spcPct val="0"/>
                </a:spcBef>
              </a:pPr>
              <a:endParaRPr sz="1200"/>
            </a:p>
          </p:txBody>
        </p:sp>
      </p:grpSp>
      <p:sp>
        <p:nvSpPr>
          <p:cNvPr id="21" name="TextBox 21"/>
          <p:cNvSpPr txBox="1"/>
          <p:nvPr/>
        </p:nvSpPr>
        <p:spPr>
          <a:xfrm>
            <a:off x="2042254" y="2567459"/>
            <a:ext cx="1305024" cy="564257"/>
          </a:xfrm>
          <a:prstGeom prst="rect">
            <a:avLst/>
          </a:prstGeom>
        </p:spPr>
        <p:txBody>
          <a:bodyPr lIns="0" tIns="0" rIns="0" bIns="0" rtlCol="0" anchor="t">
            <a:spAutoFit/>
          </a:bodyPr>
          <a:lstStyle/>
          <a:p>
            <a:pPr algn="ctr">
              <a:lnSpc>
                <a:spcPts val="2613"/>
              </a:lnSpc>
              <a:spcBef>
                <a:spcPct val="0"/>
              </a:spcBef>
            </a:pPr>
            <a:r>
              <a:rPr lang="en-US" sz="1866" b="1" dirty="0" err="1">
                <a:solidFill>
                  <a:schemeClr val="bg1">
                    <a:lumMod val="50000"/>
                  </a:schemeClr>
                </a:solidFill>
                <a:latin typeface="Open Sans Bold"/>
                <a:ea typeface="Open Sans Bold"/>
                <a:cs typeface="Open Sans Bold"/>
                <a:sym typeface="Open Sans Bold"/>
              </a:rPr>
              <a:t>Prévention</a:t>
            </a:r>
            <a:endParaRPr lang="en-US" sz="1866" b="1" dirty="0">
              <a:solidFill>
                <a:schemeClr val="bg1">
                  <a:lumMod val="50000"/>
                </a:schemeClr>
              </a:solidFill>
              <a:latin typeface="Open Sans Bold"/>
              <a:ea typeface="Open Sans Bold"/>
              <a:cs typeface="Open Sans Bold"/>
              <a:sym typeface="Open Sans Bold"/>
            </a:endParaRPr>
          </a:p>
          <a:p>
            <a:pPr algn="ctr">
              <a:lnSpc>
                <a:spcPts val="1773"/>
              </a:lnSpc>
              <a:spcBef>
                <a:spcPct val="0"/>
              </a:spcBef>
            </a:pPr>
            <a:endParaRPr lang="en-US" sz="1866" b="1" dirty="0">
              <a:solidFill>
                <a:srgbClr val="000000"/>
              </a:solidFill>
              <a:latin typeface="Open Sans Bold"/>
              <a:ea typeface="Open Sans Bold"/>
              <a:cs typeface="Open Sans Bold"/>
              <a:sym typeface="Open Sans Bold"/>
            </a:endParaRPr>
          </a:p>
        </p:txBody>
      </p:sp>
      <p:sp>
        <p:nvSpPr>
          <p:cNvPr id="22" name="TextBox 22"/>
          <p:cNvSpPr txBox="1"/>
          <p:nvPr/>
        </p:nvSpPr>
        <p:spPr>
          <a:xfrm>
            <a:off x="1424354" y="3179601"/>
            <a:ext cx="2471529" cy="2564805"/>
          </a:xfrm>
          <a:prstGeom prst="rect">
            <a:avLst/>
          </a:prstGeom>
        </p:spPr>
        <p:txBody>
          <a:bodyPr wrap="square" lIns="0" tIns="0" rIns="0" bIns="0" rtlCol="0" anchor="t">
            <a:spAutoFit/>
          </a:bodyPr>
          <a:lstStyle/>
          <a:p>
            <a:pPr algn="ctr">
              <a:lnSpc>
                <a:spcPts val="1773"/>
              </a:lnSpc>
            </a:pPr>
            <a:r>
              <a:rPr lang="en-US" sz="1266" dirty="0">
                <a:solidFill>
                  <a:srgbClr val="000000"/>
                </a:solidFill>
                <a:latin typeface="Open Sans"/>
                <a:ea typeface="Open Sans"/>
                <a:cs typeface="Open Sans"/>
                <a:sym typeface="Open Sans"/>
              </a:rPr>
              <a:t>AMO</a:t>
            </a:r>
          </a:p>
          <a:p>
            <a:pPr algn="ctr">
              <a:lnSpc>
                <a:spcPts val="1773"/>
              </a:lnSpc>
            </a:pPr>
            <a:endParaRPr lang="en-US" sz="1266" dirty="0">
              <a:solidFill>
                <a:srgbClr val="000000"/>
              </a:solidFill>
              <a:latin typeface="Open Sans"/>
              <a:ea typeface="Open Sans"/>
              <a:cs typeface="Open Sans"/>
              <a:sym typeface="Open Sans"/>
            </a:endParaRPr>
          </a:p>
          <a:p>
            <a:pPr algn="ctr">
              <a:lnSpc>
                <a:spcPts val="1773"/>
              </a:lnSpc>
              <a:spcBef>
                <a:spcPct val="0"/>
              </a:spcBef>
            </a:pP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Accompagnement</a:t>
            </a:r>
            <a:r>
              <a:rPr lang="en-US" sz="1266" dirty="0">
                <a:solidFill>
                  <a:srgbClr val="000000"/>
                </a:solidFill>
                <a:latin typeface="Open Sans"/>
                <a:ea typeface="Open Sans"/>
                <a:cs typeface="Open Sans"/>
                <a:sym typeface="Open Sans"/>
              </a:rPr>
              <a:t> </a:t>
            </a:r>
          </a:p>
          <a:p>
            <a:pPr algn="ctr">
              <a:lnSpc>
                <a:spcPts val="1773"/>
              </a:lnSpc>
              <a:spcBef>
                <a:spcPct val="0"/>
              </a:spcBef>
            </a:pPr>
            <a:r>
              <a:rPr lang="en-US" sz="1266" dirty="0">
                <a:solidFill>
                  <a:srgbClr val="000000"/>
                </a:solidFill>
                <a:latin typeface="Open Sans"/>
                <a:ea typeface="Open Sans"/>
                <a:cs typeface="Open Sans"/>
                <a:sym typeface="Open Sans"/>
              </a:rPr>
              <a:t>socio-</a:t>
            </a:r>
            <a:r>
              <a:rPr lang="en-US" sz="1266" dirty="0" err="1">
                <a:solidFill>
                  <a:srgbClr val="000000"/>
                </a:solidFill>
                <a:latin typeface="Open Sans"/>
                <a:ea typeface="Open Sans"/>
                <a:cs typeface="Open Sans"/>
                <a:sym typeface="Open Sans"/>
              </a:rPr>
              <a:t>éducatif</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dans</a:t>
            </a:r>
            <a:r>
              <a:rPr lang="en-US" sz="1266" dirty="0">
                <a:solidFill>
                  <a:srgbClr val="000000"/>
                </a:solidFill>
                <a:latin typeface="Open Sans"/>
                <a:ea typeface="Open Sans"/>
                <a:cs typeface="Open Sans"/>
                <a:sym typeface="Open Sans"/>
              </a:rPr>
              <a:t> le milieu de vie</a:t>
            </a:r>
          </a:p>
          <a:p>
            <a:pPr algn="ctr">
              <a:lnSpc>
                <a:spcPts val="2305"/>
              </a:lnSpc>
            </a:pPr>
            <a:endParaRPr lang="en-US" sz="1266" dirty="0">
              <a:solidFill>
                <a:srgbClr val="000000"/>
              </a:solidFill>
              <a:latin typeface="Open Sans"/>
              <a:ea typeface="Open Sans"/>
              <a:cs typeface="Open Sans"/>
              <a:sym typeface="Open Sans"/>
            </a:endParaRPr>
          </a:p>
          <a:p>
            <a:pPr algn="ctr">
              <a:lnSpc>
                <a:spcPts val="2305"/>
              </a:lnSpc>
            </a:pPr>
            <a:r>
              <a:rPr lang="en-US" sz="1266" dirty="0">
                <a:solidFill>
                  <a:srgbClr val="000000"/>
                </a:solidFill>
                <a:latin typeface="Open Sans"/>
                <a:ea typeface="Open Sans"/>
                <a:cs typeface="Open Sans"/>
                <a:sym typeface="Open Sans"/>
              </a:rPr>
              <a:t> - Absence de </a:t>
            </a:r>
            <a:r>
              <a:rPr lang="en-US" sz="1266" dirty="0" err="1">
                <a:solidFill>
                  <a:srgbClr val="000000"/>
                </a:solidFill>
                <a:latin typeface="Open Sans"/>
                <a:ea typeface="Open Sans"/>
                <a:cs typeface="Open Sans"/>
                <a:sym typeface="Open Sans"/>
              </a:rPr>
              <a:t>mandat</a:t>
            </a:r>
            <a:endParaRPr lang="en-US" sz="1266" dirty="0">
              <a:solidFill>
                <a:srgbClr val="000000"/>
              </a:solidFill>
              <a:latin typeface="Open Sans"/>
              <a:ea typeface="Open Sans"/>
              <a:cs typeface="Open Sans"/>
              <a:sym typeface="Open Sans"/>
            </a:endParaRPr>
          </a:p>
          <a:p>
            <a:pPr algn="ctr">
              <a:lnSpc>
                <a:spcPts val="2305"/>
              </a:lnSpc>
            </a:pPr>
            <a:r>
              <a:rPr lang="en-US" sz="1266" dirty="0">
                <a:solidFill>
                  <a:srgbClr val="000000"/>
                </a:solidFill>
                <a:latin typeface="Open Sans"/>
                <a:ea typeface="Open Sans"/>
                <a:cs typeface="Open Sans"/>
                <a:sym typeface="Open Sans"/>
              </a:rPr>
              <a:t> - </a:t>
            </a:r>
            <a:r>
              <a:rPr lang="en-US" sz="1266" dirty="0" err="1">
                <a:solidFill>
                  <a:srgbClr val="000000"/>
                </a:solidFill>
                <a:latin typeface="Open Sans"/>
                <a:ea typeface="Open Sans"/>
                <a:cs typeface="Open Sans"/>
                <a:sym typeface="Open Sans"/>
              </a:rPr>
              <a:t>Gratuit</a:t>
            </a:r>
            <a:endParaRPr lang="en-US" sz="1266" dirty="0">
              <a:solidFill>
                <a:srgbClr val="000000"/>
              </a:solidFill>
              <a:latin typeface="Open Sans"/>
              <a:ea typeface="Open Sans"/>
              <a:cs typeface="Open Sans"/>
              <a:sym typeface="Open Sans"/>
            </a:endParaRPr>
          </a:p>
          <a:p>
            <a:pPr algn="ctr">
              <a:lnSpc>
                <a:spcPts val="2305"/>
              </a:lnSpc>
            </a:pPr>
            <a:r>
              <a:rPr lang="en-US" sz="1266" dirty="0">
                <a:solidFill>
                  <a:srgbClr val="000000"/>
                </a:solidFill>
                <a:latin typeface="Open Sans"/>
                <a:ea typeface="Open Sans"/>
                <a:cs typeface="Open Sans"/>
                <a:sym typeface="Open Sans"/>
              </a:rPr>
              <a:t> - </a:t>
            </a:r>
            <a:r>
              <a:rPr lang="en-US" sz="1266" dirty="0" err="1">
                <a:solidFill>
                  <a:srgbClr val="000000"/>
                </a:solidFill>
                <a:latin typeface="Open Sans"/>
                <a:ea typeface="Open Sans"/>
                <a:cs typeface="Open Sans"/>
                <a:sym typeface="Open Sans"/>
              </a:rPr>
              <a:t>Confidentiel</a:t>
            </a:r>
            <a:endParaRPr lang="en-US" sz="1266" dirty="0">
              <a:solidFill>
                <a:srgbClr val="000000"/>
              </a:solidFill>
              <a:latin typeface="Open Sans"/>
              <a:ea typeface="Open Sans"/>
              <a:cs typeface="Open Sans"/>
              <a:sym typeface="Open Sans"/>
            </a:endParaRPr>
          </a:p>
          <a:p>
            <a:pPr algn="ctr">
              <a:lnSpc>
                <a:spcPts val="1773"/>
              </a:lnSpc>
              <a:spcBef>
                <a:spcPct val="0"/>
              </a:spcBef>
            </a:pPr>
            <a:endParaRPr lang="en-US" sz="1266" dirty="0">
              <a:solidFill>
                <a:srgbClr val="000000"/>
              </a:solidFill>
              <a:latin typeface="Open Sans"/>
              <a:ea typeface="Open Sans"/>
              <a:cs typeface="Open Sans"/>
              <a:sym typeface="Open Sans"/>
            </a:endParaRPr>
          </a:p>
        </p:txBody>
      </p:sp>
      <p:sp>
        <p:nvSpPr>
          <p:cNvPr id="23" name="TextBox 23"/>
          <p:cNvSpPr txBox="1"/>
          <p:nvPr/>
        </p:nvSpPr>
        <p:spPr>
          <a:xfrm>
            <a:off x="5385072" y="2560881"/>
            <a:ext cx="1638399" cy="564257"/>
          </a:xfrm>
          <a:prstGeom prst="rect">
            <a:avLst/>
          </a:prstGeom>
        </p:spPr>
        <p:txBody>
          <a:bodyPr lIns="0" tIns="0" rIns="0" bIns="0" rtlCol="0" anchor="t">
            <a:spAutoFit/>
          </a:bodyPr>
          <a:lstStyle/>
          <a:p>
            <a:pPr algn="ctr">
              <a:lnSpc>
                <a:spcPts val="2613"/>
              </a:lnSpc>
              <a:spcBef>
                <a:spcPct val="0"/>
              </a:spcBef>
            </a:pPr>
            <a:r>
              <a:rPr lang="en-US" sz="1866" b="1" dirty="0">
                <a:solidFill>
                  <a:schemeClr val="bg1">
                    <a:lumMod val="50000"/>
                  </a:schemeClr>
                </a:solidFill>
                <a:latin typeface="Open Sans Bold"/>
                <a:ea typeface="Open Sans Bold"/>
                <a:cs typeface="Open Sans Bold"/>
                <a:sym typeface="Open Sans Bold"/>
              </a:rPr>
              <a:t>Aide </a:t>
            </a:r>
            <a:r>
              <a:rPr lang="en-US" sz="1866" b="1" dirty="0" err="1">
                <a:solidFill>
                  <a:schemeClr val="bg1">
                    <a:lumMod val="50000"/>
                  </a:schemeClr>
                </a:solidFill>
                <a:latin typeface="Open Sans Bold"/>
                <a:ea typeface="Open Sans Bold"/>
                <a:cs typeface="Open Sans Bold"/>
                <a:sym typeface="Open Sans Bold"/>
              </a:rPr>
              <a:t>négociée</a:t>
            </a:r>
            <a:endParaRPr lang="en-US" sz="1866" b="1" dirty="0">
              <a:solidFill>
                <a:schemeClr val="bg1">
                  <a:lumMod val="50000"/>
                </a:schemeClr>
              </a:solidFill>
              <a:latin typeface="Open Sans Bold"/>
              <a:ea typeface="Open Sans Bold"/>
              <a:cs typeface="Open Sans Bold"/>
              <a:sym typeface="Open Sans Bold"/>
            </a:endParaRPr>
          </a:p>
          <a:p>
            <a:pPr algn="ctr">
              <a:lnSpc>
                <a:spcPts val="1773"/>
              </a:lnSpc>
              <a:spcBef>
                <a:spcPct val="0"/>
              </a:spcBef>
            </a:pPr>
            <a:endParaRPr lang="en-US" sz="1866" b="1" dirty="0">
              <a:solidFill>
                <a:srgbClr val="000000"/>
              </a:solidFill>
              <a:latin typeface="Open Sans Bold"/>
              <a:ea typeface="Open Sans Bold"/>
              <a:cs typeface="Open Sans Bold"/>
              <a:sym typeface="Open Sans Bold"/>
            </a:endParaRPr>
          </a:p>
        </p:txBody>
      </p:sp>
      <p:sp>
        <p:nvSpPr>
          <p:cNvPr id="24" name="TextBox 24"/>
          <p:cNvSpPr txBox="1"/>
          <p:nvPr/>
        </p:nvSpPr>
        <p:spPr>
          <a:xfrm>
            <a:off x="8717170" y="2567459"/>
            <a:ext cx="2057400" cy="564257"/>
          </a:xfrm>
          <a:prstGeom prst="rect">
            <a:avLst/>
          </a:prstGeom>
        </p:spPr>
        <p:txBody>
          <a:bodyPr lIns="0" tIns="0" rIns="0" bIns="0" rtlCol="0" anchor="t">
            <a:spAutoFit/>
          </a:bodyPr>
          <a:lstStyle/>
          <a:p>
            <a:pPr algn="ctr">
              <a:lnSpc>
                <a:spcPts val="2613"/>
              </a:lnSpc>
              <a:spcBef>
                <a:spcPct val="0"/>
              </a:spcBef>
            </a:pPr>
            <a:r>
              <a:rPr lang="en-US" sz="1867" b="1" dirty="0">
                <a:solidFill>
                  <a:schemeClr val="bg1">
                    <a:lumMod val="50000"/>
                  </a:schemeClr>
                </a:solidFill>
                <a:latin typeface="Open Sans Bold"/>
                <a:ea typeface="Open Sans Bold"/>
                <a:cs typeface="Open Sans Bold"/>
                <a:sym typeface="Open Sans Bold"/>
              </a:rPr>
              <a:t>Aide </a:t>
            </a:r>
            <a:r>
              <a:rPr lang="en-US" sz="1867" b="1" dirty="0" err="1">
                <a:solidFill>
                  <a:schemeClr val="bg1">
                    <a:lumMod val="50000"/>
                  </a:schemeClr>
                </a:solidFill>
                <a:latin typeface="Open Sans Bold"/>
                <a:ea typeface="Open Sans Bold"/>
                <a:cs typeface="Open Sans Bold"/>
                <a:sym typeface="Open Sans Bold"/>
              </a:rPr>
              <a:t>contrainte</a:t>
            </a:r>
            <a:endParaRPr lang="en-US" sz="1867" b="1" dirty="0">
              <a:solidFill>
                <a:schemeClr val="bg1">
                  <a:lumMod val="50000"/>
                </a:schemeClr>
              </a:solidFill>
              <a:latin typeface="Open Sans Bold"/>
              <a:ea typeface="Open Sans Bold"/>
              <a:cs typeface="Open Sans Bold"/>
              <a:sym typeface="Open Sans Bold"/>
            </a:endParaRPr>
          </a:p>
          <a:p>
            <a:pPr algn="ctr">
              <a:lnSpc>
                <a:spcPts val="1773"/>
              </a:lnSpc>
              <a:spcBef>
                <a:spcPct val="0"/>
              </a:spcBef>
            </a:pPr>
            <a:endParaRPr lang="en-US" sz="1867" b="1" dirty="0">
              <a:solidFill>
                <a:srgbClr val="000000"/>
              </a:solidFill>
              <a:latin typeface="Open Sans Bold"/>
              <a:ea typeface="Open Sans Bold"/>
              <a:cs typeface="Open Sans Bold"/>
              <a:sym typeface="Open Sans Bold"/>
            </a:endParaRPr>
          </a:p>
        </p:txBody>
      </p:sp>
      <p:sp>
        <p:nvSpPr>
          <p:cNvPr id="25" name="TextBox 25"/>
          <p:cNvSpPr txBox="1"/>
          <p:nvPr/>
        </p:nvSpPr>
        <p:spPr>
          <a:xfrm>
            <a:off x="4983605" y="3106752"/>
            <a:ext cx="2441335" cy="2859757"/>
          </a:xfrm>
          <a:prstGeom prst="rect">
            <a:avLst/>
          </a:prstGeom>
        </p:spPr>
        <p:txBody>
          <a:bodyPr wrap="square" lIns="0" tIns="0" rIns="0" bIns="0" rtlCol="0" anchor="t">
            <a:spAutoFit/>
          </a:bodyPr>
          <a:lstStyle/>
          <a:p>
            <a:pPr algn="ctr">
              <a:lnSpc>
                <a:spcPts val="1773"/>
              </a:lnSpc>
            </a:pPr>
            <a:r>
              <a:rPr lang="en-US" sz="1266" dirty="0">
                <a:solidFill>
                  <a:srgbClr val="000000"/>
                </a:solidFill>
                <a:latin typeface="Open Sans"/>
                <a:ea typeface="Open Sans"/>
                <a:cs typeface="Open Sans"/>
                <a:sym typeface="Open Sans"/>
              </a:rPr>
              <a:t>SAJ</a:t>
            </a:r>
          </a:p>
          <a:p>
            <a:pPr algn="ctr">
              <a:lnSpc>
                <a:spcPts val="1773"/>
              </a:lnSpc>
            </a:pPr>
            <a:endParaRPr lang="en-US" sz="1266" dirty="0">
              <a:solidFill>
                <a:srgbClr val="000000"/>
              </a:solidFill>
              <a:latin typeface="Open Sans"/>
              <a:ea typeface="Open Sans"/>
              <a:cs typeface="Open Sans"/>
              <a:sym typeface="Open Sans"/>
            </a:endParaRPr>
          </a:p>
          <a:p>
            <a:pPr algn="ctr">
              <a:lnSpc>
                <a:spcPts val="1773"/>
              </a:lnSpc>
              <a:spcBef>
                <a:spcPct val="0"/>
              </a:spcBef>
            </a:pPr>
            <a:r>
              <a:rPr lang="en-US" sz="1266" dirty="0">
                <a:solidFill>
                  <a:srgbClr val="000000"/>
                </a:solidFill>
                <a:latin typeface="Open Sans"/>
                <a:ea typeface="Open Sans"/>
                <a:cs typeface="Open Sans"/>
                <a:sym typeface="Open Sans"/>
              </a:rPr>
              <a:t> Situation de </a:t>
            </a:r>
            <a:r>
              <a:rPr lang="en-US" sz="1266" dirty="0" err="1">
                <a:solidFill>
                  <a:srgbClr val="000000"/>
                </a:solidFill>
                <a:latin typeface="Open Sans"/>
                <a:ea typeface="Open Sans"/>
                <a:cs typeface="Open Sans"/>
                <a:sym typeface="Open Sans"/>
              </a:rPr>
              <a:t>difficultés</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ou</a:t>
            </a:r>
            <a:r>
              <a:rPr lang="en-US" sz="1266" dirty="0">
                <a:solidFill>
                  <a:srgbClr val="000000"/>
                </a:solidFill>
                <a:latin typeface="Open Sans"/>
                <a:ea typeface="Open Sans"/>
                <a:cs typeface="Open Sans"/>
                <a:sym typeface="Open Sans"/>
              </a:rPr>
              <a:t> danger</a:t>
            </a:r>
          </a:p>
          <a:p>
            <a:pPr algn="ctr">
              <a:lnSpc>
                <a:spcPts val="1773"/>
              </a:lnSpc>
              <a:spcBef>
                <a:spcPct val="0"/>
              </a:spcBef>
            </a:pPr>
            <a:endParaRPr lang="en-US" sz="1266" dirty="0">
              <a:solidFill>
                <a:srgbClr val="000000"/>
              </a:solidFill>
              <a:latin typeface="Open Sans"/>
              <a:ea typeface="Open Sans"/>
              <a:cs typeface="Open Sans"/>
              <a:sym typeface="Open Sans"/>
            </a:endParaRPr>
          </a:p>
          <a:p>
            <a:pPr algn="ctr">
              <a:lnSpc>
                <a:spcPts val="2254"/>
              </a:lnSpc>
            </a:pPr>
            <a:r>
              <a:rPr lang="en-US" sz="1266" dirty="0">
                <a:solidFill>
                  <a:srgbClr val="000000"/>
                </a:solidFill>
                <a:latin typeface="Open Sans"/>
                <a:ea typeface="Open Sans"/>
                <a:cs typeface="Open Sans"/>
                <a:sym typeface="Open Sans"/>
              </a:rPr>
              <a:t> - Identifier le </a:t>
            </a:r>
            <a:r>
              <a:rPr lang="en-US" sz="1266" dirty="0" err="1">
                <a:solidFill>
                  <a:srgbClr val="000000"/>
                </a:solidFill>
                <a:latin typeface="Open Sans"/>
                <a:ea typeface="Open Sans"/>
                <a:cs typeface="Open Sans"/>
                <a:sym typeface="Open Sans"/>
              </a:rPr>
              <a:t>recours</a:t>
            </a:r>
            <a:r>
              <a:rPr lang="en-US" sz="1266" dirty="0">
                <a:solidFill>
                  <a:srgbClr val="000000"/>
                </a:solidFill>
                <a:latin typeface="Open Sans"/>
                <a:ea typeface="Open Sans"/>
                <a:cs typeface="Open Sans"/>
                <a:sym typeface="Open Sans"/>
              </a:rPr>
              <a:t> à </a:t>
            </a:r>
            <a:r>
              <a:rPr lang="en-US" sz="1266" dirty="0" err="1">
                <a:solidFill>
                  <a:srgbClr val="000000"/>
                </a:solidFill>
                <a:latin typeface="Open Sans"/>
                <a:ea typeface="Open Sans"/>
                <a:cs typeface="Open Sans"/>
                <a:sym typeface="Open Sans"/>
              </a:rPr>
              <a:t>l’aide</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spécialisée</a:t>
            </a:r>
            <a:endParaRPr lang="en-US" sz="1266" dirty="0">
              <a:solidFill>
                <a:srgbClr val="000000"/>
              </a:solidFill>
              <a:latin typeface="Open Sans"/>
              <a:ea typeface="Open Sans"/>
              <a:cs typeface="Open Sans"/>
              <a:sym typeface="Open Sans"/>
            </a:endParaRPr>
          </a:p>
          <a:p>
            <a:pPr algn="ctr">
              <a:lnSpc>
                <a:spcPts val="2254"/>
              </a:lnSpc>
            </a:pPr>
            <a:r>
              <a:rPr lang="en-US" sz="1266" dirty="0">
                <a:solidFill>
                  <a:srgbClr val="000000"/>
                </a:solidFill>
                <a:latin typeface="Open Sans"/>
                <a:ea typeface="Open Sans"/>
                <a:cs typeface="Open Sans"/>
                <a:sym typeface="Open Sans"/>
              </a:rPr>
              <a:t> - PA </a:t>
            </a:r>
            <a:r>
              <a:rPr lang="en-US" sz="1266" dirty="0" err="1">
                <a:solidFill>
                  <a:srgbClr val="000000"/>
                </a:solidFill>
                <a:latin typeface="Open Sans"/>
                <a:ea typeface="Open Sans"/>
                <a:cs typeface="Open Sans"/>
                <a:sym typeface="Open Sans"/>
              </a:rPr>
              <a:t>proposé</a:t>
            </a:r>
            <a:r>
              <a:rPr lang="en-US" sz="1266" dirty="0">
                <a:solidFill>
                  <a:srgbClr val="000000"/>
                </a:solidFill>
                <a:latin typeface="Open Sans"/>
                <a:ea typeface="Open Sans"/>
                <a:cs typeface="Open Sans"/>
                <a:sym typeface="Open Sans"/>
              </a:rPr>
              <a:t> aux </a:t>
            </a:r>
            <a:r>
              <a:rPr lang="en-US" sz="1266" dirty="0" err="1">
                <a:solidFill>
                  <a:srgbClr val="000000"/>
                </a:solidFill>
                <a:latin typeface="Open Sans"/>
                <a:ea typeface="Open Sans"/>
                <a:cs typeface="Open Sans"/>
                <a:sym typeface="Open Sans"/>
              </a:rPr>
              <a:t>familles</a:t>
            </a:r>
            <a:endParaRPr lang="en-US" sz="1266" dirty="0">
              <a:solidFill>
                <a:srgbClr val="000000"/>
              </a:solidFill>
              <a:latin typeface="Open Sans"/>
              <a:ea typeface="Open Sans"/>
              <a:cs typeface="Open Sans"/>
              <a:sym typeface="Open Sans"/>
            </a:endParaRPr>
          </a:p>
          <a:p>
            <a:pPr algn="ctr">
              <a:lnSpc>
                <a:spcPts val="2254"/>
              </a:lnSpc>
            </a:pPr>
            <a:r>
              <a:rPr lang="en-US" sz="1266" dirty="0">
                <a:solidFill>
                  <a:srgbClr val="000000"/>
                </a:solidFill>
                <a:latin typeface="Open Sans"/>
                <a:ea typeface="Open Sans"/>
                <a:cs typeface="Open Sans"/>
                <a:sym typeface="Open Sans"/>
              </a:rPr>
              <a:t> - Accord du </a:t>
            </a:r>
            <a:r>
              <a:rPr lang="en-US" sz="1266" dirty="0" err="1">
                <a:solidFill>
                  <a:srgbClr val="000000"/>
                </a:solidFill>
                <a:latin typeface="Open Sans"/>
                <a:ea typeface="Open Sans"/>
                <a:cs typeface="Open Sans"/>
                <a:sym typeface="Open Sans"/>
              </a:rPr>
              <a:t>jeune</a:t>
            </a:r>
            <a:r>
              <a:rPr lang="en-US" sz="1266" dirty="0">
                <a:solidFill>
                  <a:srgbClr val="000000"/>
                </a:solidFill>
                <a:latin typeface="Open Sans"/>
                <a:ea typeface="Open Sans"/>
                <a:cs typeface="Open Sans"/>
                <a:sym typeface="Open Sans"/>
              </a:rPr>
              <a:t> (+ 12 </a:t>
            </a:r>
            <a:r>
              <a:rPr lang="en-US" sz="1266" dirty="0" err="1">
                <a:solidFill>
                  <a:srgbClr val="000000"/>
                </a:solidFill>
                <a:latin typeface="Open Sans"/>
                <a:ea typeface="Open Sans"/>
                <a:cs typeface="Open Sans"/>
                <a:sym typeface="Open Sans"/>
              </a:rPr>
              <a:t>ans</a:t>
            </a:r>
            <a:r>
              <a:rPr lang="en-US" sz="1266" dirty="0">
                <a:solidFill>
                  <a:srgbClr val="000000"/>
                </a:solidFill>
                <a:latin typeface="Open Sans"/>
                <a:ea typeface="Open Sans"/>
                <a:cs typeface="Open Sans"/>
                <a:sym typeface="Open Sans"/>
              </a:rPr>
              <a:t>) et des </a:t>
            </a:r>
            <a:r>
              <a:rPr lang="en-US" sz="1266" dirty="0" err="1">
                <a:solidFill>
                  <a:srgbClr val="000000"/>
                </a:solidFill>
                <a:latin typeface="Open Sans"/>
                <a:ea typeface="Open Sans"/>
                <a:cs typeface="Open Sans"/>
                <a:sym typeface="Open Sans"/>
              </a:rPr>
              <a:t>responsables</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légaux</a:t>
            </a:r>
            <a:endParaRPr lang="en-US" sz="1266" dirty="0">
              <a:solidFill>
                <a:srgbClr val="000000"/>
              </a:solidFill>
              <a:latin typeface="Open Sans"/>
              <a:ea typeface="Open Sans"/>
              <a:cs typeface="Open Sans"/>
              <a:sym typeface="Open Sans"/>
            </a:endParaRPr>
          </a:p>
          <a:p>
            <a:pPr algn="ctr">
              <a:lnSpc>
                <a:spcPts val="1773"/>
              </a:lnSpc>
              <a:spcBef>
                <a:spcPct val="0"/>
              </a:spcBef>
            </a:pPr>
            <a:endParaRPr lang="en-US" sz="1266" dirty="0">
              <a:solidFill>
                <a:srgbClr val="000000"/>
              </a:solidFill>
              <a:latin typeface="Open Sans"/>
              <a:ea typeface="Open Sans"/>
              <a:cs typeface="Open Sans"/>
              <a:sym typeface="Open Sans"/>
            </a:endParaRPr>
          </a:p>
        </p:txBody>
      </p:sp>
      <p:sp>
        <p:nvSpPr>
          <p:cNvPr id="26" name="TextBox 26"/>
          <p:cNvSpPr txBox="1"/>
          <p:nvPr/>
        </p:nvSpPr>
        <p:spPr>
          <a:xfrm>
            <a:off x="8674435" y="3242883"/>
            <a:ext cx="2057400" cy="2640466"/>
          </a:xfrm>
          <a:prstGeom prst="rect">
            <a:avLst/>
          </a:prstGeom>
        </p:spPr>
        <p:txBody>
          <a:bodyPr lIns="0" tIns="0" rIns="0" bIns="0" rtlCol="0" anchor="t">
            <a:spAutoFit/>
          </a:bodyPr>
          <a:lstStyle/>
          <a:p>
            <a:pPr algn="ctr">
              <a:lnSpc>
                <a:spcPts val="1773"/>
              </a:lnSpc>
            </a:pPr>
            <a:r>
              <a:rPr lang="en-US" sz="1266" dirty="0">
                <a:solidFill>
                  <a:srgbClr val="000000"/>
                </a:solidFill>
                <a:latin typeface="Open Sans"/>
                <a:ea typeface="Open Sans"/>
                <a:cs typeface="Open Sans"/>
                <a:sym typeface="Open Sans"/>
              </a:rPr>
              <a:t>SPJ</a:t>
            </a:r>
          </a:p>
          <a:p>
            <a:pPr algn="ctr">
              <a:lnSpc>
                <a:spcPts val="1773"/>
              </a:lnSpc>
            </a:pPr>
            <a:endParaRPr lang="en-US" sz="1266" dirty="0">
              <a:solidFill>
                <a:srgbClr val="000000"/>
              </a:solidFill>
              <a:latin typeface="Open Sans"/>
              <a:ea typeface="Open Sans"/>
              <a:cs typeface="Open Sans"/>
              <a:sym typeface="Open Sans"/>
            </a:endParaRPr>
          </a:p>
          <a:p>
            <a:pPr algn="ctr">
              <a:lnSpc>
                <a:spcPct val="200000"/>
              </a:lnSpc>
              <a:spcBef>
                <a:spcPct val="0"/>
              </a:spcBef>
            </a:pPr>
            <a:r>
              <a:rPr lang="en-US" sz="1266" dirty="0">
                <a:solidFill>
                  <a:srgbClr val="000000"/>
                </a:solidFill>
                <a:latin typeface="Open Sans"/>
                <a:ea typeface="Open Sans"/>
                <a:cs typeface="Open Sans"/>
                <a:sym typeface="Open Sans"/>
              </a:rPr>
              <a:t> - Danger </a:t>
            </a:r>
            <a:r>
              <a:rPr lang="en-US" sz="1266" b="1" u="sng" dirty="0">
                <a:solidFill>
                  <a:srgbClr val="000000"/>
                </a:solidFill>
                <a:latin typeface="Open Sans"/>
                <a:ea typeface="Open Sans"/>
                <a:cs typeface="Open Sans"/>
                <a:sym typeface="Open Sans"/>
              </a:rPr>
              <a:t>et </a:t>
            </a:r>
          </a:p>
          <a:p>
            <a:pPr algn="ctr">
              <a:lnSpc>
                <a:spcPct val="200000"/>
              </a:lnSpc>
              <a:spcBef>
                <a:spcPct val="0"/>
              </a:spcBef>
            </a:pPr>
            <a:r>
              <a:rPr lang="en-US" sz="1266" dirty="0">
                <a:solidFill>
                  <a:srgbClr val="000000"/>
                </a:solidFill>
                <a:latin typeface="Open Sans"/>
                <a:ea typeface="Open Sans"/>
                <a:cs typeface="Open Sans"/>
                <a:sym typeface="Open Sans"/>
              </a:rPr>
              <a:t>non-collaboration </a:t>
            </a:r>
          </a:p>
          <a:p>
            <a:pPr algn="ctr">
              <a:lnSpc>
                <a:spcPct val="200000"/>
              </a:lnSpc>
              <a:spcBef>
                <a:spcPct val="0"/>
              </a:spcBef>
            </a:pPr>
            <a:r>
              <a:rPr lang="en-US" sz="1266" dirty="0">
                <a:solidFill>
                  <a:srgbClr val="000000"/>
                </a:solidFill>
                <a:latin typeface="Open Sans"/>
                <a:ea typeface="Open Sans"/>
                <a:cs typeface="Open Sans"/>
                <a:sym typeface="Open Sans"/>
              </a:rPr>
              <a:t>du </a:t>
            </a:r>
            <a:r>
              <a:rPr lang="en-US" sz="1266" dirty="0" err="1">
                <a:solidFill>
                  <a:srgbClr val="000000"/>
                </a:solidFill>
                <a:latin typeface="Open Sans"/>
                <a:ea typeface="Open Sans"/>
                <a:cs typeface="Open Sans"/>
                <a:sym typeface="Open Sans"/>
              </a:rPr>
              <a:t>jeune</a:t>
            </a:r>
            <a:r>
              <a:rPr lang="en-US" sz="1266" dirty="0">
                <a:solidFill>
                  <a:srgbClr val="000000"/>
                </a:solidFill>
                <a:latin typeface="Open Sans"/>
                <a:ea typeface="Open Sans"/>
                <a:cs typeface="Open Sans"/>
                <a:sym typeface="Open Sans"/>
              </a:rPr>
              <a:t> et/</a:t>
            </a:r>
            <a:r>
              <a:rPr lang="en-US" sz="1266" dirty="0" err="1">
                <a:solidFill>
                  <a:srgbClr val="000000"/>
                </a:solidFill>
                <a:latin typeface="Open Sans"/>
                <a:ea typeface="Open Sans"/>
                <a:cs typeface="Open Sans"/>
                <a:sym typeface="Open Sans"/>
              </a:rPr>
              <a:t>ou</a:t>
            </a:r>
            <a:r>
              <a:rPr lang="en-US" sz="1266" dirty="0">
                <a:solidFill>
                  <a:srgbClr val="000000"/>
                </a:solidFill>
                <a:latin typeface="Open Sans"/>
                <a:ea typeface="Open Sans"/>
                <a:cs typeface="Open Sans"/>
                <a:sym typeface="Open Sans"/>
              </a:rPr>
              <a:t> des </a:t>
            </a:r>
            <a:r>
              <a:rPr lang="en-US" sz="1266" dirty="0" err="1">
                <a:solidFill>
                  <a:srgbClr val="000000"/>
                </a:solidFill>
                <a:latin typeface="Open Sans"/>
                <a:ea typeface="Open Sans"/>
                <a:cs typeface="Open Sans"/>
                <a:sym typeface="Open Sans"/>
              </a:rPr>
              <a:t>responsables</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légaux</a:t>
            </a:r>
            <a:endParaRPr lang="en-US" sz="1266" dirty="0">
              <a:solidFill>
                <a:srgbClr val="000000"/>
              </a:solidFill>
              <a:latin typeface="Open Sans"/>
              <a:ea typeface="Open Sans"/>
              <a:cs typeface="Open Sans"/>
              <a:sym typeface="Open Sans"/>
            </a:endParaRPr>
          </a:p>
          <a:p>
            <a:pPr algn="ctr">
              <a:lnSpc>
                <a:spcPct val="200000"/>
              </a:lnSpc>
              <a:spcBef>
                <a:spcPct val="0"/>
              </a:spcBef>
            </a:pP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Faits</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qualifiés</a:t>
            </a:r>
            <a:r>
              <a:rPr lang="en-US" sz="1266" dirty="0">
                <a:solidFill>
                  <a:srgbClr val="000000"/>
                </a:solidFill>
                <a:latin typeface="Open Sans"/>
                <a:ea typeface="Open Sans"/>
                <a:cs typeface="Open Sans"/>
                <a:sym typeface="Open Sans"/>
              </a:rPr>
              <a:t> infraction </a:t>
            </a:r>
          </a:p>
          <a:p>
            <a:pPr algn="ctr">
              <a:lnSpc>
                <a:spcPts val="1773"/>
              </a:lnSpc>
              <a:spcBef>
                <a:spcPct val="0"/>
              </a:spcBef>
            </a:pPr>
            <a:endParaRPr lang="en-US" sz="1266" dirty="0">
              <a:solidFill>
                <a:srgbClr val="000000"/>
              </a:solidFill>
              <a:latin typeface="Open Sans"/>
              <a:ea typeface="Open Sans"/>
              <a:cs typeface="Open Sans"/>
              <a:sym typeface="Open Sans"/>
            </a:endParaRPr>
          </a:p>
        </p:txBody>
      </p:sp>
    </p:spTree>
    <p:extLst>
      <p:ext uri="{BB962C8B-B14F-4D97-AF65-F5344CB8AC3E}">
        <p14:creationId xmlns:p14="http://schemas.microsoft.com/office/powerpoint/2010/main" val="65873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30713" y="772316"/>
            <a:ext cx="6109135" cy="1211338"/>
            <a:chOff x="0" y="0"/>
            <a:chExt cx="2413485" cy="478553"/>
          </a:xfrm>
        </p:grpSpPr>
        <p:sp>
          <p:nvSpPr>
            <p:cNvPr id="3" name="Freeform 3"/>
            <p:cNvSpPr/>
            <p:nvPr/>
          </p:nvSpPr>
          <p:spPr>
            <a:xfrm>
              <a:off x="0" y="0"/>
              <a:ext cx="2413485" cy="478553"/>
            </a:xfrm>
            <a:custGeom>
              <a:avLst/>
              <a:gdLst/>
              <a:ahLst/>
              <a:cxnLst/>
              <a:rect l="l" t="t" r="r" b="b"/>
              <a:pathLst>
                <a:path w="2413485" h="478553">
                  <a:moveTo>
                    <a:pt x="0" y="0"/>
                  </a:moveTo>
                  <a:lnTo>
                    <a:pt x="2413485" y="0"/>
                  </a:lnTo>
                  <a:lnTo>
                    <a:pt x="2413485" y="478553"/>
                  </a:lnTo>
                  <a:lnTo>
                    <a:pt x="0" y="478553"/>
                  </a:lnTo>
                  <a:close/>
                </a:path>
              </a:pathLst>
            </a:custGeom>
            <a:solidFill>
              <a:srgbClr val="FAF6DB"/>
            </a:solidFill>
            <a:ln w="28575" cap="sq">
              <a:solidFill>
                <a:srgbClr val="B4B096"/>
              </a:solidFill>
              <a:prstDash val="solid"/>
              <a:miter/>
            </a:ln>
          </p:spPr>
        </p:sp>
        <p:sp>
          <p:nvSpPr>
            <p:cNvPr id="4" name="TextBox 4"/>
            <p:cNvSpPr txBox="1"/>
            <p:nvPr/>
          </p:nvSpPr>
          <p:spPr>
            <a:xfrm>
              <a:off x="0" y="-38100"/>
              <a:ext cx="2413485" cy="516653"/>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1247563" y="3290645"/>
            <a:ext cx="1888187" cy="2919656"/>
            <a:chOff x="0" y="0"/>
            <a:chExt cx="745951" cy="1158844"/>
          </a:xfrm>
        </p:grpSpPr>
        <p:sp>
          <p:nvSpPr>
            <p:cNvPr id="6" name="Freeform 6"/>
            <p:cNvSpPr/>
            <p:nvPr/>
          </p:nvSpPr>
          <p:spPr>
            <a:xfrm>
              <a:off x="0" y="0"/>
              <a:ext cx="745951" cy="1158844"/>
            </a:xfrm>
            <a:custGeom>
              <a:avLst/>
              <a:gdLst/>
              <a:ahLst/>
              <a:cxnLst/>
              <a:rect l="l" t="t" r="r" b="b"/>
              <a:pathLst>
                <a:path w="745951" h="1158844">
                  <a:moveTo>
                    <a:pt x="0" y="0"/>
                  </a:moveTo>
                  <a:lnTo>
                    <a:pt x="745951" y="0"/>
                  </a:lnTo>
                  <a:lnTo>
                    <a:pt x="745951" y="1158844"/>
                  </a:lnTo>
                  <a:lnTo>
                    <a:pt x="0" y="1158844"/>
                  </a:lnTo>
                  <a:close/>
                </a:path>
              </a:pathLst>
            </a:custGeom>
            <a:solidFill>
              <a:srgbClr val="AEE1A1">
                <a:alpha val="44706"/>
              </a:srgbClr>
            </a:solidFill>
            <a:ln w="28575" cap="sq">
              <a:solidFill>
                <a:srgbClr val="779B6E">
                  <a:alpha val="44706"/>
                </a:srgbClr>
              </a:solidFill>
              <a:prstDash val="solid"/>
              <a:miter/>
            </a:ln>
          </p:spPr>
        </p:sp>
        <p:sp>
          <p:nvSpPr>
            <p:cNvPr id="7" name="TextBox 7"/>
            <p:cNvSpPr txBox="1"/>
            <p:nvPr/>
          </p:nvSpPr>
          <p:spPr>
            <a:xfrm>
              <a:off x="0" y="-38100"/>
              <a:ext cx="745951" cy="1196944"/>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3366791" y="3276977"/>
            <a:ext cx="1888187" cy="2933324"/>
            <a:chOff x="0" y="0"/>
            <a:chExt cx="745951" cy="1158844"/>
          </a:xfrm>
        </p:grpSpPr>
        <p:sp>
          <p:nvSpPr>
            <p:cNvPr id="9" name="Freeform 9"/>
            <p:cNvSpPr/>
            <p:nvPr/>
          </p:nvSpPr>
          <p:spPr>
            <a:xfrm>
              <a:off x="0" y="0"/>
              <a:ext cx="745951" cy="1158844"/>
            </a:xfrm>
            <a:custGeom>
              <a:avLst/>
              <a:gdLst/>
              <a:ahLst/>
              <a:cxnLst/>
              <a:rect l="l" t="t" r="r" b="b"/>
              <a:pathLst>
                <a:path w="745951" h="1158844">
                  <a:moveTo>
                    <a:pt x="0" y="0"/>
                  </a:moveTo>
                  <a:lnTo>
                    <a:pt x="745951" y="0"/>
                  </a:lnTo>
                  <a:lnTo>
                    <a:pt x="745951" y="1158844"/>
                  </a:lnTo>
                  <a:lnTo>
                    <a:pt x="0" y="1158844"/>
                  </a:lnTo>
                  <a:close/>
                </a:path>
              </a:pathLst>
            </a:custGeom>
            <a:solidFill>
              <a:srgbClr val="AEE1A1"/>
            </a:solidFill>
            <a:ln w="28575" cap="sq">
              <a:solidFill>
                <a:srgbClr val="779B6E"/>
              </a:solidFill>
              <a:prstDash val="solid"/>
              <a:miter/>
            </a:ln>
          </p:spPr>
        </p:sp>
        <p:sp>
          <p:nvSpPr>
            <p:cNvPr id="10" name="TextBox 10"/>
            <p:cNvSpPr txBox="1"/>
            <p:nvPr/>
          </p:nvSpPr>
          <p:spPr>
            <a:xfrm>
              <a:off x="0" y="-38100"/>
              <a:ext cx="745951" cy="1196944"/>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5510919" y="3267972"/>
            <a:ext cx="1888187" cy="2938511"/>
            <a:chOff x="0" y="0"/>
            <a:chExt cx="745951" cy="1158844"/>
          </a:xfrm>
        </p:grpSpPr>
        <p:sp>
          <p:nvSpPr>
            <p:cNvPr id="12" name="Freeform 12"/>
            <p:cNvSpPr/>
            <p:nvPr/>
          </p:nvSpPr>
          <p:spPr>
            <a:xfrm>
              <a:off x="0" y="0"/>
              <a:ext cx="745951" cy="1158844"/>
            </a:xfrm>
            <a:custGeom>
              <a:avLst/>
              <a:gdLst/>
              <a:ahLst/>
              <a:cxnLst/>
              <a:rect l="l" t="t" r="r" b="b"/>
              <a:pathLst>
                <a:path w="745951" h="1158844">
                  <a:moveTo>
                    <a:pt x="0" y="0"/>
                  </a:moveTo>
                  <a:lnTo>
                    <a:pt x="745951" y="0"/>
                  </a:lnTo>
                  <a:lnTo>
                    <a:pt x="745951" y="1158844"/>
                  </a:lnTo>
                  <a:lnTo>
                    <a:pt x="0" y="1158844"/>
                  </a:lnTo>
                  <a:close/>
                </a:path>
              </a:pathLst>
            </a:custGeom>
            <a:solidFill>
              <a:srgbClr val="AEE1A1"/>
            </a:solidFill>
            <a:ln w="28575" cap="sq">
              <a:solidFill>
                <a:srgbClr val="779B6E"/>
              </a:solidFill>
              <a:prstDash val="solid"/>
              <a:miter/>
            </a:ln>
          </p:spPr>
        </p:sp>
        <p:sp>
          <p:nvSpPr>
            <p:cNvPr id="13" name="TextBox 13"/>
            <p:cNvSpPr txBox="1"/>
            <p:nvPr/>
          </p:nvSpPr>
          <p:spPr>
            <a:xfrm>
              <a:off x="0" y="-38100"/>
              <a:ext cx="745951" cy="1196944"/>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8390578" y="1997130"/>
            <a:ext cx="2811824" cy="823283"/>
            <a:chOff x="0" y="0"/>
            <a:chExt cx="1110844" cy="325248"/>
          </a:xfrm>
        </p:grpSpPr>
        <p:sp>
          <p:nvSpPr>
            <p:cNvPr id="15" name="Freeform 15"/>
            <p:cNvSpPr/>
            <p:nvPr/>
          </p:nvSpPr>
          <p:spPr>
            <a:xfrm>
              <a:off x="0" y="0"/>
              <a:ext cx="1110844" cy="325248"/>
            </a:xfrm>
            <a:custGeom>
              <a:avLst/>
              <a:gdLst/>
              <a:ahLst/>
              <a:cxnLst/>
              <a:rect l="l" t="t" r="r" b="b"/>
              <a:pathLst>
                <a:path w="1110844" h="325248">
                  <a:moveTo>
                    <a:pt x="0" y="0"/>
                  </a:moveTo>
                  <a:lnTo>
                    <a:pt x="1110844" y="0"/>
                  </a:lnTo>
                  <a:lnTo>
                    <a:pt x="1110844" y="325248"/>
                  </a:lnTo>
                  <a:lnTo>
                    <a:pt x="0" y="325248"/>
                  </a:lnTo>
                  <a:close/>
                </a:path>
              </a:pathLst>
            </a:custGeom>
            <a:solidFill>
              <a:srgbClr val="D9D9D9"/>
            </a:solidFill>
            <a:ln w="28575" cap="sq">
              <a:solidFill>
                <a:srgbClr val="A6A6A6"/>
              </a:solidFill>
              <a:prstDash val="solid"/>
              <a:miter/>
            </a:ln>
          </p:spPr>
        </p:sp>
        <p:sp>
          <p:nvSpPr>
            <p:cNvPr id="16" name="TextBox 16"/>
            <p:cNvSpPr txBox="1"/>
            <p:nvPr/>
          </p:nvSpPr>
          <p:spPr>
            <a:xfrm>
              <a:off x="0" y="-38100"/>
              <a:ext cx="1110844" cy="363348"/>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a:off x="8369583" y="3200730"/>
            <a:ext cx="2811824" cy="622461"/>
            <a:chOff x="0" y="0"/>
            <a:chExt cx="1110844" cy="245911"/>
          </a:xfrm>
        </p:grpSpPr>
        <p:sp>
          <p:nvSpPr>
            <p:cNvPr id="18" name="Freeform 18"/>
            <p:cNvSpPr/>
            <p:nvPr/>
          </p:nvSpPr>
          <p:spPr>
            <a:xfrm>
              <a:off x="0" y="0"/>
              <a:ext cx="1110844" cy="245911"/>
            </a:xfrm>
            <a:custGeom>
              <a:avLst/>
              <a:gdLst/>
              <a:ahLst/>
              <a:cxnLst/>
              <a:rect l="l" t="t" r="r" b="b"/>
              <a:pathLst>
                <a:path w="1110844" h="245911">
                  <a:moveTo>
                    <a:pt x="0" y="0"/>
                  </a:moveTo>
                  <a:lnTo>
                    <a:pt x="1110844" y="0"/>
                  </a:lnTo>
                  <a:lnTo>
                    <a:pt x="1110844" y="245911"/>
                  </a:lnTo>
                  <a:lnTo>
                    <a:pt x="0" y="245911"/>
                  </a:lnTo>
                  <a:close/>
                </a:path>
              </a:pathLst>
            </a:custGeom>
            <a:solidFill>
              <a:srgbClr val="EEDEF8"/>
            </a:solidFill>
            <a:ln w="28575" cap="sq">
              <a:solidFill>
                <a:srgbClr val="A6A6A6"/>
              </a:solidFill>
              <a:prstDash val="solid"/>
              <a:miter/>
            </a:ln>
          </p:spPr>
        </p:sp>
        <p:sp>
          <p:nvSpPr>
            <p:cNvPr id="19" name="TextBox 19"/>
            <p:cNvSpPr txBox="1"/>
            <p:nvPr/>
          </p:nvSpPr>
          <p:spPr>
            <a:xfrm>
              <a:off x="0" y="-38100"/>
              <a:ext cx="1110844" cy="284011"/>
            </a:xfrm>
            <a:prstGeom prst="rect">
              <a:avLst/>
            </a:prstGeom>
          </p:spPr>
          <p:txBody>
            <a:bodyPr lIns="33867" tIns="33867" rIns="33867" bIns="33867" rtlCol="0" anchor="ctr"/>
            <a:lstStyle/>
            <a:p>
              <a:pPr algn="ctr">
                <a:lnSpc>
                  <a:spcPts val="1773"/>
                </a:lnSpc>
              </a:pPr>
              <a:endParaRPr sz="1200"/>
            </a:p>
          </p:txBody>
        </p:sp>
      </p:grpSp>
      <p:grpSp>
        <p:nvGrpSpPr>
          <p:cNvPr id="20" name="Group 20"/>
          <p:cNvGrpSpPr/>
          <p:nvPr/>
        </p:nvGrpSpPr>
        <p:grpSpPr>
          <a:xfrm>
            <a:off x="8386319" y="4281386"/>
            <a:ext cx="1232406" cy="982679"/>
            <a:chOff x="0" y="0"/>
            <a:chExt cx="486876" cy="388219"/>
          </a:xfrm>
        </p:grpSpPr>
        <p:sp>
          <p:nvSpPr>
            <p:cNvPr id="21" name="Freeform 21"/>
            <p:cNvSpPr/>
            <p:nvPr/>
          </p:nvSpPr>
          <p:spPr>
            <a:xfrm>
              <a:off x="0" y="0"/>
              <a:ext cx="486876" cy="388219"/>
            </a:xfrm>
            <a:custGeom>
              <a:avLst/>
              <a:gdLst/>
              <a:ahLst/>
              <a:cxnLst/>
              <a:rect l="l" t="t" r="r" b="b"/>
              <a:pathLst>
                <a:path w="486876" h="388219">
                  <a:moveTo>
                    <a:pt x="0" y="0"/>
                  </a:moveTo>
                  <a:lnTo>
                    <a:pt x="486876" y="0"/>
                  </a:lnTo>
                  <a:lnTo>
                    <a:pt x="486876" y="388219"/>
                  </a:lnTo>
                  <a:lnTo>
                    <a:pt x="0" y="388219"/>
                  </a:lnTo>
                  <a:close/>
                </a:path>
              </a:pathLst>
            </a:custGeom>
            <a:solidFill>
              <a:srgbClr val="B19FBB"/>
            </a:solidFill>
            <a:ln w="28575" cap="sq">
              <a:solidFill>
                <a:srgbClr val="A6A6A6"/>
              </a:solidFill>
              <a:prstDash val="solid"/>
              <a:miter/>
            </a:ln>
          </p:spPr>
        </p:sp>
        <p:sp>
          <p:nvSpPr>
            <p:cNvPr id="22" name="TextBox 22"/>
            <p:cNvSpPr txBox="1"/>
            <p:nvPr/>
          </p:nvSpPr>
          <p:spPr>
            <a:xfrm>
              <a:off x="0" y="-38100"/>
              <a:ext cx="486876" cy="426319"/>
            </a:xfrm>
            <a:prstGeom prst="rect">
              <a:avLst/>
            </a:prstGeom>
          </p:spPr>
          <p:txBody>
            <a:bodyPr lIns="33867" tIns="33867" rIns="33867" bIns="33867" rtlCol="0" anchor="ctr"/>
            <a:lstStyle/>
            <a:p>
              <a:pPr algn="ctr">
                <a:lnSpc>
                  <a:spcPts val="1773"/>
                </a:lnSpc>
              </a:pPr>
              <a:endParaRPr sz="1200"/>
            </a:p>
          </p:txBody>
        </p:sp>
      </p:grpSp>
      <p:grpSp>
        <p:nvGrpSpPr>
          <p:cNvPr id="23" name="Group 23"/>
          <p:cNvGrpSpPr/>
          <p:nvPr/>
        </p:nvGrpSpPr>
        <p:grpSpPr>
          <a:xfrm>
            <a:off x="9969996" y="4317929"/>
            <a:ext cx="1232406" cy="782311"/>
            <a:chOff x="0" y="0"/>
            <a:chExt cx="486876" cy="309061"/>
          </a:xfrm>
        </p:grpSpPr>
        <p:sp>
          <p:nvSpPr>
            <p:cNvPr id="24" name="Freeform 24"/>
            <p:cNvSpPr/>
            <p:nvPr/>
          </p:nvSpPr>
          <p:spPr>
            <a:xfrm>
              <a:off x="0" y="0"/>
              <a:ext cx="486876" cy="309061"/>
            </a:xfrm>
            <a:custGeom>
              <a:avLst/>
              <a:gdLst/>
              <a:ahLst/>
              <a:cxnLst/>
              <a:rect l="l" t="t" r="r" b="b"/>
              <a:pathLst>
                <a:path w="486876" h="309061">
                  <a:moveTo>
                    <a:pt x="0" y="0"/>
                  </a:moveTo>
                  <a:lnTo>
                    <a:pt x="486876" y="0"/>
                  </a:lnTo>
                  <a:lnTo>
                    <a:pt x="486876" y="309061"/>
                  </a:lnTo>
                  <a:lnTo>
                    <a:pt x="0" y="309061"/>
                  </a:lnTo>
                  <a:close/>
                </a:path>
              </a:pathLst>
            </a:custGeom>
            <a:solidFill>
              <a:srgbClr val="D9D9D9"/>
            </a:solidFill>
            <a:ln w="28575" cap="sq">
              <a:solidFill>
                <a:srgbClr val="A6A6A6"/>
              </a:solidFill>
              <a:prstDash val="solid"/>
              <a:miter/>
            </a:ln>
          </p:spPr>
        </p:sp>
        <p:sp>
          <p:nvSpPr>
            <p:cNvPr id="25" name="TextBox 25"/>
            <p:cNvSpPr txBox="1"/>
            <p:nvPr/>
          </p:nvSpPr>
          <p:spPr>
            <a:xfrm>
              <a:off x="0" y="-38100"/>
              <a:ext cx="486876" cy="347161"/>
            </a:xfrm>
            <a:prstGeom prst="rect">
              <a:avLst/>
            </a:prstGeom>
          </p:spPr>
          <p:txBody>
            <a:bodyPr lIns="33867" tIns="33867" rIns="33867" bIns="33867" rtlCol="0" anchor="ctr"/>
            <a:lstStyle/>
            <a:p>
              <a:pPr algn="ctr">
                <a:lnSpc>
                  <a:spcPts val="1773"/>
                </a:lnSpc>
              </a:pPr>
              <a:endParaRPr sz="1200"/>
            </a:p>
          </p:txBody>
        </p:sp>
      </p:grpSp>
      <p:grpSp>
        <p:nvGrpSpPr>
          <p:cNvPr id="26" name="Group 26"/>
          <p:cNvGrpSpPr/>
          <p:nvPr/>
        </p:nvGrpSpPr>
        <p:grpSpPr>
          <a:xfrm>
            <a:off x="7789297" y="5605034"/>
            <a:ext cx="2326915" cy="567043"/>
            <a:chOff x="0" y="0"/>
            <a:chExt cx="919275" cy="224017"/>
          </a:xfrm>
        </p:grpSpPr>
        <p:sp>
          <p:nvSpPr>
            <p:cNvPr id="27" name="Freeform 27"/>
            <p:cNvSpPr/>
            <p:nvPr/>
          </p:nvSpPr>
          <p:spPr>
            <a:xfrm>
              <a:off x="0" y="0"/>
              <a:ext cx="919275" cy="224017"/>
            </a:xfrm>
            <a:custGeom>
              <a:avLst/>
              <a:gdLst/>
              <a:ahLst/>
              <a:cxnLst/>
              <a:rect l="l" t="t" r="r" b="b"/>
              <a:pathLst>
                <a:path w="919275" h="224017">
                  <a:moveTo>
                    <a:pt x="0" y="0"/>
                  </a:moveTo>
                  <a:lnTo>
                    <a:pt x="919275" y="0"/>
                  </a:lnTo>
                  <a:lnTo>
                    <a:pt x="919275" y="224017"/>
                  </a:lnTo>
                  <a:lnTo>
                    <a:pt x="0" y="224017"/>
                  </a:lnTo>
                  <a:close/>
                </a:path>
              </a:pathLst>
            </a:custGeom>
            <a:solidFill>
              <a:srgbClr val="B4CDF4"/>
            </a:solidFill>
            <a:ln w="28575" cap="sq">
              <a:solidFill>
                <a:srgbClr val="7FAEF8"/>
              </a:solidFill>
              <a:prstDash val="solid"/>
              <a:miter/>
            </a:ln>
          </p:spPr>
        </p:sp>
        <p:sp>
          <p:nvSpPr>
            <p:cNvPr id="28" name="TextBox 28"/>
            <p:cNvSpPr txBox="1"/>
            <p:nvPr/>
          </p:nvSpPr>
          <p:spPr>
            <a:xfrm>
              <a:off x="0" y="-38100"/>
              <a:ext cx="919275" cy="262117"/>
            </a:xfrm>
            <a:prstGeom prst="rect">
              <a:avLst/>
            </a:prstGeom>
          </p:spPr>
          <p:txBody>
            <a:bodyPr lIns="33867" tIns="33867" rIns="33867" bIns="33867" rtlCol="0" anchor="ctr"/>
            <a:lstStyle/>
            <a:p>
              <a:pPr algn="ctr">
                <a:lnSpc>
                  <a:spcPts val="1773"/>
                </a:lnSpc>
              </a:pPr>
              <a:endParaRPr sz="1200"/>
            </a:p>
          </p:txBody>
        </p:sp>
      </p:grpSp>
      <p:sp>
        <p:nvSpPr>
          <p:cNvPr id="29" name="TextBox 29"/>
          <p:cNvSpPr txBox="1"/>
          <p:nvPr/>
        </p:nvSpPr>
        <p:spPr>
          <a:xfrm>
            <a:off x="5476659" y="3407907"/>
            <a:ext cx="1888187" cy="1384995"/>
          </a:xfrm>
          <a:prstGeom prst="rect">
            <a:avLst/>
          </a:prstGeom>
        </p:spPr>
        <p:txBody>
          <a:bodyPr lIns="0" tIns="0" rIns="0" bIns="0" rtlCol="0" anchor="t">
            <a:spAutoFit/>
          </a:bodyPr>
          <a:lstStyle/>
          <a:p>
            <a:pPr algn="ctr">
              <a:lnSpc>
                <a:spcPts val="1773"/>
              </a:lnSpc>
              <a:spcBef>
                <a:spcPct val="0"/>
              </a:spcBef>
            </a:pPr>
            <a:r>
              <a:rPr lang="en-US" sz="1266" b="1">
                <a:solidFill>
                  <a:srgbClr val="000000"/>
                </a:solidFill>
                <a:latin typeface="Open Sans Bold"/>
                <a:ea typeface="Open Sans Bold"/>
                <a:cs typeface="Open Sans Bold"/>
                <a:sym typeface="Open Sans Bold"/>
              </a:rPr>
              <a:t>Désaccord</a:t>
            </a:r>
          </a:p>
          <a:p>
            <a:pPr algn="ctr">
              <a:lnSpc>
                <a:spcPts val="1773"/>
              </a:lnSpc>
              <a:spcBef>
                <a:spcPct val="0"/>
              </a:spcBef>
            </a:pPr>
            <a:endParaRPr lang="en-US" sz="1266" b="1">
              <a:solidFill>
                <a:srgbClr val="000000"/>
              </a:solidFill>
              <a:latin typeface="Open Sans Bold"/>
              <a:ea typeface="Open Sans Bold"/>
              <a:cs typeface="Open Sans Bold"/>
              <a:sym typeface="Open Sans Bold"/>
            </a:endParaRPr>
          </a:p>
          <a:p>
            <a:pPr algn="ctr">
              <a:lnSpc>
                <a:spcPts val="1773"/>
              </a:lnSpc>
              <a:spcBef>
                <a:spcPct val="0"/>
              </a:spcBef>
            </a:pPr>
            <a:endParaRPr lang="en-US" sz="1266" b="1">
              <a:solidFill>
                <a:srgbClr val="000000"/>
              </a:solidFill>
              <a:latin typeface="Open Sans Bold"/>
              <a:ea typeface="Open Sans Bold"/>
              <a:cs typeface="Open Sans Bold"/>
              <a:sym typeface="Open Sans Bold"/>
            </a:endParaRPr>
          </a:p>
          <a:p>
            <a:pPr algn="ctr">
              <a:lnSpc>
                <a:spcPts val="1773"/>
              </a:lnSpc>
              <a:spcBef>
                <a:spcPct val="0"/>
              </a:spcBef>
            </a:pPr>
            <a:endParaRPr lang="en-US" sz="1266" b="1">
              <a:solidFill>
                <a:srgbClr val="000000"/>
              </a:solidFill>
              <a:latin typeface="Open Sans Bold"/>
              <a:ea typeface="Open Sans Bold"/>
              <a:cs typeface="Open Sans Bold"/>
              <a:sym typeface="Open Sans Bold"/>
            </a:endParaRPr>
          </a:p>
          <a:p>
            <a:pPr algn="ctr">
              <a:lnSpc>
                <a:spcPts val="1773"/>
              </a:lnSpc>
              <a:spcBef>
                <a:spcPct val="0"/>
              </a:spcBef>
            </a:pPr>
            <a:r>
              <a:rPr lang="en-US" sz="1266" u="sng">
                <a:solidFill>
                  <a:srgbClr val="000000"/>
                </a:solidFill>
                <a:latin typeface="Open Sans"/>
                <a:ea typeface="Open Sans"/>
                <a:cs typeface="Open Sans"/>
                <a:sym typeface="Open Sans"/>
              </a:rPr>
              <a:t>+ état de danger</a:t>
            </a:r>
          </a:p>
          <a:p>
            <a:pPr algn="ctr">
              <a:lnSpc>
                <a:spcPts val="1773"/>
              </a:lnSpc>
              <a:spcBef>
                <a:spcPct val="0"/>
              </a:spcBef>
            </a:pPr>
            <a:endParaRPr lang="en-US" sz="1266" u="sng">
              <a:solidFill>
                <a:srgbClr val="000000"/>
              </a:solidFill>
              <a:latin typeface="Open Sans"/>
              <a:ea typeface="Open Sans"/>
              <a:cs typeface="Open Sans"/>
              <a:sym typeface="Open Sans"/>
            </a:endParaRPr>
          </a:p>
        </p:txBody>
      </p:sp>
      <p:grpSp>
        <p:nvGrpSpPr>
          <p:cNvPr id="30" name="Group 30"/>
          <p:cNvGrpSpPr/>
          <p:nvPr/>
        </p:nvGrpSpPr>
        <p:grpSpPr>
          <a:xfrm>
            <a:off x="1264999" y="2384960"/>
            <a:ext cx="1888187" cy="522020"/>
            <a:chOff x="0" y="0"/>
            <a:chExt cx="745951" cy="206230"/>
          </a:xfrm>
        </p:grpSpPr>
        <p:sp>
          <p:nvSpPr>
            <p:cNvPr id="31" name="Freeform 31"/>
            <p:cNvSpPr/>
            <p:nvPr/>
          </p:nvSpPr>
          <p:spPr>
            <a:xfrm>
              <a:off x="0" y="0"/>
              <a:ext cx="745951" cy="206230"/>
            </a:xfrm>
            <a:custGeom>
              <a:avLst/>
              <a:gdLst/>
              <a:ahLst/>
              <a:cxnLst/>
              <a:rect l="l" t="t" r="r" b="b"/>
              <a:pathLst>
                <a:path w="745951" h="206230">
                  <a:moveTo>
                    <a:pt x="0" y="0"/>
                  </a:moveTo>
                  <a:lnTo>
                    <a:pt x="745951" y="0"/>
                  </a:lnTo>
                  <a:lnTo>
                    <a:pt x="745951" y="206230"/>
                  </a:lnTo>
                  <a:lnTo>
                    <a:pt x="0" y="206230"/>
                  </a:lnTo>
                  <a:close/>
                </a:path>
              </a:pathLst>
            </a:custGeom>
            <a:solidFill>
              <a:srgbClr val="AEE1A1">
                <a:alpha val="31765"/>
              </a:srgbClr>
            </a:solidFill>
            <a:ln w="28575" cap="sq">
              <a:solidFill>
                <a:srgbClr val="779B6E">
                  <a:alpha val="31765"/>
                </a:srgbClr>
              </a:solidFill>
              <a:prstDash val="solid"/>
              <a:miter/>
            </a:ln>
          </p:spPr>
        </p:sp>
        <p:sp>
          <p:nvSpPr>
            <p:cNvPr id="32" name="TextBox 32"/>
            <p:cNvSpPr txBox="1"/>
            <p:nvPr/>
          </p:nvSpPr>
          <p:spPr>
            <a:xfrm>
              <a:off x="0" y="-38100"/>
              <a:ext cx="745951" cy="244330"/>
            </a:xfrm>
            <a:prstGeom prst="rect">
              <a:avLst/>
            </a:prstGeom>
          </p:spPr>
          <p:txBody>
            <a:bodyPr lIns="33867" tIns="33867" rIns="33867" bIns="33867" rtlCol="0" anchor="ctr"/>
            <a:lstStyle/>
            <a:p>
              <a:pPr algn="ctr">
                <a:lnSpc>
                  <a:spcPts val="1773"/>
                </a:lnSpc>
              </a:pPr>
              <a:endParaRPr sz="1200"/>
            </a:p>
          </p:txBody>
        </p:sp>
      </p:grpSp>
      <p:grpSp>
        <p:nvGrpSpPr>
          <p:cNvPr id="33" name="Group 33"/>
          <p:cNvGrpSpPr/>
          <p:nvPr/>
        </p:nvGrpSpPr>
        <p:grpSpPr>
          <a:xfrm>
            <a:off x="3400427" y="2368732"/>
            <a:ext cx="3998679" cy="538249"/>
            <a:chOff x="0" y="0"/>
            <a:chExt cx="1579725" cy="212641"/>
          </a:xfrm>
        </p:grpSpPr>
        <p:sp>
          <p:nvSpPr>
            <p:cNvPr id="34" name="Freeform 34"/>
            <p:cNvSpPr/>
            <p:nvPr/>
          </p:nvSpPr>
          <p:spPr>
            <a:xfrm>
              <a:off x="0" y="0"/>
              <a:ext cx="1579725" cy="212641"/>
            </a:xfrm>
            <a:custGeom>
              <a:avLst/>
              <a:gdLst/>
              <a:ahLst/>
              <a:cxnLst/>
              <a:rect l="l" t="t" r="r" b="b"/>
              <a:pathLst>
                <a:path w="1579725" h="212641">
                  <a:moveTo>
                    <a:pt x="0" y="0"/>
                  </a:moveTo>
                  <a:lnTo>
                    <a:pt x="1579725" y="0"/>
                  </a:lnTo>
                  <a:lnTo>
                    <a:pt x="1579725" y="212641"/>
                  </a:lnTo>
                  <a:lnTo>
                    <a:pt x="0" y="212641"/>
                  </a:lnTo>
                  <a:close/>
                </a:path>
              </a:pathLst>
            </a:custGeom>
            <a:solidFill>
              <a:srgbClr val="AEE1A1">
                <a:alpha val="67843"/>
              </a:srgbClr>
            </a:solidFill>
            <a:ln w="28575" cap="sq">
              <a:solidFill>
                <a:srgbClr val="779B6E">
                  <a:alpha val="67843"/>
                </a:srgbClr>
              </a:solidFill>
              <a:prstDash val="solid"/>
              <a:miter/>
            </a:ln>
          </p:spPr>
        </p:sp>
        <p:sp>
          <p:nvSpPr>
            <p:cNvPr id="35" name="TextBox 35"/>
            <p:cNvSpPr txBox="1"/>
            <p:nvPr/>
          </p:nvSpPr>
          <p:spPr>
            <a:xfrm>
              <a:off x="0" y="-38100"/>
              <a:ext cx="1579725" cy="250741"/>
            </a:xfrm>
            <a:prstGeom prst="rect">
              <a:avLst/>
            </a:prstGeom>
          </p:spPr>
          <p:txBody>
            <a:bodyPr lIns="33867" tIns="33867" rIns="33867" bIns="33867" rtlCol="0" anchor="ctr"/>
            <a:lstStyle/>
            <a:p>
              <a:pPr algn="ctr">
                <a:lnSpc>
                  <a:spcPts val="1773"/>
                </a:lnSpc>
              </a:pPr>
              <a:endParaRPr sz="1200"/>
            </a:p>
          </p:txBody>
        </p:sp>
      </p:grpSp>
      <p:sp>
        <p:nvSpPr>
          <p:cNvPr id="36" name="AutoShape 36"/>
          <p:cNvSpPr/>
          <p:nvPr/>
        </p:nvSpPr>
        <p:spPr>
          <a:xfrm flipH="1">
            <a:off x="2478085" y="2132752"/>
            <a:ext cx="178597" cy="164973"/>
          </a:xfrm>
          <a:prstGeom prst="line">
            <a:avLst/>
          </a:prstGeom>
          <a:ln w="38100" cap="flat">
            <a:solidFill>
              <a:srgbClr val="A6A6A6"/>
            </a:solidFill>
            <a:prstDash val="solid"/>
            <a:headEnd type="none" w="sm" len="sm"/>
            <a:tailEnd type="arrow" w="med" len="sm"/>
          </a:ln>
        </p:spPr>
      </p:sp>
      <p:sp>
        <p:nvSpPr>
          <p:cNvPr id="37" name="AutoShape 37"/>
          <p:cNvSpPr/>
          <p:nvPr/>
        </p:nvSpPr>
        <p:spPr>
          <a:xfrm>
            <a:off x="5858511" y="2974701"/>
            <a:ext cx="228169" cy="246545"/>
          </a:xfrm>
          <a:prstGeom prst="line">
            <a:avLst/>
          </a:prstGeom>
          <a:ln w="38100" cap="flat">
            <a:solidFill>
              <a:srgbClr val="A6A6A6"/>
            </a:solidFill>
            <a:prstDash val="solid"/>
            <a:headEnd type="none" w="sm" len="sm"/>
            <a:tailEnd type="arrow" w="med" len="sm"/>
          </a:ln>
        </p:spPr>
      </p:sp>
      <p:sp>
        <p:nvSpPr>
          <p:cNvPr id="38" name="AutoShape 38"/>
          <p:cNvSpPr/>
          <p:nvPr/>
        </p:nvSpPr>
        <p:spPr>
          <a:xfrm flipH="1">
            <a:off x="4336449" y="2973083"/>
            <a:ext cx="258227" cy="256788"/>
          </a:xfrm>
          <a:prstGeom prst="line">
            <a:avLst/>
          </a:prstGeom>
          <a:ln w="38100" cap="flat">
            <a:solidFill>
              <a:srgbClr val="A6A6A6"/>
            </a:solidFill>
            <a:prstDash val="solid"/>
            <a:headEnd type="none" w="sm" len="sm"/>
            <a:tailEnd type="arrow" w="med" len="sm"/>
          </a:ln>
        </p:spPr>
      </p:sp>
      <p:sp>
        <p:nvSpPr>
          <p:cNvPr id="39" name="AutoShape 39"/>
          <p:cNvSpPr/>
          <p:nvPr/>
        </p:nvSpPr>
        <p:spPr>
          <a:xfrm>
            <a:off x="5255352" y="5042363"/>
            <a:ext cx="603159" cy="12695"/>
          </a:xfrm>
          <a:prstGeom prst="line">
            <a:avLst/>
          </a:prstGeom>
          <a:ln w="38100" cap="flat">
            <a:solidFill>
              <a:srgbClr val="A6A6A6"/>
            </a:solidFill>
            <a:prstDash val="solid"/>
            <a:headEnd type="none" w="sm" len="sm"/>
            <a:tailEnd type="arrow" w="med" len="sm"/>
          </a:ln>
        </p:spPr>
      </p:sp>
      <p:sp>
        <p:nvSpPr>
          <p:cNvPr id="40" name="Freeform 40"/>
          <p:cNvSpPr/>
          <p:nvPr/>
        </p:nvSpPr>
        <p:spPr>
          <a:xfrm rot="7991148">
            <a:off x="6904918" y="2680732"/>
            <a:ext cx="2009400" cy="859019"/>
          </a:xfrm>
          <a:custGeom>
            <a:avLst/>
            <a:gdLst/>
            <a:ahLst/>
            <a:cxnLst/>
            <a:rect l="l" t="t" r="r" b="b"/>
            <a:pathLst>
              <a:path w="3014100" h="1288528">
                <a:moveTo>
                  <a:pt x="0" y="0"/>
                </a:moveTo>
                <a:lnTo>
                  <a:pt x="3014100" y="0"/>
                </a:lnTo>
                <a:lnTo>
                  <a:pt x="3014100" y="1288528"/>
                </a:lnTo>
                <a:lnTo>
                  <a:pt x="0" y="12885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1" name="TextBox 41"/>
          <p:cNvSpPr txBox="1"/>
          <p:nvPr/>
        </p:nvSpPr>
        <p:spPr>
          <a:xfrm>
            <a:off x="1247563" y="3359550"/>
            <a:ext cx="1888187" cy="2769989"/>
          </a:xfrm>
          <a:prstGeom prst="rect">
            <a:avLst/>
          </a:prstGeom>
        </p:spPr>
        <p:txBody>
          <a:bodyPr lIns="0" tIns="0" rIns="0" bIns="0" rtlCol="0" anchor="t">
            <a:spAutoFit/>
          </a:bodyPr>
          <a:lstStyle/>
          <a:p>
            <a:pPr algn="ctr">
              <a:lnSpc>
                <a:spcPts val="1773"/>
              </a:lnSpc>
              <a:spcBef>
                <a:spcPct val="0"/>
              </a:spcBef>
            </a:pPr>
            <a:r>
              <a:rPr lang="en-US" sz="1266" b="1" dirty="0">
                <a:solidFill>
                  <a:srgbClr val="000000"/>
                </a:solidFill>
                <a:latin typeface="Open Sans Bold"/>
                <a:ea typeface="Open Sans Bold"/>
                <a:cs typeface="Open Sans Bold"/>
                <a:sym typeface="Open Sans Bold"/>
              </a:rPr>
              <a:t>Orientation</a:t>
            </a:r>
          </a:p>
          <a:p>
            <a:pPr algn="ctr">
              <a:lnSpc>
                <a:spcPts val="1773"/>
              </a:lnSpc>
              <a:spcBef>
                <a:spcPct val="0"/>
              </a:spcBef>
            </a:pPr>
            <a:r>
              <a:rPr lang="en-US" sz="1266" b="1" dirty="0">
                <a:solidFill>
                  <a:srgbClr val="000000"/>
                </a:solidFill>
                <a:latin typeface="Open Sans Bold"/>
                <a:ea typeface="Open Sans Bold"/>
                <a:cs typeface="Open Sans Bold"/>
                <a:sym typeface="Open Sans Bold"/>
              </a:rPr>
              <a:t> </a:t>
            </a:r>
          </a:p>
          <a:p>
            <a:pPr algn="ctr">
              <a:lnSpc>
                <a:spcPts val="1773"/>
              </a:lnSpc>
              <a:spcBef>
                <a:spcPct val="0"/>
              </a:spcBef>
            </a:pPr>
            <a:r>
              <a:rPr lang="en-US" sz="1266" dirty="0">
                <a:solidFill>
                  <a:srgbClr val="000000"/>
                </a:solidFill>
                <a:latin typeface="Open Sans"/>
                <a:ea typeface="Open Sans"/>
                <a:cs typeface="Open Sans"/>
                <a:sym typeface="Open Sans"/>
              </a:rPr>
              <a:t>avec </a:t>
            </a:r>
            <a:r>
              <a:rPr lang="en-US" sz="1266" dirty="0" err="1">
                <a:solidFill>
                  <a:srgbClr val="000000"/>
                </a:solidFill>
                <a:latin typeface="Open Sans"/>
                <a:ea typeface="Open Sans"/>
                <a:cs typeface="Open Sans"/>
                <a:sym typeface="Open Sans"/>
              </a:rPr>
              <a:t>ou</a:t>
            </a:r>
            <a:r>
              <a:rPr lang="en-US" sz="1266" dirty="0">
                <a:solidFill>
                  <a:srgbClr val="000000"/>
                </a:solidFill>
                <a:latin typeface="Open Sans"/>
                <a:ea typeface="Open Sans"/>
                <a:cs typeface="Open Sans"/>
                <a:sym typeface="Open Sans"/>
              </a:rPr>
              <a:t> sans </a:t>
            </a:r>
            <a:r>
              <a:rPr lang="en-US" sz="1266" dirty="0" err="1">
                <a:solidFill>
                  <a:srgbClr val="000000"/>
                </a:solidFill>
                <a:latin typeface="Open Sans"/>
                <a:ea typeface="Open Sans"/>
                <a:cs typeface="Open Sans"/>
                <a:sym typeface="Open Sans"/>
              </a:rPr>
              <a:t>accompagnement</a:t>
            </a:r>
            <a:r>
              <a:rPr lang="en-US" sz="1266" dirty="0">
                <a:solidFill>
                  <a:srgbClr val="000000"/>
                </a:solidFill>
                <a:latin typeface="Open Sans"/>
                <a:ea typeface="Open Sans"/>
                <a:cs typeface="Open Sans"/>
                <a:sym typeface="Open Sans"/>
              </a:rPr>
              <a:t> </a:t>
            </a:r>
          </a:p>
          <a:p>
            <a:pPr algn="ctr">
              <a:lnSpc>
                <a:spcPts val="1773"/>
              </a:lnSpc>
              <a:spcBef>
                <a:spcPct val="0"/>
              </a:spcBef>
            </a:pPr>
            <a:endParaRPr lang="en-US" sz="1266" dirty="0">
              <a:solidFill>
                <a:srgbClr val="000000"/>
              </a:solidFill>
              <a:latin typeface="Open Sans"/>
              <a:ea typeface="Open Sans"/>
              <a:cs typeface="Open Sans"/>
              <a:sym typeface="Open Sans"/>
            </a:endParaRPr>
          </a:p>
          <a:p>
            <a:pPr algn="ctr">
              <a:lnSpc>
                <a:spcPts val="1773"/>
              </a:lnSpc>
              <a:spcBef>
                <a:spcPct val="0"/>
              </a:spcBef>
            </a:pPr>
            <a:r>
              <a:rPr lang="en-US" sz="1266" u="sng" dirty="0" err="1">
                <a:solidFill>
                  <a:srgbClr val="000000"/>
                </a:solidFill>
                <a:latin typeface="Open Sans"/>
                <a:ea typeface="Open Sans"/>
                <a:cs typeface="Open Sans"/>
                <a:sym typeface="Open Sans"/>
              </a:rPr>
              <a:t>Classement</a:t>
            </a:r>
            <a:endParaRPr lang="en-US" sz="1266" u="sng" dirty="0">
              <a:solidFill>
                <a:srgbClr val="000000"/>
              </a:solidFill>
              <a:latin typeface="Open Sans"/>
              <a:ea typeface="Open Sans"/>
              <a:cs typeface="Open Sans"/>
              <a:sym typeface="Open Sans"/>
            </a:endParaRPr>
          </a:p>
          <a:p>
            <a:pPr algn="ctr">
              <a:lnSpc>
                <a:spcPts val="1773"/>
              </a:lnSpc>
              <a:spcBef>
                <a:spcPct val="0"/>
              </a:spcBef>
            </a:pPr>
            <a:endParaRPr lang="en-US" sz="1266" u="sng" dirty="0">
              <a:solidFill>
                <a:srgbClr val="000000"/>
              </a:solidFill>
              <a:latin typeface="Open Sans"/>
              <a:ea typeface="Open Sans"/>
              <a:cs typeface="Open Sans"/>
              <a:sym typeface="Open Sans"/>
            </a:endParaRPr>
          </a:p>
          <a:p>
            <a:pPr algn="ctr">
              <a:lnSpc>
                <a:spcPts val="1773"/>
              </a:lnSpc>
              <a:spcBef>
                <a:spcPct val="0"/>
              </a:spcBef>
            </a:pPr>
            <a:r>
              <a:rPr lang="en-US" sz="1266" i="1" dirty="0" err="1">
                <a:solidFill>
                  <a:srgbClr val="000000"/>
                </a:solidFill>
                <a:latin typeface="Open Sans Italics"/>
                <a:ea typeface="Open Sans Italics"/>
                <a:cs typeface="Open Sans Italics"/>
                <a:sym typeface="Open Sans Italics"/>
              </a:rPr>
              <a:t>ou</a:t>
            </a:r>
            <a:endParaRPr lang="en-US" sz="1266" i="1" dirty="0">
              <a:solidFill>
                <a:srgbClr val="000000"/>
              </a:solidFill>
              <a:latin typeface="Open Sans Italics"/>
              <a:ea typeface="Open Sans Italics"/>
              <a:cs typeface="Open Sans Italics"/>
              <a:sym typeface="Open Sans Italics"/>
            </a:endParaRPr>
          </a:p>
          <a:p>
            <a:pPr algn="ctr">
              <a:lnSpc>
                <a:spcPts val="1773"/>
              </a:lnSpc>
              <a:spcBef>
                <a:spcPct val="0"/>
              </a:spcBef>
            </a:pPr>
            <a:endParaRPr lang="en-US" sz="1266" i="1" dirty="0">
              <a:solidFill>
                <a:srgbClr val="000000"/>
              </a:solidFill>
              <a:latin typeface="Open Sans Italics"/>
              <a:ea typeface="Open Sans Italics"/>
              <a:cs typeface="Open Sans Italics"/>
              <a:sym typeface="Open Sans Italics"/>
            </a:endParaRPr>
          </a:p>
          <a:p>
            <a:pPr algn="ctr">
              <a:lnSpc>
                <a:spcPts val="1773"/>
              </a:lnSpc>
              <a:spcBef>
                <a:spcPct val="0"/>
              </a:spcBef>
            </a:pPr>
            <a:r>
              <a:rPr lang="en-US" sz="1266" dirty="0">
                <a:solidFill>
                  <a:srgbClr val="000000"/>
                </a:solidFill>
                <a:latin typeface="Open Sans"/>
                <a:ea typeface="Open Sans"/>
                <a:cs typeface="Open Sans"/>
                <a:sym typeface="Open Sans"/>
              </a:rPr>
              <a:t>Aide </a:t>
            </a:r>
            <a:r>
              <a:rPr lang="en-US" sz="1266" dirty="0" err="1">
                <a:solidFill>
                  <a:srgbClr val="000000"/>
                </a:solidFill>
                <a:latin typeface="Open Sans"/>
                <a:ea typeface="Open Sans"/>
                <a:cs typeface="Open Sans"/>
                <a:sym typeface="Open Sans"/>
              </a:rPr>
              <a:t>spécialisée</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nécessaire</a:t>
            </a:r>
            <a:endParaRPr lang="en-US" sz="1266" dirty="0">
              <a:solidFill>
                <a:srgbClr val="000000"/>
              </a:solidFill>
              <a:latin typeface="Open Sans"/>
              <a:ea typeface="Open Sans"/>
              <a:cs typeface="Open Sans"/>
              <a:sym typeface="Open Sans"/>
            </a:endParaRPr>
          </a:p>
          <a:p>
            <a:pPr algn="ctr">
              <a:lnSpc>
                <a:spcPts val="1773"/>
              </a:lnSpc>
              <a:spcBef>
                <a:spcPct val="0"/>
              </a:spcBef>
            </a:pPr>
            <a:endParaRPr lang="en-US" sz="1266" dirty="0">
              <a:solidFill>
                <a:srgbClr val="000000"/>
              </a:solidFill>
              <a:latin typeface="Open Sans"/>
              <a:ea typeface="Open Sans"/>
              <a:cs typeface="Open Sans"/>
              <a:sym typeface="Open Sans"/>
            </a:endParaRPr>
          </a:p>
        </p:txBody>
      </p:sp>
      <p:sp>
        <p:nvSpPr>
          <p:cNvPr id="42" name="AutoShape 42"/>
          <p:cNvSpPr/>
          <p:nvPr/>
        </p:nvSpPr>
        <p:spPr>
          <a:xfrm>
            <a:off x="9775495" y="2906980"/>
            <a:ext cx="0" cy="243132"/>
          </a:xfrm>
          <a:prstGeom prst="line">
            <a:avLst/>
          </a:prstGeom>
          <a:ln w="38100" cap="flat">
            <a:solidFill>
              <a:srgbClr val="A6A6A6"/>
            </a:solidFill>
            <a:prstDash val="solid"/>
            <a:headEnd type="none" w="sm" len="sm"/>
            <a:tailEnd type="arrow" w="med" len="sm"/>
          </a:ln>
        </p:spPr>
      </p:sp>
      <p:sp>
        <p:nvSpPr>
          <p:cNvPr id="43" name="AutoShape 43"/>
          <p:cNvSpPr/>
          <p:nvPr/>
        </p:nvSpPr>
        <p:spPr>
          <a:xfrm flipH="1">
            <a:off x="9351178" y="3931478"/>
            <a:ext cx="258227" cy="256788"/>
          </a:xfrm>
          <a:prstGeom prst="line">
            <a:avLst/>
          </a:prstGeom>
          <a:ln w="38100" cap="flat">
            <a:solidFill>
              <a:srgbClr val="A6A6A6"/>
            </a:solidFill>
            <a:prstDash val="solid"/>
            <a:headEnd type="none" w="sm" len="sm"/>
            <a:tailEnd type="arrow" w="med" len="sm"/>
          </a:ln>
        </p:spPr>
      </p:sp>
      <p:sp>
        <p:nvSpPr>
          <p:cNvPr id="44" name="AutoShape 44"/>
          <p:cNvSpPr/>
          <p:nvPr/>
        </p:nvSpPr>
        <p:spPr>
          <a:xfrm>
            <a:off x="10105187" y="3957414"/>
            <a:ext cx="228169" cy="246545"/>
          </a:xfrm>
          <a:prstGeom prst="line">
            <a:avLst/>
          </a:prstGeom>
          <a:ln w="38100" cap="flat">
            <a:solidFill>
              <a:srgbClr val="A6A6A6"/>
            </a:solidFill>
            <a:prstDash val="solid"/>
            <a:headEnd type="none" w="sm" len="sm"/>
            <a:tailEnd type="arrow" w="med" len="sm"/>
          </a:ln>
        </p:spPr>
      </p:sp>
      <p:sp>
        <p:nvSpPr>
          <p:cNvPr id="45" name="AutoShape 45"/>
          <p:cNvSpPr/>
          <p:nvPr/>
        </p:nvSpPr>
        <p:spPr>
          <a:xfrm>
            <a:off x="9012704" y="5373052"/>
            <a:ext cx="0" cy="243132"/>
          </a:xfrm>
          <a:prstGeom prst="line">
            <a:avLst/>
          </a:prstGeom>
          <a:ln w="38100" cap="flat">
            <a:solidFill>
              <a:srgbClr val="A6A6A6"/>
            </a:solidFill>
            <a:prstDash val="solid"/>
            <a:headEnd type="none" w="sm" len="sm"/>
            <a:tailEnd type="arrow" w="med" len="sm"/>
          </a:ln>
        </p:spPr>
      </p:sp>
      <p:sp>
        <p:nvSpPr>
          <p:cNvPr id="46" name="AutoShape 46"/>
          <p:cNvSpPr/>
          <p:nvPr/>
        </p:nvSpPr>
        <p:spPr>
          <a:xfrm flipV="1">
            <a:off x="1414719" y="4644863"/>
            <a:ext cx="243001" cy="7977"/>
          </a:xfrm>
          <a:prstGeom prst="line">
            <a:avLst/>
          </a:prstGeom>
          <a:ln w="38100" cap="flat">
            <a:solidFill>
              <a:srgbClr val="A6A6A6"/>
            </a:solidFill>
            <a:prstDash val="solid"/>
            <a:headEnd type="none" w="sm" len="sm"/>
            <a:tailEnd type="arrow" w="med" len="sm"/>
          </a:ln>
        </p:spPr>
      </p:sp>
      <p:sp>
        <p:nvSpPr>
          <p:cNvPr id="47" name="TextBox 47"/>
          <p:cNvSpPr txBox="1"/>
          <p:nvPr/>
        </p:nvSpPr>
        <p:spPr>
          <a:xfrm>
            <a:off x="3366791" y="3359550"/>
            <a:ext cx="1838419" cy="2846933"/>
          </a:xfrm>
          <a:prstGeom prst="rect">
            <a:avLst/>
          </a:prstGeom>
        </p:spPr>
        <p:txBody>
          <a:bodyPr lIns="0" tIns="0" rIns="0" bIns="0" rtlCol="0" anchor="t">
            <a:spAutoFit/>
          </a:bodyPr>
          <a:lstStyle/>
          <a:p>
            <a:pPr algn="ctr">
              <a:lnSpc>
                <a:spcPts val="1773"/>
              </a:lnSpc>
            </a:pPr>
            <a:r>
              <a:rPr lang="en-US" sz="1266" b="1" dirty="0">
                <a:solidFill>
                  <a:srgbClr val="000000"/>
                </a:solidFill>
                <a:latin typeface="Open Sans Bold"/>
                <a:ea typeface="Open Sans Bold"/>
                <a:cs typeface="Open Sans Bold"/>
                <a:sym typeface="Open Sans Bold"/>
              </a:rPr>
              <a:t>Accord</a:t>
            </a:r>
          </a:p>
          <a:p>
            <a:pPr algn="ctr">
              <a:lnSpc>
                <a:spcPts val="1773"/>
              </a:lnSpc>
            </a:pPr>
            <a:endParaRPr lang="en-US" sz="1266" b="1" dirty="0">
              <a:solidFill>
                <a:srgbClr val="000000"/>
              </a:solidFill>
              <a:latin typeface="Open Sans Bold"/>
              <a:ea typeface="Open Sans Bold"/>
              <a:cs typeface="Open Sans Bold"/>
              <a:sym typeface="Open Sans Bold"/>
            </a:endParaRPr>
          </a:p>
          <a:p>
            <a:pPr algn="ctr">
              <a:lnSpc>
                <a:spcPts val="1773"/>
              </a:lnSpc>
              <a:spcBef>
                <a:spcPct val="0"/>
              </a:spcBef>
            </a:pPr>
            <a:r>
              <a:rPr lang="en-US" sz="1266" dirty="0" err="1">
                <a:solidFill>
                  <a:srgbClr val="000000"/>
                </a:solidFill>
                <a:latin typeface="Open Sans"/>
                <a:ea typeface="Open Sans"/>
                <a:cs typeface="Open Sans"/>
                <a:sym typeface="Open Sans"/>
              </a:rPr>
              <a:t>Programme</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d’aide</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proposé</a:t>
            </a:r>
            <a:r>
              <a:rPr lang="en-US" sz="1266" dirty="0">
                <a:solidFill>
                  <a:srgbClr val="000000"/>
                </a:solidFill>
                <a:latin typeface="Open Sans"/>
                <a:ea typeface="Open Sans"/>
                <a:cs typeface="Open Sans"/>
                <a:sym typeface="Open Sans"/>
              </a:rPr>
              <a:t> par le </a:t>
            </a:r>
            <a:r>
              <a:rPr lang="en-US" sz="1266" dirty="0" err="1">
                <a:solidFill>
                  <a:srgbClr val="000000"/>
                </a:solidFill>
                <a:latin typeface="Open Sans"/>
                <a:ea typeface="Open Sans"/>
                <a:cs typeface="Open Sans"/>
                <a:sym typeface="Open Sans"/>
              </a:rPr>
              <a:t>Conseiller</a:t>
            </a:r>
            <a:r>
              <a:rPr lang="en-US" sz="1266" dirty="0">
                <a:solidFill>
                  <a:srgbClr val="000000"/>
                </a:solidFill>
                <a:latin typeface="Open Sans"/>
                <a:ea typeface="Open Sans"/>
                <a:cs typeface="Open Sans"/>
                <a:sym typeface="Open Sans"/>
              </a:rPr>
              <a:t> de </a:t>
            </a:r>
            <a:r>
              <a:rPr lang="en-US" sz="1266" dirty="0" err="1">
                <a:solidFill>
                  <a:srgbClr val="000000"/>
                </a:solidFill>
                <a:latin typeface="Open Sans"/>
                <a:ea typeface="Open Sans"/>
                <a:cs typeface="Open Sans"/>
                <a:sym typeface="Open Sans"/>
              </a:rPr>
              <a:t>l’AJ</a:t>
            </a:r>
            <a:r>
              <a:rPr lang="en-US" sz="1266" dirty="0">
                <a:solidFill>
                  <a:srgbClr val="000000"/>
                </a:solidFill>
                <a:latin typeface="Open Sans"/>
                <a:ea typeface="Open Sans"/>
                <a:cs typeface="Open Sans"/>
                <a:sym typeface="Open Sans"/>
              </a:rPr>
              <a:t> </a:t>
            </a:r>
          </a:p>
          <a:p>
            <a:pPr algn="ctr">
              <a:lnSpc>
                <a:spcPts val="1773"/>
              </a:lnSpc>
              <a:spcBef>
                <a:spcPct val="0"/>
              </a:spcBef>
            </a:pPr>
            <a:endParaRPr lang="en-US" sz="1266" dirty="0">
              <a:solidFill>
                <a:srgbClr val="000000"/>
              </a:solidFill>
              <a:latin typeface="Open Sans"/>
              <a:ea typeface="Open Sans"/>
              <a:cs typeface="Open Sans"/>
              <a:sym typeface="Open Sans"/>
            </a:endParaRPr>
          </a:p>
          <a:p>
            <a:pPr algn="ctr">
              <a:lnSpc>
                <a:spcPts val="2355"/>
              </a:lnSpc>
            </a:pPr>
            <a:r>
              <a:rPr lang="en-US" sz="1266" dirty="0">
                <a:solidFill>
                  <a:srgbClr val="000000"/>
                </a:solidFill>
                <a:latin typeface="Open Sans"/>
                <a:ea typeface="Open Sans"/>
                <a:cs typeface="Open Sans"/>
                <a:sym typeface="Open Sans"/>
              </a:rPr>
              <a:t>-Le </a:t>
            </a:r>
            <a:r>
              <a:rPr lang="en-US" sz="1266" dirty="0" err="1">
                <a:solidFill>
                  <a:srgbClr val="000000"/>
                </a:solidFill>
                <a:latin typeface="Open Sans"/>
                <a:ea typeface="Open Sans"/>
                <a:cs typeface="Open Sans"/>
                <a:sym typeface="Open Sans"/>
              </a:rPr>
              <a:t>jeune</a:t>
            </a:r>
            <a:r>
              <a:rPr lang="en-US" sz="1266" dirty="0">
                <a:solidFill>
                  <a:srgbClr val="000000"/>
                </a:solidFill>
                <a:latin typeface="Open Sans"/>
                <a:ea typeface="Open Sans"/>
                <a:cs typeface="Open Sans"/>
                <a:sym typeface="Open Sans"/>
              </a:rPr>
              <a:t> (+12 </a:t>
            </a:r>
            <a:r>
              <a:rPr lang="en-US" sz="1266" dirty="0" err="1">
                <a:solidFill>
                  <a:srgbClr val="000000"/>
                </a:solidFill>
                <a:latin typeface="Open Sans"/>
                <a:ea typeface="Open Sans"/>
                <a:cs typeface="Open Sans"/>
                <a:sym typeface="Open Sans"/>
              </a:rPr>
              <a:t>ans</a:t>
            </a:r>
            <a:r>
              <a:rPr lang="en-US" sz="1266" dirty="0">
                <a:solidFill>
                  <a:srgbClr val="000000"/>
                </a:solidFill>
                <a:latin typeface="Open Sans"/>
                <a:ea typeface="Open Sans"/>
                <a:cs typeface="Open Sans"/>
                <a:sym typeface="Open Sans"/>
              </a:rPr>
              <a:t>)</a:t>
            </a:r>
          </a:p>
          <a:p>
            <a:pPr algn="ctr">
              <a:lnSpc>
                <a:spcPts val="2355"/>
              </a:lnSpc>
            </a:pPr>
            <a:r>
              <a:rPr lang="en-US" sz="1266" dirty="0">
                <a:solidFill>
                  <a:srgbClr val="000000"/>
                </a:solidFill>
                <a:latin typeface="Open Sans"/>
                <a:ea typeface="Open Sans"/>
                <a:cs typeface="Open Sans"/>
                <a:sym typeface="Open Sans"/>
              </a:rPr>
              <a:t>-Les </a:t>
            </a:r>
            <a:r>
              <a:rPr lang="en-US" sz="1266" dirty="0" err="1">
                <a:solidFill>
                  <a:srgbClr val="000000"/>
                </a:solidFill>
                <a:latin typeface="Open Sans"/>
                <a:ea typeface="Open Sans"/>
                <a:cs typeface="Open Sans"/>
                <a:sym typeface="Open Sans"/>
              </a:rPr>
              <a:t>personnes</a:t>
            </a:r>
            <a:r>
              <a:rPr lang="en-US" sz="1266" dirty="0">
                <a:solidFill>
                  <a:srgbClr val="000000"/>
                </a:solidFill>
                <a:latin typeface="Open Sans"/>
                <a:ea typeface="Open Sans"/>
                <a:cs typeface="Open Sans"/>
                <a:sym typeface="Open Sans"/>
              </a:rPr>
              <a:t> qui </a:t>
            </a:r>
            <a:r>
              <a:rPr lang="en-US" sz="1266" dirty="0" err="1">
                <a:solidFill>
                  <a:srgbClr val="000000"/>
                </a:solidFill>
                <a:latin typeface="Open Sans"/>
                <a:ea typeface="Open Sans"/>
                <a:cs typeface="Open Sans"/>
                <a:sym typeface="Open Sans"/>
              </a:rPr>
              <a:t>exercent</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l’autorité</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parentale</a:t>
            </a:r>
            <a:endParaRPr lang="en-US" sz="1266" dirty="0">
              <a:solidFill>
                <a:srgbClr val="000000"/>
              </a:solidFill>
              <a:latin typeface="Open Sans"/>
              <a:ea typeface="Open Sans"/>
              <a:cs typeface="Open Sans"/>
              <a:sym typeface="Open Sans"/>
            </a:endParaRPr>
          </a:p>
          <a:p>
            <a:pPr algn="ctr">
              <a:lnSpc>
                <a:spcPts val="1773"/>
              </a:lnSpc>
              <a:spcBef>
                <a:spcPct val="0"/>
              </a:spcBef>
            </a:pPr>
            <a:endParaRPr lang="en-US" sz="1266" dirty="0">
              <a:solidFill>
                <a:srgbClr val="000000"/>
              </a:solidFill>
              <a:latin typeface="Open Sans"/>
              <a:ea typeface="Open Sans"/>
              <a:cs typeface="Open Sans"/>
              <a:sym typeface="Open Sans"/>
            </a:endParaRPr>
          </a:p>
        </p:txBody>
      </p:sp>
      <p:sp>
        <p:nvSpPr>
          <p:cNvPr id="48" name="TextBox 48"/>
          <p:cNvSpPr txBox="1"/>
          <p:nvPr/>
        </p:nvSpPr>
        <p:spPr>
          <a:xfrm>
            <a:off x="1279313" y="2395986"/>
            <a:ext cx="1888187" cy="410369"/>
          </a:xfrm>
          <a:prstGeom prst="rect">
            <a:avLst/>
          </a:prstGeom>
        </p:spPr>
        <p:txBody>
          <a:bodyPr lIns="0" tIns="0" rIns="0" bIns="0" rtlCol="0" anchor="t">
            <a:spAutoFit/>
          </a:bodyPr>
          <a:lstStyle/>
          <a:p>
            <a:pPr algn="ctr">
              <a:lnSpc>
                <a:spcPts val="1773"/>
              </a:lnSpc>
              <a:spcBef>
                <a:spcPct val="0"/>
              </a:spcBef>
            </a:pPr>
            <a:r>
              <a:rPr lang="en-US" sz="1266" i="1">
                <a:solidFill>
                  <a:srgbClr val="779B6E"/>
                </a:solidFill>
                <a:latin typeface="Open Sans Italics"/>
                <a:ea typeface="Open Sans Italics"/>
                <a:cs typeface="Open Sans Italics"/>
                <a:sym typeface="Open Sans Italics"/>
              </a:rPr>
              <a:t>Pôle permanence</a:t>
            </a:r>
          </a:p>
          <a:p>
            <a:pPr algn="ctr">
              <a:lnSpc>
                <a:spcPts val="1400"/>
              </a:lnSpc>
              <a:spcBef>
                <a:spcPct val="0"/>
              </a:spcBef>
            </a:pPr>
            <a:r>
              <a:rPr lang="en-US" sz="1000" i="1">
                <a:solidFill>
                  <a:srgbClr val="779B6E"/>
                </a:solidFill>
                <a:latin typeface="Open Sans Italics"/>
                <a:ea typeface="Open Sans Italics"/>
                <a:cs typeface="Open Sans Italics"/>
                <a:sym typeface="Open Sans Italics"/>
              </a:rPr>
              <a:t>(1er examen de la situation)</a:t>
            </a:r>
          </a:p>
        </p:txBody>
      </p:sp>
      <p:sp>
        <p:nvSpPr>
          <p:cNvPr id="49" name="TextBox 49"/>
          <p:cNvSpPr txBox="1"/>
          <p:nvPr/>
        </p:nvSpPr>
        <p:spPr>
          <a:xfrm>
            <a:off x="3851409" y="2414407"/>
            <a:ext cx="3096716" cy="410369"/>
          </a:xfrm>
          <a:prstGeom prst="rect">
            <a:avLst/>
          </a:prstGeom>
        </p:spPr>
        <p:txBody>
          <a:bodyPr lIns="0" tIns="0" rIns="0" bIns="0" rtlCol="0" anchor="t">
            <a:spAutoFit/>
          </a:bodyPr>
          <a:lstStyle/>
          <a:p>
            <a:pPr algn="ctr">
              <a:lnSpc>
                <a:spcPts val="1773"/>
              </a:lnSpc>
              <a:spcBef>
                <a:spcPct val="0"/>
              </a:spcBef>
            </a:pPr>
            <a:r>
              <a:rPr lang="en-US" sz="1266" i="1">
                <a:solidFill>
                  <a:srgbClr val="779B6E"/>
                </a:solidFill>
                <a:latin typeface="Open Sans Italics"/>
                <a:ea typeface="Open Sans Italics"/>
                <a:cs typeface="Open Sans Italics"/>
                <a:sym typeface="Open Sans Italics"/>
              </a:rPr>
              <a:t>Pôle mission individuelle</a:t>
            </a:r>
          </a:p>
          <a:p>
            <a:pPr algn="ctr">
              <a:lnSpc>
                <a:spcPts val="1400"/>
              </a:lnSpc>
              <a:spcBef>
                <a:spcPct val="0"/>
              </a:spcBef>
            </a:pPr>
            <a:r>
              <a:rPr lang="en-US" sz="1000" i="1">
                <a:solidFill>
                  <a:srgbClr val="779B6E"/>
                </a:solidFill>
                <a:latin typeface="Open Sans Italics"/>
                <a:ea typeface="Open Sans Italics"/>
                <a:cs typeface="Open Sans Italics"/>
                <a:sym typeface="Open Sans Italics"/>
              </a:rPr>
              <a:t>(investigation et/ou suivi de la situation)</a:t>
            </a:r>
          </a:p>
        </p:txBody>
      </p:sp>
      <p:sp>
        <p:nvSpPr>
          <p:cNvPr id="50" name="TextBox 50"/>
          <p:cNvSpPr txBox="1"/>
          <p:nvPr/>
        </p:nvSpPr>
        <p:spPr>
          <a:xfrm>
            <a:off x="3296212" y="295558"/>
            <a:ext cx="8205787" cy="307777"/>
          </a:xfrm>
          <a:prstGeom prst="rect">
            <a:avLst/>
          </a:prstGeom>
        </p:spPr>
        <p:txBody>
          <a:bodyPr lIns="0" tIns="0" rIns="0" bIns="0" rtlCol="0" anchor="t">
            <a:spAutoFit/>
          </a:bodyPr>
          <a:lstStyle/>
          <a:p>
            <a:pPr algn="ctr">
              <a:lnSpc>
                <a:spcPts val="2427"/>
              </a:lnSpc>
              <a:spcBef>
                <a:spcPct val="0"/>
              </a:spcBef>
            </a:pPr>
            <a:r>
              <a:rPr lang="en-US" sz="1733" b="1" dirty="0" err="1">
                <a:solidFill>
                  <a:srgbClr val="000000"/>
                </a:solidFill>
                <a:latin typeface="Open Sans Bold"/>
                <a:ea typeface="Open Sans Bold"/>
                <a:cs typeface="Open Sans Bold"/>
                <a:sym typeface="Open Sans Bold"/>
              </a:rPr>
              <a:t>Signalement</a:t>
            </a:r>
            <a:r>
              <a:rPr lang="en-US" sz="1733" b="1" dirty="0">
                <a:solidFill>
                  <a:srgbClr val="000000"/>
                </a:solidFill>
                <a:latin typeface="Open Sans Bold"/>
                <a:ea typeface="Open Sans Bold"/>
                <a:cs typeface="Open Sans Bold"/>
                <a:sym typeface="Open Sans Bold"/>
              </a:rPr>
              <a:t> </a:t>
            </a:r>
            <a:r>
              <a:rPr lang="en-US" sz="1733" b="1" dirty="0" err="1">
                <a:solidFill>
                  <a:srgbClr val="000000"/>
                </a:solidFill>
                <a:latin typeface="Open Sans Bold"/>
                <a:ea typeface="Open Sans Bold"/>
                <a:cs typeface="Open Sans Bold"/>
                <a:sym typeface="Open Sans Bold"/>
              </a:rPr>
              <a:t>état</a:t>
            </a:r>
            <a:r>
              <a:rPr lang="en-US" sz="1733" b="1" dirty="0">
                <a:solidFill>
                  <a:srgbClr val="000000"/>
                </a:solidFill>
                <a:latin typeface="Open Sans Bold"/>
                <a:ea typeface="Open Sans Bold"/>
                <a:cs typeface="Open Sans Bold"/>
                <a:sym typeface="Open Sans Bold"/>
              </a:rPr>
              <a:t> de danger et/</a:t>
            </a:r>
            <a:r>
              <a:rPr lang="en-US" sz="1733" b="1" dirty="0" err="1">
                <a:solidFill>
                  <a:srgbClr val="000000"/>
                </a:solidFill>
                <a:latin typeface="Open Sans Bold"/>
                <a:ea typeface="Open Sans Bold"/>
                <a:cs typeface="Open Sans Bold"/>
                <a:sym typeface="Open Sans Bold"/>
              </a:rPr>
              <a:t>ou</a:t>
            </a:r>
            <a:r>
              <a:rPr lang="en-US" sz="1733" b="1" dirty="0">
                <a:solidFill>
                  <a:srgbClr val="000000"/>
                </a:solidFill>
                <a:latin typeface="Open Sans Bold"/>
                <a:ea typeface="Open Sans Bold"/>
                <a:cs typeface="Open Sans Bold"/>
                <a:sym typeface="Open Sans Bold"/>
              </a:rPr>
              <a:t> </a:t>
            </a:r>
            <a:r>
              <a:rPr lang="en-US" sz="1733" b="1" dirty="0" err="1">
                <a:solidFill>
                  <a:srgbClr val="000000"/>
                </a:solidFill>
                <a:latin typeface="Open Sans Bold"/>
                <a:ea typeface="Open Sans Bold"/>
                <a:cs typeface="Open Sans Bold"/>
                <a:sym typeface="Open Sans Bold"/>
              </a:rPr>
              <a:t>difficultés</a:t>
            </a:r>
            <a:r>
              <a:rPr lang="en-US" sz="1733" b="1" dirty="0">
                <a:solidFill>
                  <a:srgbClr val="000000"/>
                </a:solidFill>
                <a:latin typeface="Open Sans Bold"/>
                <a:ea typeface="Open Sans Bold"/>
                <a:cs typeface="Open Sans Bold"/>
                <a:sym typeface="Open Sans Bold"/>
              </a:rPr>
              <a:t> (graves) d’un enfant (0-18 </a:t>
            </a:r>
            <a:r>
              <a:rPr lang="en-US" sz="1733" b="1" dirty="0" err="1">
                <a:solidFill>
                  <a:srgbClr val="000000"/>
                </a:solidFill>
                <a:latin typeface="Open Sans Bold"/>
                <a:ea typeface="Open Sans Bold"/>
                <a:cs typeface="Open Sans Bold"/>
                <a:sym typeface="Open Sans Bold"/>
              </a:rPr>
              <a:t>ans</a:t>
            </a:r>
            <a:r>
              <a:rPr lang="en-US" sz="1733" b="1" dirty="0">
                <a:solidFill>
                  <a:srgbClr val="000000"/>
                </a:solidFill>
                <a:latin typeface="Open Sans Bold"/>
                <a:ea typeface="Open Sans Bold"/>
                <a:cs typeface="Open Sans Bold"/>
                <a:sym typeface="Open Sans Bold"/>
              </a:rPr>
              <a:t>)</a:t>
            </a:r>
          </a:p>
        </p:txBody>
      </p:sp>
      <p:sp>
        <p:nvSpPr>
          <p:cNvPr id="51" name="TextBox 51"/>
          <p:cNvSpPr txBox="1"/>
          <p:nvPr/>
        </p:nvSpPr>
        <p:spPr>
          <a:xfrm>
            <a:off x="1354671" y="951900"/>
            <a:ext cx="5401833" cy="846386"/>
          </a:xfrm>
          <a:prstGeom prst="rect">
            <a:avLst/>
          </a:prstGeom>
        </p:spPr>
        <p:txBody>
          <a:bodyPr lIns="0" tIns="0" rIns="0" bIns="0" rtlCol="0" anchor="t">
            <a:spAutoFit/>
          </a:bodyPr>
          <a:lstStyle/>
          <a:p>
            <a:pPr algn="ctr">
              <a:lnSpc>
                <a:spcPts val="2986"/>
              </a:lnSpc>
              <a:spcBef>
                <a:spcPct val="0"/>
              </a:spcBef>
            </a:pPr>
            <a:r>
              <a:rPr lang="en-US" sz="2133">
                <a:solidFill>
                  <a:srgbClr val="000000"/>
                </a:solidFill>
                <a:latin typeface="Open Sans"/>
                <a:ea typeface="Open Sans"/>
                <a:cs typeface="Open Sans"/>
                <a:sym typeface="Open Sans"/>
              </a:rPr>
              <a:t>Demande au </a:t>
            </a:r>
            <a:r>
              <a:rPr lang="en-US" sz="2133" b="1">
                <a:solidFill>
                  <a:srgbClr val="000000"/>
                </a:solidFill>
                <a:latin typeface="Open Sans Bold"/>
                <a:ea typeface="Open Sans Bold"/>
                <a:cs typeface="Open Sans Bold"/>
                <a:sym typeface="Open Sans Bold"/>
              </a:rPr>
              <a:t>SAJ</a:t>
            </a:r>
          </a:p>
          <a:p>
            <a:pPr algn="ctr">
              <a:lnSpc>
                <a:spcPts val="1773"/>
              </a:lnSpc>
              <a:spcBef>
                <a:spcPct val="0"/>
              </a:spcBef>
            </a:pPr>
            <a:r>
              <a:rPr lang="en-US" sz="1266" i="1">
                <a:solidFill>
                  <a:srgbClr val="000000"/>
                </a:solidFill>
                <a:latin typeface="Open Sans Italics"/>
                <a:ea typeface="Open Sans Italics"/>
                <a:cs typeface="Open Sans Italics"/>
                <a:sym typeface="Open Sans Italics"/>
              </a:rPr>
              <a:t>(examen de la demande)</a:t>
            </a:r>
          </a:p>
          <a:p>
            <a:pPr algn="ctr">
              <a:lnSpc>
                <a:spcPts val="1773"/>
              </a:lnSpc>
              <a:spcBef>
                <a:spcPct val="0"/>
              </a:spcBef>
            </a:pPr>
            <a:endParaRPr lang="en-US" sz="1266" i="1">
              <a:solidFill>
                <a:srgbClr val="000000"/>
              </a:solidFill>
              <a:latin typeface="Open Sans Italics"/>
              <a:ea typeface="Open Sans Italics"/>
              <a:cs typeface="Open Sans Italics"/>
              <a:sym typeface="Open Sans Italics"/>
            </a:endParaRPr>
          </a:p>
        </p:txBody>
      </p:sp>
      <p:sp>
        <p:nvSpPr>
          <p:cNvPr id="52" name="TextBox 52"/>
          <p:cNvSpPr txBox="1"/>
          <p:nvPr/>
        </p:nvSpPr>
        <p:spPr>
          <a:xfrm>
            <a:off x="9154254" y="2304435"/>
            <a:ext cx="1307108" cy="230832"/>
          </a:xfrm>
          <a:prstGeom prst="rect">
            <a:avLst/>
          </a:prstGeom>
        </p:spPr>
        <p:txBody>
          <a:bodyPr lIns="0" tIns="0" rIns="0" bIns="0" rtlCol="0" anchor="t">
            <a:spAutoFit/>
          </a:bodyPr>
          <a:lstStyle/>
          <a:p>
            <a:pPr algn="ctr">
              <a:lnSpc>
                <a:spcPts val="1773"/>
              </a:lnSpc>
              <a:spcBef>
                <a:spcPct val="0"/>
              </a:spcBef>
            </a:pPr>
            <a:r>
              <a:rPr lang="en-US" sz="1266" dirty="0">
                <a:solidFill>
                  <a:srgbClr val="000000"/>
                </a:solidFill>
                <a:latin typeface="Open Sans"/>
                <a:ea typeface="Open Sans"/>
                <a:cs typeface="Open Sans"/>
                <a:sym typeface="Open Sans"/>
              </a:rPr>
              <a:t>Note de </a:t>
            </a:r>
            <a:r>
              <a:rPr lang="en-US" sz="1266" dirty="0" err="1">
                <a:solidFill>
                  <a:srgbClr val="000000"/>
                </a:solidFill>
                <a:latin typeface="Open Sans"/>
                <a:ea typeface="Open Sans"/>
                <a:cs typeface="Open Sans"/>
                <a:sym typeface="Open Sans"/>
              </a:rPr>
              <a:t>synthèse</a:t>
            </a:r>
            <a:endParaRPr lang="en-US" sz="1266" dirty="0">
              <a:solidFill>
                <a:srgbClr val="000000"/>
              </a:solidFill>
              <a:latin typeface="Open Sans"/>
              <a:ea typeface="Open Sans"/>
              <a:cs typeface="Open Sans"/>
              <a:sym typeface="Open Sans"/>
            </a:endParaRPr>
          </a:p>
        </p:txBody>
      </p:sp>
      <p:sp>
        <p:nvSpPr>
          <p:cNvPr id="53" name="TextBox 53"/>
          <p:cNvSpPr txBox="1"/>
          <p:nvPr/>
        </p:nvSpPr>
        <p:spPr>
          <a:xfrm>
            <a:off x="8369583" y="3404960"/>
            <a:ext cx="2811824" cy="230832"/>
          </a:xfrm>
          <a:prstGeom prst="rect">
            <a:avLst/>
          </a:prstGeom>
        </p:spPr>
        <p:txBody>
          <a:bodyPr lIns="0" tIns="0" rIns="0" bIns="0" rtlCol="0" anchor="t">
            <a:spAutoFit/>
          </a:bodyPr>
          <a:lstStyle/>
          <a:p>
            <a:pPr algn="ctr">
              <a:lnSpc>
                <a:spcPts val="1773"/>
              </a:lnSpc>
              <a:spcBef>
                <a:spcPct val="0"/>
              </a:spcBef>
            </a:pPr>
            <a:r>
              <a:rPr lang="en-US" sz="1266" dirty="0">
                <a:solidFill>
                  <a:srgbClr val="000000"/>
                </a:solidFill>
                <a:latin typeface="Open Sans"/>
                <a:ea typeface="Open Sans"/>
                <a:cs typeface="Open Sans"/>
                <a:sym typeface="Open Sans"/>
              </a:rPr>
              <a:t>Parquet </a:t>
            </a:r>
            <a:r>
              <a:rPr lang="en-US" sz="1266" dirty="0" err="1">
                <a:solidFill>
                  <a:srgbClr val="000000"/>
                </a:solidFill>
                <a:latin typeface="Open Sans"/>
                <a:ea typeface="Open Sans"/>
                <a:cs typeface="Open Sans"/>
                <a:sym typeface="Open Sans"/>
              </a:rPr>
              <a:t>Jeunesse</a:t>
            </a:r>
            <a:endParaRPr lang="en-US" sz="1266" dirty="0">
              <a:solidFill>
                <a:srgbClr val="000000"/>
              </a:solidFill>
              <a:latin typeface="Open Sans"/>
              <a:ea typeface="Open Sans"/>
              <a:cs typeface="Open Sans"/>
              <a:sym typeface="Open Sans"/>
            </a:endParaRPr>
          </a:p>
        </p:txBody>
      </p:sp>
      <p:sp>
        <p:nvSpPr>
          <p:cNvPr id="54" name="TextBox 54"/>
          <p:cNvSpPr txBox="1"/>
          <p:nvPr/>
        </p:nvSpPr>
        <p:spPr>
          <a:xfrm>
            <a:off x="8386319" y="4431794"/>
            <a:ext cx="1232406" cy="692497"/>
          </a:xfrm>
          <a:prstGeom prst="rect">
            <a:avLst/>
          </a:prstGeom>
        </p:spPr>
        <p:txBody>
          <a:bodyPr lIns="0" tIns="0" rIns="0" bIns="0" rtlCol="0" anchor="t">
            <a:spAutoFit/>
          </a:bodyPr>
          <a:lstStyle/>
          <a:p>
            <a:pPr algn="ctr">
              <a:lnSpc>
                <a:spcPts val="1773"/>
              </a:lnSpc>
            </a:pPr>
            <a:r>
              <a:rPr lang="en-US" sz="1266" dirty="0">
                <a:solidFill>
                  <a:srgbClr val="000000"/>
                </a:solidFill>
                <a:latin typeface="Open Sans"/>
                <a:ea typeface="Open Sans"/>
                <a:cs typeface="Open Sans"/>
                <a:sym typeface="Open Sans"/>
              </a:rPr>
              <a:t>Tribunal </a:t>
            </a:r>
          </a:p>
          <a:p>
            <a:pPr algn="ctr">
              <a:lnSpc>
                <a:spcPts val="1773"/>
              </a:lnSpc>
            </a:pPr>
            <a:r>
              <a:rPr lang="en-US" sz="1266" dirty="0">
                <a:solidFill>
                  <a:srgbClr val="000000"/>
                </a:solidFill>
                <a:latin typeface="Open Sans"/>
                <a:ea typeface="Open Sans"/>
                <a:cs typeface="Open Sans"/>
                <a:sym typeface="Open Sans"/>
              </a:rPr>
              <a:t>de la </a:t>
            </a:r>
          </a:p>
          <a:p>
            <a:pPr algn="ctr">
              <a:lnSpc>
                <a:spcPts val="1773"/>
              </a:lnSpc>
              <a:spcBef>
                <a:spcPct val="0"/>
              </a:spcBef>
            </a:pPr>
            <a:r>
              <a:rPr lang="en-US" sz="1266" dirty="0" err="1">
                <a:solidFill>
                  <a:srgbClr val="000000"/>
                </a:solidFill>
                <a:latin typeface="Open Sans"/>
                <a:ea typeface="Open Sans"/>
                <a:cs typeface="Open Sans"/>
                <a:sym typeface="Open Sans"/>
              </a:rPr>
              <a:t>jeunesse</a:t>
            </a:r>
            <a:endParaRPr lang="en-US" sz="1266" dirty="0">
              <a:solidFill>
                <a:srgbClr val="000000"/>
              </a:solidFill>
              <a:latin typeface="Open Sans"/>
              <a:ea typeface="Open Sans"/>
              <a:cs typeface="Open Sans"/>
              <a:sym typeface="Open Sans"/>
            </a:endParaRPr>
          </a:p>
        </p:txBody>
      </p:sp>
      <p:sp>
        <p:nvSpPr>
          <p:cNvPr id="55" name="TextBox 55"/>
          <p:cNvSpPr txBox="1"/>
          <p:nvPr/>
        </p:nvSpPr>
        <p:spPr>
          <a:xfrm>
            <a:off x="9949001" y="4478251"/>
            <a:ext cx="1232406" cy="461665"/>
          </a:xfrm>
          <a:prstGeom prst="rect">
            <a:avLst/>
          </a:prstGeom>
        </p:spPr>
        <p:txBody>
          <a:bodyPr lIns="0" tIns="0" rIns="0" bIns="0" rtlCol="0" anchor="t">
            <a:spAutoFit/>
          </a:bodyPr>
          <a:lstStyle/>
          <a:p>
            <a:pPr algn="ctr">
              <a:lnSpc>
                <a:spcPts val="1773"/>
              </a:lnSpc>
            </a:pPr>
            <a:r>
              <a:rPr lang="en-US" sz="1266" dirty="0" err="1">
                <a:solidFill>
                  <a:srgbClr val="000000"/>
                </a:solidFill>
                <a:latin typeface="Open Sans"/>
                <a:ea typeface="Open Sans"/>
                <a:cs typeface="Open Sans"/>
                <a:sym typeface="Open Sans"/>
              </a:rPr>
              <a:t>Classement</a:t>
            </a:r>
            <a:r>
              <a:rPr lang="en-US" sz="1266" dirty="0">
                <a:solidFill>
                  <a:srgbClr val="000000"/>
                </a:solidFill>
                <a:latin typeface="Open Sans"/>
                <a:ea typeface="Open Sans"/>
                <a:cs typeface="Open Sans"/>
                <a:sym typeface="Open Sans"/>
              </a:rPr>
              <a:t> </a:t>
            </a:r>
          </a:p>
          <a:p>
            <a:pPr algn="ctr">
              <a:lnSpc>
                <a:spcPts val="1773"/>
              </a:lnSpc>
              <a:spcBef>
                <a:spcPct val="0"/>
              </a:spcBef>
            </a:pPr>
            <a:r>
              <a:rPr lang="en-US" sz="1266" dirty="0">
                <a:solidFill>
                  <a:srgbClr val="000000"/>
                </a:solidFill>
                <a:latin typeface="Open Sans"/>
                <a:ea typeface="Open Sans"/>
                <a:cs typeface="Open Sans"/>
                <a:sym typeface="Open Sans"/>
              </a:rPr>
              <a:t>sans suite</a:t>
            </a:r>
          </a:p>
        </p:txBody>
      </p:sp>
      <p:sp>
        <p:nvSpPr>
          <p:cNvPr id="56" name="TextBox 56"/>
          <p:cNvSpPr txBox="1"/>
          <p:nvPr/>
        </p:nvSpPr>
        <p:spPr>
          <a:xfrm>
            <a:off x="7849246" y="5667081"/>
            <a:ext cx="2326915" cy="461665"/>
          </a:xfrm>
          <a:prstGeom prst="rect">
            <a:avLst/>
          </a:prstGeom>
        </p:spPr>
        <p:txBody>
          <a:bodyPr lIns="0" tIns="0" rIns="0" bIns="0" rtlCol="0" anchor="t">
            <a:spAutoFit/>
          </a:bodyPr>
          <a:lstStyle/>
          <a:p>
            <a:pPr algn="ctr">
              <a:lnSpc>
                <a:spcPts val="1773"/>
              </a:lnSpc>
              <a:spcBef>
                <a:spcPct val="0"/>
              </a:spcBef>
            </a:pPr>
            <a:r>
              <a:rPr lang="en-US" sz="1266" dirty="0" err="1">
                <a:solidFill>
                  <a:srgbClr val="000000"/>
                </a:solidFill>
                <a:latin typeface="Open Sans"/>
                <a:ea typeface="Open Sans"/>
                <a:cs typeface="Open Sans"/>
                <a:sym typeface="Open Sans"/>
              </a:rPr>
              <a:t>Mesure</a:t>
            </a:r>
            <a:r>
              <a:rPr lang="en-US" sz="1266" dirty="0">
                <a:solidFill>
                  <a:srgbClr val="000000"/>
                </a:solidFill>
                <a:latin typeface="Open Sans"/>
                <a:ea typeface="Open Sans"/>
                <a:cs typeface="Open Sans"/>
                <a:sym typeface="Open Sans"/>
              </a:rPr>
              <a:t> </a:t>
            </a:r>
            <a:r>
              <a:rPr lang="en-US" sz="1266" dirty="0" err="1">
                <a:solidFill>
                  <a:srgbClr val="000000"/>
                </a:solidFill>
                <a:latin typeface="Open Sans"/>
                <a:ea typeface="Open Sans"/>
                <a:cs typeface="Open Sans"/>
                <a:sym typeface="Open Sans"/>
              </a:rPr>
              <a:t>mise</a:t>
            </a:r>
            <a:r>
              <a:rPr lang="en-US" sz="1266" dirty="0">
                <a:solidFill>
                  <a:srgbClr val="000000"/>
                </a:solidFill>
                <a:latin typeface="Open Sans"/>
                <a:ea typeface="Open Sans"/>
                <a:cs typeface="Open Sans"/>
                <a:sym typeface="Open Sans"/>
              </a:rPr>
              <a:t> en application par le </a:t>
            </a:r>
            <a:r>
              <a:rPr lang="en-US" sz="1266" b="1" dirty="0">
                <a:solidFill>
                  <a:srgbClr val="000000"/>
                </a:solidFill>
                <a:latin typeface="Open Sans Bold"/>
                <a:ea typeface="Open Sans Bold"/>
                <a:cs typeface="Open Sans Bold"/>
                <a:sym typeface="Open Sans Bold"/>
              </a:rPr>
              <a:t>SPJ</a:t>
            </a:r>
          </a:p>
        </p:txBody>
      </p:sp>
      <p:sp>
        <p:nvSpPr>
          <p:cNvPr id="57" name="AutoShape 57"/>
          <p:cNvSpPr/>
          <p:nvPr/>
        </p:nvSpPr>
        <p:spPr>
          <a:xfrm flipV="1">
            <a:off x="2839133" y="2795529"/>
            <a:ext cx="656736" cy="2820655"/>
          </a:xfrm>
          <a:prstGeom prst="line">
            <a:avLst/>
          </a:prstGeom>
          <a:ln w="38100" cap="flat">
            <a:solidFill>
              <a:srgbClr val="A6A6A6"/>
            </a:solidFill>
            <a:prstDash val="solid"/>
            <a:headEnd type="none" w="sm" len="sm"/>
            <a:tailEnd type="arrow" w="med" len="sm"/>
          </a:ln>
        </p:spPr>
      </p:sp>
      <p:sp>
        <p:nvSpPr>
          <p:cNvPr id="58" name="AutoShape 58"/>
          <p:cNvSpPr/>
          <p:nvPr/>
        </p:nvSpPr>
        <p:spPr>
          <a:xfrm flipH="1">
            <a:off x="2236107" y="2979670"/>
            <a:ext cx="0" cy="234774"/>
          </a:xfrm>
          <a:prstGeom prst="line">
            <a:avLst/>
          </a:prstGeom>
          <a:ln w="38100" cap="flat">
            <a:solidFill>
              <a:srgbClr val="A6A6A6"/>
            </a:solidFill>
            <a:prstDash val="solid"/>
            <a:headEnd type="none" w="sm" len="sm"/>
            <a:tailEnd type="arrow" w="med" len="sm"/>
          </a:ln>
        </p:spPr>
      </p:sp>
    </p:spTree>
    <p:extLst>
      <p:ext uri="{BB962C8B-B14F-4D97-AF65-F5344CB8AC3E}">
        <p14:creationId xmlns:p14="http://schemas.microsoft.com/office/powerpoint/2010/main" val="398671874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ide à la jeunes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de à la jeunesse" id="{FDFA5764-1DCE-4A6F-A384-AEE3A806CC59}" vid="{654C6206-02A1-426C-A694-820C0B2629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49559F0B923B4D9FE07EE184511BAA" ma:contentTypeVersion="16" ma:contentTypeDescription="Crée un document." ma:contentTypeScope="" ma:versionID="6c42f7912b7b169b8c92b7fb6110b7b7">
  <xsd:schema xmlns:xsd="http://www.w3.org/2001/XMLSchema" xmlns:xs="http://www.w3.org/2001/XMLSchema" xmlns:p="http://schemas.microsoft.com/office/2006/metadata/properties" xmlns:ns2="cf719e61-ad23-4ffb-a624-7da4ce570123" xmlns:ns3="da4e8d3a-7aee-40f8-832d-12ff0ba9c922" targetNamespace="http://schemas.microsoft.com/office/2006/metadata/properties" ma:root="true" ma:fieldsID="d52fac9fdde0c914a209773d6dbd0fbb" ns2:_="" ns3:_="">
    <xsd:import namespace="cf719e61-ad23-4ffb-a624-7da4ce570123"/>
    <xsd:import namespace="da4e8d3a-7aee-40f8-832d-12ff0ba9c9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19e61-ad23-4ffb-a624-7da4ce570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3c061feb-94c6-4566-9c2a-bd3f58ed9c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4e8d3a-7aee-40f8-832d-12ff0ba9c92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6351e20-90c6-45f0-bd65-151521fdb996}" ma:internalName="TaxCatchAll" ma:showField="CatchAllData" ma:web="da4e8d3a-7aee-40f8-832d-12ff0ba9c9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a4e8d3a-7aee-40f8-832d-12ff0ba9c922" xsi:nil="true"/>
    <lcf76f155ced4ddcb4097134ff3c332f xmlns="cf719e61-ad23-4ffb-a624-7da4ce57012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D25274-711E-4048-B133-1FC7FC433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19e61-ad23-4ffb-a624-7da4ce570123"/>
    <ds:schemaRef ds:uri="da4e8d3a-7aee-40f8-832d-12ff0ba9c9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14178E-18CF-421A-B65B-6A66F51B9667}">
  <ds:schemaRefs>
    <ds:schemaRef ds:uri="http://schemas.microsoft.com/office/2006/metadata/properties"/>
    <ds:schemaRef ds:uri="http://schemas.microsoft.com/office/infopath/2007/PartnerControls"/>
    <ds:schemaRef ds:uri="da4e8d3a-7aee-40f8-832d-12ff0ba9c922"/>
    <ds:schemaRef ds:uri="cf719e61-ad23-4ffb-a624-7da4ce570123"/>
  </ds:schemaRefs>
</ds:datastoreItem>
</file>

<file path=customXml/itemProps3.xml><?xml version="1.0" encoding="utf-8"?>
<ds:datastoreItem xmlns:ds="http://schemas.openxmlformats.org/officeDocument/2006/customXml" ds:itemID="{CAE13268-72F0-4E18-A72A-0C87D17E5C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TotalTime>
  <Words>700</Words>
  <Application>Microsoft Office PowerPoint</Application>
  <PresentationFormat>Grand écran</PresentationFormat>
  <Paragraphs>158</Paragraphs>
  <Slides>15</Slides>
  <Notes>1</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Thème Office</vt:lpstr>
      <vt:lpstr>aide à la jeunesse</vt:lpstr>
      <vt:lpstr>Comprendre l’Aide à la Jeunesse, pour mieux collaborer…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CANDEILLER Emilie</dc:creator>
  <cp:lastModifiedBy>CANDEILLER Emilie</cp:lastModifiedBy>
  <cp:revision>75</cp:revision>
  <dcterms:created xsi:type="dcterms:W3CDTF">2012-07-30T22:21:58Z</dcterms:created>
  <dcterms:modified xsi:type="dcterms:W3CDTF">2025-06-23T13:26:22Z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0x0101001B49559F0B923B4D9FE07EE184511BAA</vt:lpwstr>
  </property>
</Properties>
</file>