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9.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4"/>
  </p:notesMasterIdLst>
  <p:handoutMasterIdLst>
    <p:handoutMasterId r:id="rId15"/>
  </p:handoutMasterIdLst>
  <p:sldIdLst>
    <p:sldId id="256" r:id="rId5"/>
    <p:sldId id="303" r:id="rId6"/>
    <p:sldId id="282" r:id="rId7"/>
    <p:sldId id="274" r:id="rId8"/>
    <p:sldId id="271" r:id="rId9"/>
    <p:sldId id="257" r:id="rId10"/>
    <p:sldId id="295" r:id="rId11"/>
    <p:sldId id="283" r:id="rId12"/>
    <p:sldId id="314" r:id="rId13"/>
  </p:sldIdLst>
  <p:sldSz cx="12192000" cy="6858000"/>
  <p:notesSz cx="6797675" cy="9926638"/>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80CB2E9-CF5C-4544-9D30-A7E4932A4E5B}" v="4120" dt="2025-06-16T08:47:52.259"/>
  </p1510:revLst>
</p1510:revInfo>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186" autoAdjust="0"/>
    <p:restoredTop sz="94660"/>
  </p:normalViewPr>
  <p:slideViewPr>
    <p:cSldViewPr snapToGrid="0">
      <p:cViewPr varScale="1">
        <p:scale>
          <a:sx n="79" d="100"/>
          <a:sy n="79" d="100"/>
        </p:scale>
        <p:origin x="840" y="96"/>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B10298B-5AD4-4E6A-9BE6-DC5169881A5E}" type="doc">
      <dgm:prSet loTypeId="urn:microsoft.com/office/officeart/2005/8/layout/process5" loCatId="process" qsTypeId="urn:microsoft.com/office/officeart/2005/8/quickstyle/simple1" qsCatId="simple" csTypeId="urn:microsoft.com/office/officeart/2005/8/colors/accent1_2" csCatId="accent1" phldr="1"/>
      <dgm:spPr/>
      <dgm:t>
        <a:bodyPr/>
        <a:lstStyle/>
        <a:p>
          <a:endParaRPr lang="fr-FR"/>
        </a:p>
      </dgm:t>
    </dgm:pt>
    <dgm:pt modelId="{A0B69822-66F3-458E-BCD3-46B9DD84B1F5}">
      <dgm:prSet phldrT="[Texte]" custT="1"/>
      <dgm:spPr/>
      <dgm:t>
        <a:bodyPr/>
        <a:lstStyle/>
        <a:p>
          <a:r>
            <a:rPr lang="fr-FR" sz="1400" dirty="0"/>
            <a:t>Convoquer pour un collectif d’orientation</a:t>
          </a:r>
        </a:p>
      </dgm:t>
    </dgm:pt>
    <dgm:pt modelId="{D36619A7-10A6-4F89-9569-1FC79A95C369}" type="parTrans" cxnId="{27E50EF7-1631-4949-BAF6-EC61AAAD66CD}">
      <dgm:prSet/>
      <dgm:spPr/>
      <dgm:t>
        <a:bodyPr/>
        <a:lstStyle/>
        <a:p>
          <a:endParaRPr lang="fr-FR"/>
        </a:p>
      </dgm:t>
    </dgm:pt>
    <dgm:pt modelId="{10F38B1E-7300-485E-BBD2-08ECE517EEF5}" type="sibTrans" cxnId="{27E50EF7-1631-4949-BAF6-EC61AAAD66CD}">
      <dgm:prSet/>
      <dgm:spPr/>
      <dgm:t>
        <a:bodyPr/>
        <a:lstStyle/>
        <a:p>
          <a:endParaRPr lang="fr-FR"/>
        </a:p>
      </dgm:t>
    </dgm:pt>
    <dgm:pt modelId="{823FD9EC-02FC-4056-9E51-9A4251970E01}">
      <dgm:prSet phldrT="[Texte]" custT="1"/>
      <dgm:spPr/>
      <dgm:t>
        <a:bodyPr/>
        <a:lstStyle/>
        <a:p>
          <a:r>
            <a:rPr lang="fr-FR" sz="1400" dirty="0"/>
            <a:t>Lors du collectif d’orientation : 3 étapes</a:t>
          </a:r>
        </a:p>
      </dgm:t>
    </dgm:pt>
    <dgm:pt modelId="{FAD1C1D3-C4B1-4ADC-949A-DB26454C5292}" type="parTrans" cxnId="{A7C664D2-F8A9-493F-99C1-BDCCBE2EC581}">
      <dgm:prSet/>
      <dgm:spPr/>
      <dgm:t>
        <a:bodyPr/>
        <a:lstStyle/>
        <a:p>
          <a:endParaRPr lang="fr-FR"/>
        </a:p>
      </dgm:t>
    </dgm:pt>
    <dgm:pt modelId="{D00469D7-D52D-430E-A731-C0C1C732691F}" type="sibTrans" cxnId="{A7C664D2-F8A9-493F-99C1-BDCCBE2EC581}">
      <dgm:prSet/>
      <dgm:spPr/>
      <dgm:t>
        <a:bodyPr/>
        <a:lstStyle/>
        <a:p>
          <a:endParaRPr lang="fr-FR"/>
        </a:p>
      </dgm:t>
    </dgm:pt>
    <dgm:pt modelId="{9BE1BEC2-5B97-4B43-8E74-13EB9B5D2EDE}">
      <dgm:prSet phldrT="[Texte]" custT="1"/>
      <dgm:spPr/>
      <dgm:t>
        <a:bodyPr/>
        <a:lstStyle/>
        <a:p>
          <a:r>
            <a:rPr lang="fr-FR" sz="1400" dirty="0"/>
            <a:t>Orientations possibles :</a:t>
          </a:r>
        </a:p>
        <a:p>
          <a:r>
            <a:rPr lang="fr-FR" sz="1400" dirty="0">
              <a:sym typeface="Wingdings" panose="05000000000000000000" pitchFamily="2" charset="2"/>
            </a:rPr>
            <a:t></a:t>
          </a:r>
          <a:r>
            <a:rPr lang="fr-FR" sz="1400" dirty="0"/>
            <a:t> Sociale : Gestion / clarification / recherche de solutions pour les points faibles (gérer santé, logement, trouver des solutions garde…)</a:t>
          </a:r>
        </a:p>
        <a:p>
          <a:r>
            <a:rPr lang="fr-FR" sz="1400" dirty="0">
              <a:sym typeface="Wingdings" panose="05000000000000000000" pitchFamily="2" charset="2"/>
            </a:rPr>
            <a:t></a:t>
          </a:r>
          <a:r>
            <a:rPr lang="fr-FR" sz="1400" dirty="0"/>
            <a:t> Insertion sociale (orientation vers des services de remobilisation)</a:t>
          </a:r>
        </a:p>
        <a:p>
          <a:r>
            <a:rPr lang="fr-FR" sz="1400">
              <a:sym typeface="Wingdings" panose="05000000000000000000" pitchFamily="2" charset="2"/>
            </a:rPr>
            <a:t></a:t>
          </a:r>
          <a:r>
            <a:rPr lang="fr-FR" sz="1400"/>
            <a:t> </a:t>
          </a:r>
          <a:r>
            <a:rPr lang="fr-FR" sz="1400" dirty="0"/>
            <a:t>Insertion socio-professionnelle (formation ou emploi) en utilisant tous les partenaires et le réseau de Charleroi</a:t>
          </a:r>
        </a:p>
        <a:p>
          <a:r>
            <a:rPr lang="fr-FR" sz="1400" dirty="0"/>
            <a:t>INTERNE ET EXTERNE</a:t>
          </a:r>
        </a:p>
      </dgm:t>
    </dgm:pt>
    <dgm:pt modelId="{54AE18B3-E034-487D-9D2E-E9AE2285131E}" type="parTrans" cxnId="{48DBB84E-262A-4512-AB73-643C46ADA0B1}">
      <dgm:prSet/>
      <dgm:spPr/>
      <dgm:t>
        <a:bodyPr/>
        <a:lstStyle/>
        <a:p>
          <a:endParaRPr lang="fr-BE"/>
        </a:p>
      </dgm:t>
    </dgm:pt>
    <dgm:pt modelId="{010114BA-2E01-46AA-BA49-CBBE03FD9ED9}" type="sibTrans" cxnId="{48DBB84E-262A-4512-AB73-643C46ADA0B1}">
      <dgm:prSet/>
      <dgm:spPr/>
      <dgm:t>
        <a:bodyPr/>
        <a:lstStyle/>
        <a:p>
          <a:endParaRPr lang="fr-BE"/>
        </a:p>
      </dgm:t>
    </dgm:pt>
    <dgm:pt modelId="{1AB68269-4713-4092-A632-AB12F0985DE3}">
      <dgm:prSet phldrT="[Texte]" custT="1"/>
      <dgm:spPr/>
      <dgm:t>
        <a:bodyPr/>
        <a:lstStyle/>
        <a:p>
          <a:r>
            <a:rPr lang="fr-FR" sz="1400" dirty="0"/>
            <a:t> 1</a:t>
          </a:r>
          <a:r>
            <a:rPr lang="fr-FR" sz="1400" baseline="30000" dirty="0"/>
            <a:t>ère</a:t>
          </a:r>
          <a:r>
            <a:rPr lang="fr-FR" sz="1400" dirty="0"/>
            <a:t> étape : explication du contexte CPAS (PIIS, octroi de l’aide du CPAS…)</a:t>
          </a:r>
        </a:p>
      </dgm:t>
    </dgm:pt>
    <dgm:pt modelId="{F9ABB3D4-CABD-4216-B8DD-4DD34DBD2262}" type="parTrans" cxnId="{44A57227-BEB4-4CEA-8F36-36344F4BBC84}">
      <dgm:prSet/>
      <dgm:spPr/>
      <dgm:t>
        <a:bodyPr/>
        <a:lstStyle/>
        <a:p>
          <a:endParaRPr lang="fr-BE"/>
        </a:p>
      </dgm:t>
    </dgm:pt>
    <dgm:pt modelId="{AEBA93B4-1DAD-448E-B55A-DCC3649468BE}" type="sibTrans" cxnId="{44A57227-BEB4-4CEA-8F36-36344F4BBC84}">
      <dgm:prSet/>
      <dgm:spPr/>
      <dgm:t>
        <a:bodyPr/>
        <a:lstStyle/>
        <a:p>
          <a:endParaRPr lang="fr-BE"/>
        </a:p>
      </dgm:t>
    </dgm:pt>
    <dgm:pt modelId="{FD19382D-D1A3-446C-8E20-9648F4416144}">
      <dgm:prSet phldrT="[Texte]" custT="1"/>
      <dgm:spPr/>
      <dgm:t>
        <a:bodyPr/>
        <a:lstStyle/>
        <a:p>
          <a:r>
            <a:rPr lang="fr-FR" sz="1400" dirty="0"/>
            <a:t>2</a:t>
          </a:r>
          <a:r>
            <a:rPr lang="fr-FR" sz="1400" baseline="30000" dirty="0"/>
            <a:t>ème</a:t>
          </a:r>
          <a:r>
            <a:rPr lang="fr-FR" sz="1400" dirty="0"/>
            <a:t> étape : analyse des seuils emploi</a:t>
          </a:r>
        </a:p>
      </dgm:t>
    </dgm:pt>
    <dgm:pt modelId="{6BF0483A-59FC-4F8F-BA4C-B38B1DD00F78}" type="parTrans" cxnId="{5F55C094-3AD9-46E3-B029-26A2A482162E}">
      <dgm:prSet/>
      <dgm:spPr/>
      <dgm:t>
        <a:bodyPr/>
        <a:lstStyle/>
        <a:p>
          <a:endParaRPr lang="fr-BE"/>
        </a:p>
      </dgm:t>
    </dgm:pt>
    <dgm:pt modelId="{AE010C51-B9E1-4ED6-9D2D-51F64C6307B3}" type="sibTrans" cxnId="{5F55C094-3AD9-46E3-B029-26A2A482162E}">
      <dgm:prSet/>
      <dgm:spPr/>
      <dgm:t>
        <a:bodyPr/>
        <a:lstStyle/>
        <a:p>
          <a:endParaRPr lang="fr-BE"/>
        </a:p>
      </dgm:t>
    </dgm:pt>
    <dgm:pt modelId="{75379BBC-57DB-4FD9-9D2E-B4BD0A997390}">
      <dgm:prSet phldrT="[Texte]" custT="1"/>
      <dgm:spPr/>
      <dgm:t>
        <a:bodyPr/>
        <a:lstStyle/>
        <a:p>
          <a:r>
            <a:rPr lang="fr-FR" sz="1400" dirty="0"/>
            <a:t>3</a:t>
          </a:r>
          <a:r>
            <a:rPr lang="fr-FR" sz="1400" baseline="30000" dirty="0"/>
            <a:t>ème</a:t>
          </a:r>
          <a:r>
            <a:rPr lang="fr-FR" sz="1400" dirty="0"/>
            <a:t> étape : entretien d’orientation qui permet de réaliser un bilan de la situation de l’usager avec l’usager.</a:t>
          </a:r>
        </a:p>
      </dgm:t>
    </dgm:pt>
    <dgm:pt modelId="{35E64C8D-A45A-4BE8-A7D5-BB7603CC1D74}" type="parTrans" cxnId="{D2EF3C76-6576-41C8-8951-5B8F88836CF1}">
      <dgm:prSet/>
      <dgm:spPr/>
      <dgm:t>
        <a:bodyPr/>
        <a:lstStyle/>
        <a:p>
          <a:endParaRPr lang="fr-BE"/>
        </a:p>
      </dgm:t>
    </dgm:pt>
    <dgm:pt modelId="{CD2A5487-AE0E-4DD1-A703-4A7EBFD666AF}" type="sibTrans" cxnId="{D2EF3C76-6576-41C8-8951-5B8F88836CF1}">
      <dgm:prSet/>
      <dgm:spPr/>
      <dgm:t>
        <a:bodyPr/>
        <a:lstStyle/>
        <a:p>
          <a:endParaRPr lang="fr-BE"/>
        </a:p>
      </dgm:t>
    </dgm:pt>
    <dgm:pt modelId="{7B2B9BE6-FC80-417A-9DC9-6BBDA57D2BC3}">
      <dgm:prSet phldrT="[Texte]" custT="1"/>
      <dgm:spPr/>
      <dgm:t>
        <a:bodyPr/>
        <a:lstStyle/>
        <a:p>
          <a:r>
            <a:rPr lang="fr-FR" sz="1400" dirty="0"/>
            <a:t>Bilan et orientation en tenant compte : </a:t>
          </a:r>
        </a:p>
        <a:p>
          <a:r>
            <a:rPr lang="fr-FR" sz="1400" dirty="0"/>
            <a:t>- santé</a:t>
          </a:r>
        </a:p>
        <a:p>
          <a:r>
            <a:rPr lang="fr-FR" sz="1400" dirty="0"/>
            <a:t>- Disponibilité (enfants)</a:t>
          </a:r>
        </a:p>
        <a:p>
          <a:r>
            <a:rPr lang="fr-FR" sz="1400" dirty="0"/>
            <a:t>- Mobilité (transport en commun, véhicule)</a:t>
          </a:r>
        </a:p>
        <a:p>
          <a:r>
            <a:rPr lang="fr-FR" sz="1400" dirty="0"/>
            <a:t>- Compétences (parcours  :professionnel / étude)</a:t>
          </a:r>
        </a:p>
        <a:p>
          <a:r>
            <a:rPr lang="fr-FR" sz="1400" dirty="0"/>
            <a:t>- Maitrise du français (lecture, écriture, expression, compréhension)</a:t>
          </a:r>
        </a:p>
        <a:p>
          <a:r>
            <a:rPr lang="fr-FR" sz="1400" dirty="0"/>
            <a:t>-- présentation /hygiène</a:t>
          </a:r>
        </a:p>
        <a:p>
          <a:r>
            <a:rPr lang="fr-FR" sz="1400" dirty="0"/>
            <a:t>- Logement </a:t>
          </a:r>
        </a:p>
        <a:p>
          <a:r>
            <a:rPr lang="fr-FR" sz="1400" dirty="0"/>
            <a:t>- Situation administrative (carte d’identité, inscription </a:t>
          </a:r>
          <a:r>
            <a:rPr lang="fr-FR" sz="1400" dirty="0" err="1"/>
            <a:t>forem</a:t>
          </a:r>
          <a:r>
            <a:rPr lang="fr-FR" sz="1400" dirty="0"/>
            <a:t>, mutuelle…)                                                                                        - Parcours de vie</a:t>
          </a:r>
        </a:p>
        <a:p>
          <a:r>
            <a:rPr lang="fr-FR" sz="1400" dirty="0"/>
            <a:t>MAIS aussi de leurs besoins (voir pyramide)</a:t>
          </a:r>
        </a:p>
      </dgm:t>
    </dgm:pt>
    <dgm:pt modelId="{166AE272-DD13-4A2F-A810-8FAFBFB7A6CD}" type="parTrans" cxnId="{34EAC457-8686-42FA-805D-F8042F1EA7E2}">
      <dgm:prSet/>
      <dgm:spPr/>
      <dgm:t>
        <a:bodyPr/>
        <a:lstStyle/>
        <a:p>
          <a:endParaRPr lang="fr-BE"/>
        </a:p>
      </dgm:t>
    </dgm:pt>
    <dgm:pt modelId="{076A4501-367D-40B2-9327-B7F94E05E4C0}" type="sibTrans" cxnId="{34EAC457-8686-42FA-805D-F8042F1EA7E2}">
      <dgm:prSet/>
      <dgm:spPr/>
      <dgm:t>
        <a:bodyPr/>
        <a:lstStyle/>
        <a:p>
          <a:endParaRPr lang="fr-BE"/>
        </a:p>
      </dgm:t>
    </dgm:pt>
    <dgm:pt modelId="{24C00EF0-E2B9-4560-BAF0-E87D7083B5F1}" type="pres">
      <dgm:prSet presAssocID="{7B10298B-5AD4-4E6A-9BE6-DC5169881A5E}" presName="diagram" presStyleCnt="0">
        <dgm:presLayoutVars>
          <dgm:dir/>
          <dgm:resizeHandles val="exact"/>
        </dgm:presLayoutVars>
      </dgm:prSet>
      <dgm:spPr/>
    </dgm:pt>
    <dgm:pt modelId="{0C2C991F-31D7-4AC7-AE0D-34A49C7824BB}" type="pres">
      <dgm:prSet presAssocID="{A0B69822-66F3-458E-BCD3-46B9DD84B1F5}" presName="node" presStyleLbl="node1" presStyleIdx="0" presStyleCnt="7" custScaleX="84976" custScaleY="122910" custLinFactNeighborX="-29042" custLinFactNeighborY="102">
        <dgm:presLayoutVars>
          <dgm:bulletEnabled val="1"/>
        </dgm:presLayoutVars>
      </dgm:prSet>
      <dgm:spPr/>
    </dgm:pt>
    <dgm:pt modelId="{710B8F92-0EAB-48B6-B9A6-07FB42D9C847}" type="pres">
      <dgm:prSet presAssocID="{10F38B1E-7300-485E-BBD2-08ECE517EEF5}" presName="sibTrans" presStyleLbl="sibTrans2D1" presStyleIdx="0" presStyleCnt="6"/>
      <dgm:spPr/>
    </dgm:pt>
    <dgm:pt modelId="{615A7527-3FC5-45F7-B2DE-75EB0FDD40DA}" type="pres">
      <dgm:prSet presAssocID="{10F38B1E-7300-485E-BBD2-08ECE517EEF5}" presName="connectorText" presStyleLbl="sibTrans2D1" presStyleIdx="0" presStyleCnt="6"/>
      <dgm:spPr/>
    </dgm:pt>
    <dgm:pt modelId="{22723E05-E7B2-40AC-AE4E-3E49C5372571}" type="pres">
      <dgm:prSet presAssocID="{823FD9EC-02FC-4056-9E51-9A4251970E01}" presName="node" presStyleLbl="node1" presStyleIdx="1" presStyleCnt="7" custScaleX="122097" custScaleY="79807">
        <dgm:presLayoutVars>
          <dgm:bulletEnabled val="1"/>
        </dgm:presLayoutVars>
      </dgm:prSet>
      <dgm:spPr/>
    </dgm:pt>
    <dgm:pt modelId="{C577ED76-BEFA-447E-99A7-CADEC0FE9219}" type="pres">
      <dgm:prSet presAssocID="{D00469D7-D52D-430E-A731-C0C1C732691F}" presName="sibTrans" presStyleLbl="sibTrans2D1" presStyleIdx="1" presStyleCnt="6"/>
      <dgm:spPr/>
    </dgm:pt>
    <dgm:pt modelId="{D0DB0409-BEF2-4902-BC8A-A54B5C556499}" type="pres">
      <dgm:prSet presAssocID="{D00469D7-D52D-430E-A731-C0C1C732691F}" presName="connectorText" presStyleLbl="sibTrans2D1" presStyleIdx="1" presStyleCnt="6"/>
      <dgm:spPr/>
    </dgm:pt>
    <dgm:pt modelId="{C0B6EAA4-EC7C-49EF-A37F-6A850F9B4E04}" type="pres">
      <dgm:prSet presAssocID="{1AB68269-4713-4092-A632-AB12F0985DE3}" presName="node" presStyleLbl="node1" presStyleIdx="2" presStyleCnt="7" custScaleX="132578">
        <dgm:presLayoutVars>
          <dgm:bulletEnabled val="1"/>
        </dgm:presLayoutVars>
      </dgm:prSet>
      <dgm:spPr/>
    </dgm:pt>
    <dgm:pt modelId="{3EBF0004-009B-44B4-B232-8D383DDD34D0}" type="pres">
      <dgm:prSet presAssocID="{AEBA93B4-1DAD-448E-B55A-DCC3649468BE}" presName="sibTrans" presStyleLbl="sibTrans2D1" presStyleIdx="2" presStyleCnt="6"/>
      <dgm:spPr/>
    </dgm:pt>
    <dgm:pt modelId="{2AB18696-CFB8-420C-9746-22773178ACFC}" type="pres">
      <dgm:prSet presAssocID="{AEBA93B4-1DAD-448E-B55A-DCC3649468BE}" presName="connectorText" presStyleLbl="sibTrans2D1" presStyleIdx="2" presStyleCnt="6"/>
      <dgm:spPr/>
    </dgm:pt>
    <dgm:pt modelId="{DAA6C0C8-DFAA-4A8A-8566-6F5EF1CEEF3E}" type="pres">
      <dgm:prSet presAssocID="{FD19382D-D1A3-446C-8E20-9648F4416144}" presName="node" presStyleLbl="node1" presStyleIdx="3" presStyleCnt="7" custScaleX="104996">
        <dgm:presLayoutVars>
          <dgm:bulletEnabled val="1"/>
        </dgm:presLayoutVars>
      </dgm:prSet>
      <dgm:spPr/>
    </dgm:pt>
    <dgm:pt modelId="{B510C4FB-771E-4759-9FDA-386F9EDB1A23}" type="pres">
      <dgm:prSet presAssocID="{AE010C51-B9E1-4ED6-9D2D-51F64C6307B3}" presName="sibTrans" presStyleLbl="sibTrans2D1" presStyleIdx="3" presStyleCnt="6"/>
      <dgm:spPr/>
    </dgm:pt>
    <dgm:pt modelId="{5EC52F02-F520-4C21-96F9-4CEFA695A204}" type="pres">
      <dgm:prSet presAssocID="{AE010C51-B9E1-4ED6-9D2D-51F64C6307B3}" presName="connectorText" presStyleLbl="sibTrans2D1" presStyleIdx="3" presStyleCnt="6"/>
      <dgm:spPr/>
    </dgm:pt>
    <dgm:pt modelId="{E94CCEDC-4381-4FAB-AAA7-D68DBF9BFAF4}" type="pres">
      <dgm:prSet presAssocID="{75379BBC-57DB-4FD9-9D2E-B4BD0A997390}" presName="node" presStyleLbl="node1" presStyleIdx="4" presStyleCnt="7" custScaleX="198361" custScaleY="184242">
        <dgm:presLayoutVars>
          <dgm:bulletEnabled val="1"/>
        </dgm:presLayoutVars>
      </dgm:prSet>
      <dgm:spPr/>
    </dgm:pt>
    <dgm:pt modelId="{B1EECD36-FC6C-4AF1-A3B0-CC2AFE640D32}" type="pres">
      <dgm:prSet presAssocID="{CD2A5487-AE0E-4DD1-A703-4A7EBFD666AF}" presName="sibTrans" presStyleLbl="sibTrans2D1" presStyleIdx="4" presStyleCnt="6"/>
      <dgm:spPr/>
    </dgm:pt>
    <dgm:pt modelId="{A1ADCF9B-D636-4949-B79E-513757BD314D}" type="pres">
      <dgm:prSet presAssocID="{CD2A5487-AE0E-4DD1-A703-4A7EBFD666AF}" presName="connectorText" presStyleLbl="sibTrans2D1" presStyleIdx="4" presStyleCnt="6"/>
      <dgm:spPr/>
    </dgm:pt>
    <dgm:pt modelId="{FFEFA3E3-4A95-4B4F-B7B2-9AE27BB2B503}" type="pres">
      <dgm:prSet presAssocID="{7B2B9BE6-FC80-417A-9DC9-6BBDA57D2BC3}" presName="node" presStyleLbl="node1" presStyleIdx="5" presStyleCnt="7" custScaleX="303941" custScaleY="395577">
        <dgm:presLayoutVars>
          <dgm:bulletEnabled val="1"/>
        </dgm:presLayoutVars>
      </dgm:prSet>
      <dgm:spPr/>
    </dgm:pt>
    <dgm:pt modelId="{F3053587-4823-4FE6-9A5E-E771C69E5540}" type="pres">
      <dgm:prSet presAssocID="{076A4501-367D-40B2-9327-B7F94E05E4C0}" presName="sibTrans" presStyleLbl="sibTrans2D1" presStyleIdx="5" presStyleCnt="6"/>
      <dgm:spPr/>
    </dgm:pt>
    <dgm:pt modelId="{20996ABB-A3CF-443C-99AC-C63B006BFBDE}" type="pres">
      <dgm:prSet presAssocID="{076A4501-367D-40B2-9327-B7F94E05E4C0}" presName="connectorText" presStyleLbl="sibTrans2D1" presStyleIdx="5" presStyleCnt="6"/>
      <dgm:spPr/>
    </dgm:pt>
    <dgm:pt modelId="{0C1AD281-D8F6-481F-9C16-E9ABA30D2B44}" type="pres">
      <dgm:prSet presAssocID="{9BE1BEC2-5B97-4B43-8E74-13EB9B5D2EDE}" presName="node" presStyleLbl="node1" presStyleIdx="6" presStyleCnt="7" custScaleX="171759" custScaleY="365416">
        <dgm:presLayoutVars>
          <dgm:bulletEnabled val="1"/>
        </dgm:presLayoutVars>
      </dgm:prSet>
      <dgm:spPr/>
    </dgm:pt>
  </dgm:ptLst>
  <dgm:cxnLst>
    <dgm:cxn modelId="{54E0F305-DD84-4B2C-B259-46A2E05A21BB}" type="presOf" srcId="{10F38B1E-7300-485E-BBD2-08ECE517EEF5}" destId="{710B8F92-0EAB-48B6-B9A6-07FB42D9C847}" srcOrd="0" destOrd="0" presId="urn:microsoft.com/office/officeart/2005/8/layout/process5"/>
    <dgm:cxn modelId="{20C11009-47FD-4804-A4CA-D9A05A68B63C}" type="presOf" srcId="{9BE1BEC2-5B97-4B43-8E74-13EB9B5D2EDE}" destId="{0C1AD281-D8F6-481F-9C16-E9ABA30D2B44}" srcOrd="0" destOrd="0" presId="urn:microsoft.com/office/officeart/2005/8/layout/process5"/>
    <dgm:cxn modelId="{4BD6EF1D-8FCC-4189-82A9-9DA3B08254B2}" type="presOf" srcId="{FD19382D-D1A3-446C-8E20-9648F4416144}" destId="{DAA6C0C8-DFAA-4A8A-8566-6F5EF1CEEF3E}" srcOrd="0" destOrd="0" presId="urn:microsoft.com/office/officeart/2005/8/layout/process5"/>
    <dgm:cxn modelId="{44A57227-BEB4-4CEA-8F36-36344F4BBC84}" srcId="{7B10298B-5AD4-4E6A-9BE6-DC5169881A5E}" destId="{1AB68269-4713-4092-A632-AB12F0985DE3}" srcOrd="2" destOrd="0" parTransId="{F9ABB3D4-CABD-4216-B8DD-4DD34DBD2262}" sibTransId="{AEBA93B4-1DAD-448E-B55A-DCC3649468BE}"/>
    <dgm:cxn modelId="{9E7AA027-8034-4A93-8408-5F8FDC19ACC5}" type="presOf" srcId="{823FD9EC-02FC-4056-9E51-9A4251970E01}" destId="{22723E05-E7B2-40AC-AE4E-3E49C5372571}" srcOrd="0" destOrd="0" presId="urn:microsoft.com/office/officeart/2005/8/layout/process5"/>
    <dgm:cxn modelId="{572AE13A-2485-4A2B-BB82-B64339D5753B}" type="presOf" srcId="{10F38B1E-7300-485E-BBD2-08ECE517EEF5}" destId="{615A7527-3FC5-45F7-B2DE-75EB0FDD40DA}" srcOrd="1" destOrd="0" presId="urn:microsoft.com/office/officeart/2005/8/layout/process5"/>
    <dgm:cxn modelId="{3FAC2D64-00FA-4577-97B6-67136387A913}" type="presOf" srcId="{AEBA93B4-1DAD-448E-B55A-DCC3649468BE}" destId="{2AB18696-CFB8-420C-9746-22773178ACFC}" srcOrd="1" destOrd="0" presId="urn:microsoft.com/office/officeart/2005/8/layout/process5"/>
    <dgm:cxn modelId="{BA8E0446-661F-46ED-A7FD-729A6A838ACB}" type="presOf" srcId="{7B10298B-5AD4-4E6A-9BE6-DC5169881A5E}" destId="{24C00EF0-E2B9-4560-BAF0-E87D7083B5F1}" srcOrd="0" destOrd="0" presId="urn:microsoft.com/office/officeart/2005/8/layout/process5"/>
    <dgm:cxn modelId="{4E525348-CB6A-4B4B-8578-65B3A669EAC0}" type="presOf" srcId="{D00469D7-D52D-430E-A731-C0C1C732691F}" destId="{D0DB0409-BEF2-4902-BC8A-A54B5C556499}" srcOrd="1" destOrd="0" presId="urn:microsoft.com/office/officeart/2005/8/layout/process5"/>
    <dgm:cxn modelId="{C681616D-B97F-4C3E-B79C-7B3AAEA298FF}" type="presOf" srcId="{7B2B9BE6-FC80-417A-9DC9-6BBDA57D2BC3}" destId="{FFEFA3E3-4A95-4B4F-B7B2-9AE27BB2B503}" srcOrd="0" destOrd="0" presId="urn:microsoft.com/office/officeart/2005/8/layout/process5"/>
    <dgm:cxn modelId="{48DBB84E-262A-4512-AB73-643C46ADA0B1}" srcId="{7B10298B-5AD4-4E6A-9BE6-DC5169881A5E}" destId="{9BE1BEC2-5B97-4B43-8E74-13EB9B5D2EDE}" srcOrd="6" destOrd="0" parTransId="{54AE18B3-E034-487D-9D2E-E9AE2285131E}" sibTransId="{010114BA-2E01-46AA-BA49-CBBE03FD9ED9}"/>
    <dgm:cxn modelId="{D2EF3C76-6576-41C8-8951-5B8F88836CF1}" srcId="{7B10298B-5AD4-4E6A-9BE6-DC5169881A5E}" destId="{75379BBC-57DB-4FD9-9D2E-B4BD0A997390}" srcOrd="4" destOrd="0" parTransId="{35E64C8D-A45A-4BE8-A7D5-BB7603CC1D74}" sibTransId="{CD2A5487-AE0E-4DD1-A703-4A7EBFD666AF}"/>
    <dgm:cxn modelId="{34EAC457-8686-42FA-805D-F8042F1EA7E2}" srcId="{7B10298B-5AD4-4E6A-9BE6-DC5169881A5E}" destId="{7B2B9BE6-FC80-417A-9DC9-6BBDA57D2BC3}" srcOrd="5" destOrd="0" parTransId="{166AE272-DD13-4A2F-A810-8FAFBFB7A6CD}" sibTransId="{076A4501-367D-40B2-9327-B7F94E05E4C0}"/>
    <dgm:cxn modelId="{429CD27D-A2D6-4660-A0C3-3DC2B40A54EA}" type="presOf" srcId="{AEBA93B4-1DAD-448E-B55A-DCC3649468BE}" destId="{3EBF0004-009B-44B4-B232-8D383DDD34D0}" srcOrd="0" destOrd="0" presId="urn:microsoft.com/office/officeart/2005/8/layout/process5"/>
    <dgm:cxn modelId="{5F55C094-3AD9-46E3-B029-26A2A482162E}" srcId="{7B10298B-5AD4-4E6A-9BE6-DC5169881A5E}" destId="{FD19382D-D1A3-446C-8E20-9648F4416144}" srcOrd="3" destOrd="0" parTransId="{6BF0483A-59FC-4F8F-BA4C-B38B1DD00F78}" sibTransId="{AE010C51-B9E1-4ED6-9D2D-51F64C6307B3}"/>
    <dgm:cxn modelId="{C46627AE-D3F6-44EB-9707-6752BF8562B3}" type="presOf" srcId="{076A4501-367D-40B2-9327-B7F94E05E4C0}" destId="{F3053587-4823-4FE6-9A5E-E771C69E5540}" srcOrd="0" destOrd="0" presId="urn:microsoft.com/office/officeart/2005/8/layout/process5"/>
    <dgm:cxn modelId="{6E4604B6-7E03-4EB3-A3E6-2711B43F3A25}" type="presOf" srcId="{CD2A5487-AE0E-4DD1-A703-4A7EBFD666AF}" destId="{A1ADCF9B-D636-4949-B79E-513757BD314D}" srcOrd="1" destOrd="0" presId="urn:microsoft.com/office/officeart/2005/8/layout/process5"/>
    <dgm:cxn modelId="{3C5CB5B9-8C6A-40FE-A62F-597F0256595D}" type="presOf" srcId="{1AB68269-4713-4092-A632-AB12F0985DE3}" destId="{C0B6EAA4-EC7C-49EF-A37F-6A850F9B4E04}" srcOrd="0" destOrd="0" presId="urn:microsoft.com/office/officeart/2005/8/layout/process5"/>
    <dgm:cxn modelId="{E770ECC9-F71F-47F1-A052-BBDB9104B47F}" type="presOf" srcId="{076A4501-367D-40B2-9327-B7F94E05E4C0}" destId="{20996ABB-A3CF-443C-99AC-C63B006BFBDE}" srcOrd="1" destOrd="0" presId="urn:microsoft.com/office/officeart/2005/8/layout/process5"/>
    <dgm:cxn modelId="{A7C664D2-F8A9-493F-99C1-BDCCBE2EC581}" srcId="{7B10298B-5AD4-4E6A-9BE6-DC5169881A5E}" destId="{823FD9EC-02FC-4056-9E51-9A4251970E01}" srcOrd="1" destOrd="0" parTransId="{FAD1C1D3-C4B1-4ADC-949A-DB26454C5292}" sibTransId="{D00469D7-D52D-430E-A731-C0C1C732691F}"/>
    <dgm:cxn modelId="{1EA5FDD7-58A2-45E5-ADBC-B376DAD9946C}" type="presOf" srcId="{AE010C51-B9E1-4ED6-9D2D-51F64C6307B3}" destId="{5EC52F02-F520-4C21-96F9-4CEFA695A204}" srcOrd="1" destOrd="0" presId="urn:microsoft.com/office/officeart/2005/8/layout/process5"/>
    <dgm:cxn modelId="{E9FF87E8-DEFF-49EA-AA1F-7ED8988F5830}" type="presOf" srcId="{D00469D7-D52D-430E-A731-C0C1C732691F}" destId="{C577ED76-BEFA-447E-99A7-CADEC0FE9219}" srcOrd="0" destOrd="0" presId="urn:microsoft.com/office/officeart/2005/8/layout/process5"/>
    <dgm:cxn modelId="{EDE4CDE9-408D-4DF0-B4A6-A5851157400E}" type="presOf" srcId="{AE010C51-B9E1-4ED6-9D2D-51F64C6307B3}" destId="{B510C4FB-771E-4759-9FDA-386F9EDB1A23}" srcOrd="0" destOrd="0" presId="urn:microsoft.com/office/officeart/2005/8/layout/process5"/>
    <dgm:cxn modelId="{20CD27ED-F0CC-4AF6-9E0C-77967711D2E5}" type="presOf" srcId="{75379BBC-57DB-4FD9-9D2E-B4BD0A997390}" destId="{E94CCEDC-4381-4FAB-AAA7-D68DBF9BFAF4}" srcOrd="0" destOrd="0" presId="urn:microsoft.com/office/officeart/2005/8/layout/process5"/>
    <dgm:cxn modelId="{27E50EF7-1631-4949-BAF6-EC61AAAD66CD}" srcId="{7B10298B-5AD4-4E6A-9BE6-DC5169881A5E}" destId="{A0B69822-66F3-458E-BCD3-46B9DD84B1F5}" srcOrd="0" destOrd="0" parTransId="{D36619A7-10A6-4F89-9569-1FC79A95C369}" sibTransId="{10F38B1E-7300-485E-BBD2-08ECE517EEF5}"/>
    <dgm:cxn modelId="{06C1ABF8-FF93-4EC8-A8D8-F7D86E0A38E5}" type="presOf" srcId="{A0B69822-66F3-458E-BCD3-46B9DD84B1F5}" destId="{0C2C991F-31D7-4AC7-AE0D-34A49C7824BB}" srcOrd="0" destOrd="0" presId="urn:microsoft.com/office/officeart/2005/8/layout/process5"/>
    <dgm:cxn modelId="{E91B58FD-FE5B-44BA-8090-DB8DC5CF0A06}" type="presOf" srcId="{CD2A5487-AE0E-4DD1-A703-4A7EBFD666AF}" destId="{B1EECD36-FC6C-4AF1-A3B0-CC2AFE640D32}" srcOrd="0" destOrd="0" presId="urn:microsoft.com/office/officeart/2005/8/layout/process5"/>
    <dgm:cxn modelId="{FEA5CF6D-9B14-471B-9693-790FC58FA9CD}" type="presParOf" srcId="{24C00EF0-E2B9-4560-BAF0-E87D7083B5F1}" destId="{0C2C991F-31D7-4AC7-AE0D-34A49C7824BB}" srcOrd="0" destOrd="0" presId="urn:microsoft.com/office/officeart/2005/8/layout/process5"/>
    <dgm:cxn modelId="{5DA20066-83A2-4FCD-92C7-76FD101AE5A7}" type="presParOf" srcId="{24C00EF0-E2B9-4560-BAF0-E87D7083B5F1}" destId="{710B8F92-0EAB-48B6-B9A6-07FB42D9C847}" srcOrd="1" destOrd="0" presId="urn:microsoft.com/office/officeart/2005/8/layout/process5"/>
    <dgm:cxn modelId="{70D09628-F0ED-4FA8-9141-765D25679A4A}" type="presParOf" srcId="{710B8F92-0EAB-48B6-B9A6-07FB42D9C847}" destId="{615A7527-3FC5-45F7-B2DE-75EB0FDD40DA}" srcOrd="0" destOrd="0" presId="urn:microsoft.com/office/officeart/2005/8/layout/process5"/>
    <dgm:cxn modelId="{E87D0CCE-292D-4AB8-B144-0A6A2EC3D4B4}" type="presParOf" srcId="{24C00EF0-E2B9-4560-BAF0-E87D7083B5F1}" destId="{22723E05-E7B2-40AC-AE4E-3E49C5372571}" srcOrd="2" destOrd="0" presId="urn:microsoft.com/office/officeart/2005/8/layout/process5"/>
    <dgm:cxn modelId="{8E3FA8A0-8FC0-4251-84CF-892AD6095D65}" type="presParOf" srcId="{24C00EF0-E2B9-4560-BAF0-E87D7083B5F1}" destId="{C577ED76-BEFA-447E-99A7-CADEC0FE9219}" srcOrd="3" destOrd="0" presId="urn:microsoft.com/office/officeart/2005/8/layout/process5"/>
    <dgm:cxn modelId="{12326E99-49B8-457F-9A83-BFECA8302EF3}" type="presParOf" srcId="{C577ED76-BEFA-447E-99A7-CADEC0FE9219}" destId="{D0DB0409-BEF2-4902-BC8A-A54B5C556499}" srcOrd="0" destOrd="0" presId="urn:microsoft.com/office/officeart/2005/8/layout/process5"/>
    <dgm:cxn modelId="{C3565CF1-ADC7-4D3B-BFEB-D26F87FCAD99}" type="presParOf" srcId="{24C00EF0-E2B9-4560-BAF0-E87D7083B5F1}" destId="{C0B6EAA4-EC7C-49EF-A37F-6A850F9B4E04}" srcOrd="4" destOrd="0" presId="urn:microsoft.com/office/officeart/2005/8/layout/process5"/>
    <dgm:cxn modelId="{B2170712-672D-4DA6-8300-62A9F1EBE2CF}" type="presParOf" srcId="{24C00EF0-E2B9-4560-BAF0-E87D7083B5F1}" destId="{3EBF0004-009B-44B4-B232-8D383DDD34D0}" srcOrd="5" destOrd="0" presId="urn:microsoft.com/office/officeart/2005/8/layout/process5"/>
    <dgm:cxn modelId="{81CAC4DB-FF53-44EF-9C4F-EE85D9906BEE}" type="presParOf" srcId="{3EBF0004-009B-44B4-B232-8D383DDD34D0}" destId="{2AB18696-CFB8-420C-9746-22773178ACFC}" srcOrd="0" destOrd="0" presId="urn:microsoft.com/office/officeart/2005/8/layout/process5"/>
    <dgm:cxn modelId="{72684639-2DC7-4599-A046-E22644B1FE17}" type="presParOf" srcId="{24C00EF0-E2B9-4560-BAF0-E87D7083B5F1}" destId="{DAA6C0C8-DFAA-4A8A-8566-6F5EF1CEEF3E}" srcOrd="6" destOrd="0" presId="urn:microsoft.com/office/officeart/2005/8/layout/process5"/>
    <dgm:cxn modelId="{643DBFF9-26DB-41FE-AE3B-5CFEDE5631A5}" type="presParOf" srcId="{24C00EF0-E2B9-4560-BAF0-E87D7083B5F1}" destId="{B510C4FB-771E-4759-9FDA-386F9EDB1A23}" srcOrd="7" destOrd="0" presId="urn:microsoft.com/office/officeart/2005/8/layout/process5"/>
    <dgm:cxn modelId="{DDD60ABD-7F9F-4227-B719-5208C7A9BCE1}" type="presParOf" srcId="{B510C4FB-771E-4759-9FDA-386F9EDB1A23}" destId="{5EC52F02-F520-4C21-96F9-4CEFA695A204}" srcOrd="0" destOrd="0" presId="urn:microsoft.com/office/officeart/2005/8/layout/process5"/>
    <dgm:cxn modelId="{090163C6-51EA-4DD5-8975-738364D63E1E}" type="presParOf" srcId="{24C00EF0-E2B9-4560-BAF0-E87D7083B5F1}" destId="{E94CCEDC-4381-4FAB-AAA7-D68DBF9BFAF4}" srcOrd="8" destOrd="0" presId="urn:microsoft.com/office/officeart/2005/8/layout/process5"/>
    <dgm:cxn modelId="{7A3DA3A8-47CF-4932-A4CD-82647320B7F3}" type="presParOf" srcId="{24C00EF0-E2B9-4560-BAF0-E87D7083B5F1}" destId="{B1EECD36-FC6C-4AF1-A3B0-CC2AFE640D32}" srcOrd="9" destOrd="0" presId="urn:microsoft.com/office/officeart/2005/8/layout/process5"/>
    <dgm:cxn modelId="{39D4D9AE-A263-42A7-B82F-D32E7A9BEB33}" type="presParOf" srcId="{B1EECD36-FC6C-4AF1-A3B0-CC2AFE640D32}" destId="{A1ADCF9B-D636-4949-B79E-513757BD314D}" srcOrd="0" destOrd="0" presId="urn:microsoft.com/office/officeart/2005/8/layout/process5"/>
    <dgm:cxn modelId="{DB4D0F10-D22B-4AB4-BADA-C0C204D5E83A}" type="presParOf" srcId="{24C00EF0-E2B9-4560-BAF0-E87D7083B5F1}" destId="{FFEFA3E3-4A95-4B4F-B7B2-9AE27BB2B503}" srcOrd="10" destOrd="0" presId="urn:microsoft.com/office/officeart/2005/8/layout/process5"/>
    <dgm:cxn modelId="{C0F309F2-ED97-4934-BB1B-D31190A49BDD}" type="presParOf" srcId="{24C00EF0-E2B9-4560-BAF0-E87D7083B5F1}" destId="{F3053587-4823-4FE6-9A5E-E771C69E5540}" srcOrd="11" destOrd="0" presId="urn:microsoft.com/office/officeart/2005/8/layout/process5"/>
    <dgm:cxn modelId="{C5928AF4-3700-477C-BAE2-DDEC1A25FC13}" type="presParOf" srcId="{F3053587-4823-4FE6-9A5E-E771C69E5540}" destId="{20996ABB-A3CF-443C-99AC-C63B006BFBDE}" srcOrd="0" destOrd="0" presId="urn:microsoft.com/office/officeart/2005/8/layout/process5"/>
    <dgm:cxn modelId="{1B9594D2-6349-4F3A-9473-7D54E6EFCB9A}" type="presParOf" srcId="{24C00EF0-E2B9-4560-BAF0-E87D7083B5F1}" destId="{0C1AD281-D8F6-481F-9C16-E9ABA30D2B44}" srcOrd="12" destOrd="0" presId="urn:microsoft.com/office/officeart/2005/8/layout/process5"/>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E4EB40C-0B3E-4486-84F0-FBB52D04214F}" type="doc">
      <dgm:prSet loTypeId="urn:microsoft.com/office/officeart/2005/8/layout/hProcess9" loCatId="process" qsTypeId="urn:microsoft.com/office/officeart/2005/8/quickstyle/simple1" qsCatId="simple" csTypeId="urn:microsoft.com/office/officeart/2005/8/colors/accent1_2" csCatId="accent1" phldr="1"/>
      <dgm:spPr/>
    </dgm:pt>
    <dgm:pt modelId="{BD7A02B9-3E12-4F19-9E8C-77E6B0F2ED8E}">
      <dgm:prSet phldrT="[Texte]" custT="1"/>
      <dgm:spPr/>
      <dgm:t>
        <a:bodyPr/>
        <a:lstStyle/>
        <a:p>
          <a:r>
            <a:rPr lang="fr-FR" sz="1200" dirty="0"/>
            <a:t>Lors des collectifs d’orientation, les agents d’orientation repèrent le public qui a besoin d’une formation FLE</a:t>
          </a:r>
          <a:endParaRPr lang="fr-BE" sz="1200" dirty="0"/>
        </a:p>
      </dgm:t>
    </dgm:pt>
    <dgm:pt modelId="{E89D9616-2AC0-476E-9DE9-9E51BB9A9055}" type="parTrans" cxnId="{4479665B-CC37-45AD-81CC-E68B5F252D66}">
      <dgm:prSet/>
      <dgm:spPr/>
      <dgm:t>
        <a:bodyPr/>
        <a:lstStyle/>
        <a:p>
          <a:endParaRPr lang="fr-BE"/>
        </a:p>
      </dgm:t>
    </dgm:pt>
    <dgm:pt modelId="{DBF8DC07-75B4-4809-8E80-ABE1F55391F9}" type="sibTrans" cxnId="{4479665B-CC37-45AD-81CC-E68B5F252D66}">
      <dgm:prSet/>
      <dgm:spPr/>
      <dgm:t>
        <a:bodyPr/>
        <a:lstStyle/>
        <a:p>
          <a:endParaRPr lang="fr-BE"/>
        </a:p>
      </dgm:t>
    </dgm:pt>
    <dgm:pt modelId="{C70996D0-A9EB-47EA-A0A1-729E65FBC26C}">
      <dgm:prSet phldrT="[Texte]" custT="1"/>
      <dgm:spPr/>
      <dgm:t>
        <a:bodyPr/>
        <a:lstStyle/>
        <a:p>
          <a:r>
            <a:rPr lang="fr-FR" sz="1200" dirty="0"/>
            <a:t>Après orientation, les personnes sont toutes réinvitées lors d’une séance collective pour confirmer leur intérêt pour la formation</a:t>
          </a:r>
          <a:endParaRPr lang="fr-BE" sz="1200" dirty="0"/>
        </a:p>
      </dgm:t>
    </dgm:pt>
    <dgm:pt modelId="{A5E680FD-EF00-44F3-9288-550DB41E4F36}" type="parTrans" cxnId="{9CF7F63C-3BB3-4329-A9E1-F4ADF84BEF6F}">
      <dgm:prSet/>
      <dgm:spPr/>
      <dgm:t>
        <a:bodyPr/>
        <a:lstStyle/>
        <a:p>
          <a:endParaRPr lang="fr-BE"/>
        </a:p>
      </dgm:t>
    </dgm:pt>
    <dgm:pt modelId="{5893C75C-8272-430F-BB0B-B6FFB6EBB474}" type="sibTrans" cxnId="{9CF7F63C-3BB3-4329-A9E1-F4ADF84BEF6F}">
      <dgm:prSet/>
      <dgm:spPr/>
      <dgm:t>
        <a:bodyPr/>
        <a:lstStyle/>
        <a:p>
          <a:endParaRPr lang="fr-BE"/>
        </a:p>
      </dgm:t>
    </dgm:pt>
    <dgm:pt modelId="{25F98E96-28CA-4A6F-8BE3-7BF813022486}">
      <dgm:prSet phldrT="[Texte]" custT="1"/>
      <dgm:spPr/>
      <dgm:t>
        <a:bodyPr/>
        <a:lstStyle/>
        <a:p>
          <a:r>
            <a:rPr lang="fr-FR" sz="1200" dirty="0"/>
            <a:t>2 semaines après inscription à l’école de promotion sociale pour la formation FLE</a:t>
          </a:r>
        </a:p>
        <a:p>
          <a:r>
            <a:rPr lang="fr-FR" sz="1200" dirty="0"/>
            <a:t>Avec soutien d’un éducateur</a:t>
          </a:r>
          <a:endParaRPr lang="fr-BE" sz="1200" dirty="0"/>
        </a:p>
      </dgm:t>
    </dgm:pt>
    <dgm:pt modelId="{4D212E7C-3EAD-4D9B-A4D7-C0ABE99280CF}" type="parTrans" cxnId="{15C2C220-66DE-42E1-B809-52E159AE9386}">
      <dgm:prSet/>
      <dgm:spPr/>
      <dgm:t>
        <a:bodyPr/>
        <a:lstStyle/>
        <a:p>
          <a:endParaRPr lang="fr-BE"/>
        </a:p>
      </dgm:t>
    </dgm:pt>
    <dgm:pt modelId="{04FCEEDB-1D25-485C-83B3-CFFDA8230AD8}" type="sibTrans" cxnId="{15C2C220-66DE-42E1-B809-52E159AE9386}">
      <dgm:prSet/>
      <dgm:spPr/>
      <dgm:t>
        <a:bodyPr/>
        <a:lstStyle/>
        <a:p>
          <a:endParaRPr lang="fr-BE"/>
        </a:p>
      </dgm:t>
    </dgm:pt>
    <dgm:pt modelId="{06CE603C-0885-4E1F-BAD8-1C3079C821BD}">
      <dgm:prSet phldrT="[Texte]" custT="1"/>
      <dgm:spPr/>
      <dgm:t>
        <a:bodyPr/>
        <a:lstStyle/>
        <a:p>
          <a:r>
            <a:rPr lang="fr-FR" sz="1200" dirty="0"/>
            <a:t>Du début à la fin de la formation, présence de l’éducateur pour garder accrocher l’étudiant et le soutenir si il est confronté à des difficultés sociales hors cours</a:t>
          </a:r>
          <a:endParaRPr lang="fr-BE" sz="1200" dirty="0"/>
        </a:p>
      </dgm:t>
    </dgm:pt>
    <dgm:pt modelId="{76108F83-E701-46F7-AAF8-001AE8DA4CC4}" type="parTrans" cxnId="{971DE640-1434-41B9-88E0-CE67DB324D64}">
      <dgm:prSet/>
      <dgm:spPr/>
      <dgm:t>
        <a:bodyPr/>
        <a:lstStyle/>
        <a:p>
          <a:endParaRPr lang="fr-BE"/>
        </a:p>
      </dgm:t>
    </dgm:pt>
    <dgm:pt modelId="{3D04F06E-1BDE-40FC-B282-8BE79D7B3073}" type="sibTrans" cxnId="{971DE640-1434-41B9-88E0-CE67DB324D64}">
      <dgm:prSet/>
      <dgm:spPr/>
      <dgm:t>
        <a:bodyPr/>
        <a:lstStyle/>
        <a:p>
          <a:endParaRPr lang="fr-BE"/>
        </a:p>
      </dgm:t>
    </dgm:pt>
    <dgm:pt modelId="{86504F3A-3171-4EAE-881A-08FFA10E03AC}">
      <dgm:prSet phldrT="[Texte]" custT="1"/>
      <dgm:spPr/>
      <dgm:t>
        <a:bodyPr/>
        <a:lstStyle/>
        <a:p>
          <a:r>
            <a:rPr lang="fr-FR" sz="1200" dirty="0"/>
            <a:t>En fin de formation, visite en entreprise pour confronter le niveau acquis du français et les exigences d’un employeur</a:t>
          </a:r>
          <a:endParaRPr lang="fr-BE" sz="1200" dirty="0"/>
        </a:p>
      </dgm:t>
    </dgm:pt>
    <dgm:pt modelId="{F67439E4-2ED2-48CC-9566-8E826F08143F}" type="parTrans" cxnId="{88E558CF-EBD9-4421-9711-1812DC628A55}">
      <dgm:prSet/>
      <dgm:spPr/>
      <dgm:t>
        <a:bodyPr/>
        <a:lstStyle/>
        <a:p>
          <a:endParaRPr lang="fr-BE"/>
        </a:p>
      </dgm:t>
    </dgm:pt>
    <dgm:pt modelId="{21F7394D-A246-4F8C-8452-6D18F5572668}" type="sibTrans" cxnId="{88E558CF-EBD9-4421-9711-1812DC628A55}">
      <dgm:prSet/>
      <dgm:spPr/>
      <dgm:t>
        <a:bodyPr/>
        <a:lstStyle/>
        <a:p>
          <a:endParaRPr lang="fr-BE"/>
        </a:p>
      </dgm:t>
    </dgm:pt>
    <dgm:pt modelId="{5034B75C-863B-46F5-8568-4AD2563507E7}">
      <dgm:prSet phldrT="[Texte]" custT="1"/>
      <dgm:spPr/>
      <dgm:t>
        <a:bodyPr/>
        <a:lstStyle/>
        <a:p>
          <a:r>
            <a:rPr lang="fr-FR" sz="1200" dirty="0"/>
            <a:t>Une orientation sera réalisé après visite vers l’interne ou l’externe, vers une formation ou l’emploi</a:t>
          </a:r>
          <a:endParaRPr lang="fr-BE" sz="1200" dirty="0"/>
        </a:p>
      </dgm:t>
    </dgm:pt>
    <dgm:pt modelId="{82660B89-D437-4F8F-B0F3-A8F91FAE8B88}" type="parTrans" cxnId="{A9CC123B-DEDC-42EE-9DEC-F040950185BA}">
      <dgm:prSet/>
      <dgm:spPr/>
      <dgm:t>
        <a:bodyPr/>
        <a:lstStyle/>
        <a:p>
          <a:endParaRPr lang="fr-BE"/>
        </a:p>
      </dgm:t>
    </dgm:pt>
    <dgm:pt modelId="{BABB7359-7633-4D41-A40B-58D9C6453864}" type="sibTrans" cxnId="{A9CC123B-DEDC-42EE-9DEC-F040950185BA}">
      <dgm:prSet/>
      <dgm:spPr/>
      <dgm:t>
        <a:bodyPr/>
        <a:lstStyle/>
        <a:p>
          <a:endParaRPr lang="fr-BE"/>
        </a:p>
      </dgm:t>
    </dgm:pt>
    <dgm:pt modelId="{063179A3-CA33-4D17-9332-150F3815FEB0}" type="pres">
      <dgm:prSet presAssocID="{AE4EB40C-0B3E-4486-84F0-FBB52D04214F}" presName="CompostProcess" presStyleCnt="0">
        <dgm:presLayoutVars>
          <dgm:dir/>
          <dgm:resizeHandles val="exact"/>
        </dgm:presLayoutVars>
      </dgm:prSet>
      <dgm:spPr/>
    </dgm:pt>
    <dgm:pt modelId="{BEABB633-4C76-4590-9875-426100FDF4CE}" type="pres">
      <dgm:prSet presAssocID="{AE4EB40C-0B3E-4486-84F0-FBB52D04214F}" presName="arrow" presStyleLbl="bgShp" presStyleIdx="0" presStyleCnt="1" custScaleX="117647" custLinFactY="-60337" custLinFactNeighborX="-3960" custLinFactNeighborY="-100000"/>
      <dgm:spPr/>
    </dgm:pt>
    <dgm:pt modelId="{348BF47A-13EA-4FBF-B4B5-F031F339AF36}" type="pres">
      <dgm:prSet presAssocID="{AE4EB40C-0B3E-4486-84F0-FBB52D04214F}" presName="linearProcess" presStyleCnt="0"/>
      <dgm:spPr/>
    </dgm:pt>
    <dgm:pt modelId="{3834E866-8B5C-4609-B74C-FE57F6889F49}" type="pres">
      <dgm:prSet presAssocID="{BD7A02B9-3E12-4F19-9E8C-77E6B0F2ED8E}" presName="textNode" presStyleLbl="node1" presStyleIdx="0" presStyleCnt="6" custScaleX="111032" custScaleY="149244">
        <dgm:presLayoutVars>
          <dgm:bulletEnabled val="1"/>
        </dgm:presLayoutVars>
      </dgm:prSet>
      <dgm:spPr/>
    </dgm:pt>
    <dgm:pt modelId="{34A4B794-9A10-4EB8-B6EB-71E92F5FDCA8}" type="pres">
      <dgm:prSet presAssocID="{DBF8DC07-75B4-4809-8E80-ABE1F55391F9}" presName="sibTrans" presStyleCnt="0"/>
      <dgm:spPr/>
    </dgm:pt>
    <dgm:pt modelId="{C9F9E0A4-BA00-4C30-80A7-9879DE247C96}" type="pres">
      <dgm:prSet presAssocID="{C70996D0-A9EB-47EA-A0A1-729E65FBC26C}" presName="textNode" presStyleLbl="node1" presStyleIdx="1" presStyleCnt="6" custScaleX="120762" custScaleY="176370" custLinFactNeighborX="-76367" custLinFactNeighborY="18348">
        <dgm:presLayoutVars>
          <dgm:bulletEnabled val="1"/>
        </dgm:presLayoutVars>
      </dgm:prSet>
      <dgm:spPr/>
    </dgm:pt>
    <dgm:pt modelId="{1F9D607E-035A-4868-9159-1B45A8628B16}" type="pres">
      <dgm:prSet presAssocID="{5893C75C-8272-430F-BB0B-B6FFB6EBB474}" presName="sibTrans" presStyleCnt="0"/>
      <dgm:spPr/>
    </dgm:pt>
    <dgm:pt modelId="{FD500415-5462-41DA-9D62-CC67138BE963}" type="pres">
      <dgm:prSet presAssocID="{25F98E96-28CA-4A6F-8BE3-7BF813022486}" presName="textNode" presStyleLbl="node1" presStyleIdx="2" presStyleCnt="6" custScaleX="104384" custScaleY="176902" custLinFactX="-4978" custLinFactNeighborX="-100000" custLinFactNeighborY="15318">
        <dgm:presLayoutVars>
          <dgm:bulletEnabled val="1"/>
        </dgm:presLayoutVars>
      </dgm:prSet>
      <dgm:spPr/>
    </dgm:pt>
    <dgm:pt modelId="{EFD6260C-823F-4A08-ADF9-2F116B1042D4}" type="pres">
      <dgm:prSet presAssocID="{04FCEEDB-1D25-485C-83B3-CFFDA8230AD8}" presName="sibTrans" presStyleCnt="0"/>
      <dgm:spPr/>
    </dgm:pt>
    <dgm:pt modelId="{6ECB17DB-C73C-40C7-8169-71530BA1BD32}" type="pres">
      <dgm:prSet presAssocID="{06CE603C-0885-4E1F-BAD8-1C3079C821BD}" presName="textNode" presStyleLbl="node1" presStyleIdx="3" presStyleCnt="6" custScaleX="146691" custScaleY="158335" custLinFactX="-18193" custLinFactNeighborX="-100000" custLinFactNeighborY="2371">
        <dgm:presLayoutVars>
          <dgm:bulletEnabled val="1"/>
        </dgm:presLayoutVars>
      </dgm:prSet>
      <dgm:spPr/>
    </dgm:pt>
    <dgm:pt modelId="{8C1A3A9E-66A2-4A75-B722-E5F2E2CC0137}" type="pres">
      <dgm:prSet presAssocID="{3D04F06E-1BDE-40FC-B282-8BE79D7B3073}" presName="sibTrans" presStyleCnt="0"/>
      <dgm:spPr/>
    </dgm:pt>
    <dgm:pt modelId="{B2A0F090-6B0C-4B34-8025-CD9022D9E7E0}" type="pres">
      <dgm:prSet presAssocID="{86504F3A-3171-4EAE-881A-08FFA10E03AC}" presName="textNode" presStyleLbl="node1" presStyleIdx="4" presStyleCnt="6" custScaleY="206549" custLinFactX="-31300" custLinFactNeighborX="-100000" custLinFactNeighborY="3571">
        <dgm:presLayoutVars>
          <dgm:bulletEnabled val="1"/>
        </dgm:presLayoutVars>
      </dgm:prSet>
      <dgm:spPr/>
    </dgm:pt>
    <dgm:pt modelId="{CB91B8A1-5D19-4F15-9A87-974669C4F34F}" type="pres">
      <dgm:prSet presAssocID="{21F7394D-A246-4F8C-8452-6D18F5572668}" presName="sibTrans" presStyleCnt="0"/>
      <dgm:spPr/>
    </dgm:pt>
    <dgm:pt modelId="{F1258025-44EC-471A-9CC0-3F122B532F41}" type="pres">
      <dgm:prSet presAssocID="{5034B75C-863B-46F5-8568-4AD2563507E7}" presName="textNode" presStyleLbl="node1" presStyleIdx="5" presStyleCnt="6" custScaleY="160444" custLinFactX="-41909" custLinFactNeighborX="-100000" custLinFactNeighborY="5252">
        <dgm:presLayoutVars>
          <dgm:bulletEnabled val="1"/>
        </dgm:presLayoutVars>
      </dgm:prSet>
      <dgm:spPr/>
    </dgm:pt>
  </dgm:ptLst>
  <dgm:cxnLst>
    <dgm:cxn modelId="{F9B38B01-FC51-4EA6-ACE9-D88047565EE2}" type="presOf" srcId="{06CE603C-0885-4E1F-BAD8-1C3079C821BD}" destId="{6ECB17DB-C73C-40C7-8169-71530BA1BD32}" srcOrd="0" destOrd="0" presId="urn:microsoft.com/office/officeart/2005/8/layout/hProcess9"/>
    <dgm:cxn modelId="{E6F55B19-83E0-4516-A092-C86F7EA42B66}" type="presOf" srcId="{BD7A02B9-3E12-4F19-9E8C-77E6B0F2ED8E}" destId="{3834E866-8B5C-4609-B74C-FE57F6889F49}" srcOrd="0" destOrd="0" presId="urn:microsoft.com/office/officeart/2005/8/layout/hProcess9"/>
    <dgm:cxn modelId="{15C2C220-66DE-42E1-B809-52E159AE9386}" srcId="{AE4EB40C-0B3E-4486-84F0-FBB52D04214F}" destId="{25F98E96-28CA-4A6F-8BE3-7BF813022486}" srcOrd="2" destOrd="0" parTransId="{4D212E7C-3EAD-4D9B-A4D7-C0ABE99280CF}" sibTransId="{04FCEEDB-1D25-485C-83B3-CFFDA8230AD8}"/>
    <dgm:cxn modelId="{EFFA9B2A-E37A-4779-883B-5EA664084E46}" type="presOf" srcId="{86504F3A-3171-4EAE-881A-08FFA10E03AC}" destId="{B2A0F090-6B0C-4B34-8025-CD9022D9E7E0}" srcOrd="0" destOrd="0" presId="urn:microsoft.com/office/officeart/2005/8/layout/hProcess9"/>
    <dgm:cxn modelId="{B0CF4133-F745-4517-8F2E-86D43915EA2F}" type="presOf" srcId="{C70996D0-A9EB-47EA-A0A1-729E65FBC26C}" destId="{C9F9E0A4-BA00-4C30-80A7-9879DE247C96}" srcOrd="0" destOrd="0" presId="urn:microsoft.com/office/officeart/2005/8/layout/hProcess9"/>
    <dgm:cxn modelId="{A9CC123B-DEDC-42EE-9DEC-F040950185BA}" srcId="{AE4EB40C-0B3E-4486-84F0-FBB52D04214F}" destId="{5034B75C-863B-46F5-8568-4AD2563507E7}" srcOrd="5" destOrd="0" parTransId="{82660B89-D437-4F8F-B0F3-A8F91FAE8B88}" sibTransId="{BABB7359-7633-4D41-A40B-58D9C6453864}"/>
    <dgm:cxn modelId="{9CF7F63C-3BB3-4329-A9E1-F4ADF84BEF6F}" srcId="{AE4EB40C-0B3E-4486-84F0-FBB52D04214F}" destId="{C70996D0-A9EB-47EA-A0A1-729E65FBC26C}" srcOrd="1" destOrd="0" parTransId="{A5E680FD-EF00-44F3-9288-550DB41E4F36}" sibTransId="{5893C75C-8272-430F-BB0B-B6FFB6EBB474}"/>
    <dgm:cxn modelId="{971DE640-1434-41B9-88E0-CE67DB324D64}" srcId="{AE4EB40C-0B3E-4486-84F0-FBB52D04214F}" destId="{06CE603C-0885-4E1F-BAD8-1C3079C821BD}" srcOrd="3" destOrd="0" parTransId="{76108F83-E701-46F7-AAF8-001AE8DA4CC4}" sibTransId="{3D04F06E-1BDE-40FC-B282-8BE79D7B3073}"/>
    <dgm:cxn modelId="{4479665B-CC37-45AD-81CC-E68B5F252D66}" srcId="{AE4EB40C-0B3E-4486-84F0-FBB52D04214F}" destId="{BD7A02B9-3E12-4F19-9E8C-77E6B0F2ED8E}" srcOrd="0" destOrd="0" parTransId="{E89D9616-2AC0-476E-9DE9-9E51BB9A9055}" sibTransId="{DBF8DC07-75B4-4809-8E80-ABE1F55391F9}"/>
    <dgm:cxn modelId="{F8873741-E43E-4E73-87FB-F1C116506667}" type="presOf" srcId="{5034B75C-863B-46F5-8568-4AD2563507E7}" destId="{F1258025-44EC-471A-9CC0-3F122B532F41}" srcOrd="0" destOrd="0" presId="urn:microsoft.com/office/officeart/2005/8/layout/hProcess9"/>
    <dgm:cxn modelId="{CF46C45A-C2FD-4838-AA0C-93E06B9CE9CE}" type="presOf" srcId="{AE4EB40C-0B3E-4486-84F0-FBB52D04214F}" destId="{063179A3-CA33-4D17-9332-150F3815FEB0}" srcOrd="0" destOrd="0" presId="urn:microsoft.com/office/officeart/2005/8/layout/hProcess9"/>
    <dgm:cxn modelId="{E77A7B95-7BB9-48CC-9221-737EDF14A45B}" type="presOf" srcId="{25F98E96-28CA-4A6F-8BE3-7BF813022486}" destId="{FD500415-5462-41DA-9D62-CC67138BE963}" srcOrd="0" destOrd="0" presId="urn:microsoft.com/office/officeart/2005/8/layout/hProcess9"/>
    <dgm:cxn modelId="{88E558CF-EBD9-4421-9711-1812DC628A55}" srcId="{AE4EB40C-0B3E-4486-84F0-FBB52D04214F}" destId="{86504F3A-3171-4EAE-881A-08FFA10E03AC}" srcOrd="4" destOrd="0" parTransId="{F67439E4-2ED2-48CC-9566-8E826F08143F}" sibTransId="{21F7394D-A246-4F8C-8452-6D18F5572668}"/>
    <dgm:cxn modelId="{E05CB5A4-B076-40AC-ACCD-333C7F76EB57}" type="presParOf" srcId="{063179A3-CA33-4D17-9332-150F3815FEB0}" destId="{BEABB633-4C76-4590-9875-426100FDF4CE}" srcOrd="0" destOrd="0" presId="urn:microsoft.com/office/officeart/2005/8/layout/hProcess9"/>
    <dgm:cxn modelId="{27DD5E83-36D2-4474-A684-51AFFDAE7AB5}" type="presParOf" srcId="{063179A3-CA33-4D17-9332-150F3815FEB0}" destId="{348BF47A-13EA-4FBF-B4B5-F031F339AF36}" srcOrd="1" destOrd="0" presId="urn:microsoft.com/office/officeart/2005/8/layout/hProcess9"/>
    <dgm:cxn modelId="{453FA626-6801-4A40-8944-D2F0BDE693C3}" type="presParOf" srcId="{348BF47A-13EA-4FBF-B4B5-F031F339AF36}" destId="{3834E866-8B5C-4609-B74C-FE57F6889F49}" srcOrd="0" destOrd="0" presId="urn:microsoft.com/office/officeart/2005/8/layout/hProcess9"/>
    <dgm:cxn modelId="{9E1548AF-66A9-436D-9F4E-B5C26E8DAB4F}" type="presParOf" srcId="{348BF47A-13EA-4FBF-B4B5-F031F339AF36}" destId="{34A4B794-9A10-4EB8-B6EB-71E92F5FDCA8}" srcOrd="1" destOrd="0" presId="urn:microsoft.com/office/officeart/2005/8/layout/hProcess9"/>
    <dgm:cxn modelId="{FCEEC43D-D736-4711-80B5-42AEF3EEBF67}" type="presParOf" srcId="{348BF47A-13EA-4FBF-B4B5-F031F339AF36}" destId="{C9F9E0A4-BA00-4C30-80A7-9879DE247C96}" srcOrd="2" destOrd="0" presId="urn:microsoft.com/office/officeart/2005/8/layout/hProcess9"/>
    <dgm:cxn modelId="{C723D1B7-6B7C-4A28-94E0-ACC7C19E00EC}" type="presParOf" srcId="{348BF47A-13EA-4FBF-B4B5-F031F339AF36}" destId="{1F9D607E-035A-4868-9159-1B45A8628B16}" srcOrd="3" destOrd="0" presId="urn:microsoft.com/office/officeart/2005/8/layout/hProcess9"/>
    <dgm:cxn modelId="{8F4B69FC-6277-411C-9E89-6D40DEA8E86B}" type="presParOf" srcId="{348BF47A-13EA-4FBF-B4B5-F031F339AF36}" destId="{FD500415-5462-41DA-9D62-CC67138BE963}" srcOrd="4" destOrd="0" presId="urn:microsoft.com/office/officeart/2005/8/layout/hProcess9"/>
    <dgm:cxn modelId="{781C9D31-348A-44DC-9697-F921E8A531D9}" type="presParOf" srcId="{348BF47A-13EA-4FBF-B4B5-F031F339AF36}" destId="{EFD6260C-823F-4A08-ADF9-2F116B1042D4}" srcOrd="5" destOrd="0" presId="urn:microsoft.com/office/officeart/2005/8/layout/hProcess9"/>
    <dgm:cxn modelId="{2198157A-B1D2-4DFD-B719-BEC6B95BDB80}" type="presParOf" srcId="{348BF47A-13EA-4FBF-B4B5-F031F339AF36}" destId="{6ECB17DB-C73C-40C7-8169-71530BA1BD32}" srcOrd="6" destOrd="0" presId="urn:microsoft.com/office/officeart/2005/8/layout/hProcess9"/>
    <dgm:cxn modelId="{04EDD095-2927-4C13-A92A-1C9CE5955F4F}" type="presParOf" srcId="{348BF47A-13EA-4FBF-B4B5-F031F339AF36}" destId="{8C1A3A9E-66A2-4A75-B722-E5F2E2CC0137}" srcOrd="7" destOrd="0" presId="urn:microsoft.com/office/officeart/2005/8/layout/hProcess9"/>
    <dgm:cxn modelId="{A3944EBB-C587-4716-AE62-69BF1D624945}" type="presParOf" srcId="{348BF47A-13EA-4FBF-B4B5-F031F339AF36}" destId="{B2A0F090-6B0C-4B34-8025-CD9022D9E7E0}" srcOrd="8" destOrd="0" presId="urn:microsoft.com/office/officeart/2005/8/layout/hProcess9"/>
    <dgm:cxn modelId="{3FDD950D-5ABA-45C5-BAD8-BD498D9A6B3B}" type="presParOf" srcId="{348BF47A-13EA-4FBF-B4B5-F031F339AF36}" destId="{CB91B8A1-5D19-4F15-9A87-974669C4F34F}" srcOrd="9" destOrd="0" presId="urn:microsoft.com/office/officeart/2005/8/layout/hProcess9"/>
    <dgm:cxn modelId="{83B956F5-0FA0-4042-BD55-D1B83CC13607}" type="presParOf" srcId="{348BF47A-13EA-4FBF-B4B5-F031F339AF36}" destId="{F1258025-44EC-471A-9CC0-3F122B532F41}" srcOrd="10" destOrd="0" presId="urn:microsoft.com/office/officeart/2005/8/layout/hProcess9"/>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E4EB40C-0B3E-4486-84F0-FBB52D04214F}" type="doc">
      <dgm:prSet loTypeId="urn:microsoft.com/office/officeart/2005/8/layout/hProcess9" loCatId="process" qsTypeId="urn:microsoft.com/office/officeart/2005/8/quickstyle/simple1" qsCatId="simple" csTypeId="urn:microsoft.com/office/officeart/2005/8/colors/accent1_2" csCatId="accent1" phldr="1"/>
      <dgm:spPr/>
    </dgm:pt>
    <dgm:pt modelId="{BD7A02B9-3E12-4F19-9E8C-77E6B0F2ED8E}">
      <dgm:prSet phldrT="[Texte]" custT="1"/>
      <dgm:spPr/>
      <dgm:t>
        <a:bodyPr/>
        <a:lstStyle/>
        <a:p>
          <a:r>
            <a:rPr lang="fr-FR" sz="1200" dirty="0"/>
            <a:t>Les candidats sont invités à une séance d’info collective pour confirmer le projet et rencontre un employeur pour présenter les différents métiers</a:t>
          </a:r>
        </a:p>
        <a:p>
          <a:r>
            <a:rPr lang="fr-FR" sz="1200" dirty="0"/>
            <a:t>(à partir de cette étape, un éducateur accompagne l’étudiant)</a:t>
          </a:r>
          <a:endParaRPr lang="fr-BE" sz="1200" dirty="0"/>
        </a:p>
      </dgm:t>
    </dgm:pt>
    <dgm:pt modelId="{E89D9616-2AC0-476E-9DE9-9E51BB9A9055}" type="parTrans" cxnId="{4479665B-CC37-45AD-81CC-E68B5F252D66}">
      <dgm:prSet/>
      <dgm:spPr/>
      <dgm:t>
        <a:bodyPr/>
        <a:lstStyle/>
        <a:p>
          <a:endParaRPr lang="fr-BE"/>
        </a:p>
      </dgm:t>
    </dgm:pt>
    <dgm:pt modelId="{DBF8DC07-75B4-4809-8E80-ABE1F55391F9}" type="sibTrans" cxnId="{4479665B-CC37-45AD-81CC-E68B5F252D66}">
      <dgm:prSet/>
      <dgm:spPr/>
      <dgm:t>
        <a:bodyPr/>
        <a:lstStyle/>
        <a:p>
          <a:endParaRPr lang="fr-BE"/>
        </a:p>
      </dgm:t>
    </dgm:pt>
    <dgm:pt modelId="{6A5EF2C5-E65B-4F49-B4E4-BC06D4CF1637}">
      <dgm:prSet phldrT="[Texte]" custT="1"/>
      <dgm:spPr/>
      <dgm:t>
        <a:bodyPr/>
        <a:lstStyle/>
        <a:p>
          <a:r>
            <a:rPr lang="fr-FR" sz="1200" dirty="0"/>
            <a:t>Lors d’un CO, une personne est repérée pour le module</a:t>
          </a:r>
          <a:endParaRPr lang="fr-BE" sz="1200" dirty="0"/>
        </a:p>
      </dgm:t>
    </dgm:pt>
    <dgm:pt modelId="{11702777-ECE3-4CE0-AF7D-5BCE42B5911F}" type="parTrans" cxnId="{19DC26AE-1D00-435C-898B-77AD9F9151DA}">
      <dgm:prSet/>
      <dgm:spPr/>
      <dgm:t>
        <a:bodyPr/>
        <a:lstStyle/>
        <a:p>
          <a:endParaRPr lang="fr-BE"/>
        </a:p>
      </dgm:t>
    </dgm:pt>
    <dgm:pt modelId="{9F54DD80-FF64-4621-BC02-F528E5231115}" type="sibTrans" cxnId="{19DC26AE-1D00-435C-898B-77AD9F9151DA}">
      <dgm:prSet/>
      <dgm:spPr/>
      <dgm:t>
        <a:bodyPr/>
        <a:lstStyle/>
        <a:p>
          <a:endParaRPr lang="fr-BE"/>
        </a:p>
      </dgm:t>
    </dgm:pt>
    <dgm:pt modelId="{E5395F0F-7C7B-44A1-84F6-E856EFE734E8}">
      <dgm:prSet phldrT="[Texte]" custT="1"/>
      <dgm:spPr/>
      <dgm:t>
        <a:bodyPr/>
        <a:lstStyle/>
        <a:p>
          <a:r>
            <a:rPr lang="fr-FR" sz="1200" dirty="0"/>
            <a:t>Contenu de la formation :</a:t>
          </a:r>
        </a:p>
        <a:p>
          <a:r>
            <a:rPr lang="fr-FR" sz="1200" dirty="0"/>
            <a:t>Module d’orientation avec comme objectif de la préparer aux compétences sociales nécessaires pour envisager une ISP + travail du CV (40 périodes)</a:t>
          </a:r>
          <a:endParaRPr lang="fr-BE" sz="1200" dirty="0"/>
        </a:p>
      </dgm:t>
    </dgm:pt>
    <dgm:pt modelId="{D5494C55-F47E-45D1-9E37-F9E718F20471}" type="parTrans" cxnId="{C4BCA343-02C2-43B3-B33B-53C2C7C8797B}">
      <dgm:prSet/>
      <dgm:spPr/>
      <dgm:t>
        <a:bodyPr/>
        <a:lstStyle/>
        <a:p>
          <a:endParaRPr lang="fr-BE"/>
        </a:p>
      </dgm:t>
    </dgm:pt>
    <dgm:pt modelId="{5873C51C-2E43-41DD-BC33-D36E506F9C29}" type="sibTrans" cxnId="{C4BCA343-02C2-43B3-B33B-53C2C7C8797B}">
      <dgm:prSet/>
      <dgm:spPr/>
      <dgm:t>
        <a:bodyPr/>
        <a:lstStyle/>
        <a:p>
          <a:endParaRPr lang="fr-BE"/>
        </a:p>
      </dgm:t>
    </dgm:pt>
    <dgm:pt modelId="{9C4A472C-48E5-44C5-87AD-073A9D3E2E89}">
      <dgm:prSet phldrT="[Texte]" custT="1"/>
      <dgm:spPr/>
      <dgm:t>
        <a:bodyPr/>
        <a:lstStyle/>
        <a:p>
          <a:r>
            <a:rPr lang="fr-FR" sz="1200" dirty="0"/>
            <a:t>Stage d’insertion sur un lieu de travail et dans les conditions réelles de travail (de 60 périodes)</a:t>
          </a:r>
          <a:endParaRPr lang="fr-BE" sz="1200" dirty="0"/>
        </a:p>
      </dgm:t>
    </dgm:pt>
    <dgm:pt modelId="{D7B32079-56DA-41D3-B6BC-2A64490E255F}" type="parTrans" cxnId="{6CF36165-67EC-4738-95FE-281EDC17770F}">
      <dgm:prSet/>
      <dgm:spPr/>
      <dgm:t>
        <a:bodyPr/>
        <a:lstStyle/>
        <a:p>
          <a:endParaRPr lang="fr-BE"/>
        </a:p>
      </dgm:t>
    </dgm:pt>
    <dgm:pt modelId="{EBCDA23B-06F3-43BC-A833-6A55AE03F47D}" type="sibTrans" cxnId="{6CF36165-67EC-4738-95FE-281EDC17770F}">
      <dgm:prSet/>
      <dgm:spPr/>
      <dgm:t>
        <a:bodyPr/>
        <a:lstStyle/>
        <a:p>
          <a:endParaRPr lang="fr-BE"/>
        </a:p>
      </dgm:t>
    </dgm:pt>
    <dgm:pt modelId="{E0732E67-A326-40D9-A3CB-FCAA890AB0FC}">
      <dgm:prSet phldrT="[Texte]" custT="1"/>
      <dgm:spPr/>
      <dgm:t>
        <a:bodyPr/>
        <a:lstStyle/>
        <a:p>
          <a:r>
            <a:rPr lang="fr-FR" sz="1200" dirty="0"/>
            <a:t>Objectif du projet </a:t>
          </a:r>
          <a:r>
            <a:rPr lang="fr-FR" sz="1200" dirty="0">
              <a:sym typeface="Wingdings" panose="05000000000000000000" pitchFamily="2" charset="2"/>
            </a:rPr>
            <a:t></a:t>
          </a:r>
          <a:r>
            <a:rPr lang="fr-FR" sz="1200" dirty="0"/>
            <a:t> Être confronté à un métier qui l’intéresse, dans le but de :</a:t>
          </a:r>
        </a:p>
        <a:p>
          <a:r>
            <a:rPr lang="fr-FR" sz="1200" dirty="0"/>
            <a:t>- Vérifier le fait d’avoir assez de compétences pour envisager un ISP par le travail</a:t>
          </a:r>
        </a:p>
        <a:p>
          <a:r>
            <a:rPr lang="fr-BE" sz="1200" dirty="0"/>
            <a:t>- Vérifier la motivation pour le secteur</a:t>
          </a:r>
        </a:p>
        <a:p>
          <a:r>
            <a:rPr lang="fr-BE" sz="1200" dirty="0"/>
            <a:t>- Repérer les faiblesses afin d’entamer une formation pour acquérir  les compétences suffisantes</a:t>
          </a:r>
        </a:p>
      </dgm:t>
    </dgm:pt>
    <dgm:pt modelId="{CE5091EA-3DF4-48DF-B0A3-8A4A84C62959}" type="parTrans" cxnId="{92DFD4A1-62C9-4F06-AA1B-CD59B597AF07}">
      <dgm:prSet/>
      <dgm:spPr/>
      <dgm:t>
        <a:bodyPr/>
        <a:lstStyle/>
        <a:p>
          <a:endParaRPr lang="fr-BE"/>
        </a:p>
      </dgm:t>
    </dgm:pt>
    <dgm:pt modelId="{5EA22635-D305-41F8-9D30-D547A1B469EF}" type="sibTrans" cxnId="{92DFD4A1-62C9-4F06-AA1B-CD59B597AF07}">
      <dgm:prSet/>
      <dgm:spPr/>
      <dgm:t>
        <a:bodyPr/>
        <a:lstStyle/>
        <a:p>
          <a:endParaRPr lang="fr-BE"/>
        </a:p>
      </dgm:t>
    </dgm:pt>
    <dgm:pt modelId="{AE120199-8452-4250-A264-BC882913ED5D}">
      <dgm:prSet phldrT="[Texte]" custT="1"/>
      <dgm:spPr/>
      <dgm:t>
        <a:bodyPr/>
        <a:lstStyle/>
        <a:p>
          <a:r>
            <a:rPr lang="fr-FR" sz="1200" dirty="0"/>
            <a:t>Orientation sur base de l’évaluation du maitre de stage, de l’auto-évaluation du stagiaire et de l’entretien d’orientation</a:t>
          </a:r>
          <a:endParaRPr lang="fr-BE" sz="1200" dirty="0"/>
        </a:p>
      </dgm:t>
    </dgm:pt>
    <dgm:pt modelId="{E6655703-7A7B-47C2-9B37-9CFA8F0CF003}" type="parTrans" cxnId="{A946C8FA-6A1D-4FDF-89C2-7EEA1D344B83}">
      <dgm:prSet/>
      <dgm:spPr/>
      <dgm:t>
        <a:bodyPr/>
        <a:lstStyle/>
        <a:p>
          <a:endParaRPr lang="fr-BE"/>
        </a:p>
      </dgm:t>
    </dgm:pt>
    <dgm:pt modelId="{3BA8877A-1AA3-4A77-A69B-114D14C03C07}" type="sibTrans" cxnId="{A946C8FA-6A1D-4FDF-89C2-7EEA1D344B83}">
      <dgm:prSet/>
      <dgm:spPr/>
      <dgm:t>
        <a:bodyPr/>
        <a:lstStyle/>
        <a:p>
          <a:endParaRPr lang="fr-BE"/>
        </a:p>
      </dgm:t>
    </dgm:pt>
    <dgm:pt modelId="{063179A3-CA33-4D17-9332-150F3815FEB0}" type="pres">
      <dgm:prSet presAssocID="{AE4EB40C-0B3E-4486-84F0-FBB52D04214F}" presName="CompostProcess" presStyleCnt="0">
        <dgm:presLayoutVars>
          <dgm:dir/>
          <dgm:resizeHandles val="exact"/>
        </dgm:presLayoutVars>
      </dgm:prSet>
      <dgm:spPr/>
    </dgm:pt>
    <dgm:pt modelId="{BEABB633-4C76-4590-9875-426100FDF4CE}" type="pres">
      <dgm:prSet presAssocID="{AE4EB40C-0B3E-4486-84F0-FBB52D04214F}" presName="arrow" presStyleLbl="bgShp" presStyleIdx="0" presStyleCnt="1" custScaleX="117647" custLinFactY="-60337" custLinFactNeighborX="-3960" custLinFactNeighborY="-100000"/>
      <dgm:spPr/>
    </dgm:pt>
    <dgm:pt modelId="{348BF47A-13EA-4FBF-B4B5-F031F339AF36}" type="pres">
      <dgm:prSet presAssocID="{AE4EB40C-0B3E-4486-84F0-FBB52D04214F}" presName="linearProcess" presStyleCnt="0"/>
      <dgm:spPr/>
    </dgm:pt>
    <dgm:pt modelId="{6A70BE3F-0F19-4D81-A0F4-801B618ED19B}" type="pres">
      <dgm:prSet presAssocID="{6A5EF2C5-E65B-4F49-B4E4-BC06D4CF1637}" presName="textNode" presStyleLbl="node1" presStyleIdx="0" presStyleCnt="6" custScaleX="56947" custScaleY="189647">
        <dgm:presLayoutVars>
          <dgm:bulletEnabled val="1"/>
        </dgm:presLayoutVars>
      </dgm:prSet>
      <dgm:spPr/>
    </dgm:pt>
    <dgm:pt modelId="{3205E665-25A9-47BF-84C0-C3FA7466E31E}" type="pres">
      <dgm:prSet presAssocID="{9F54DD80-FF64-4621-BC02-F528E5231115}" presName="sibTrans" presStyleCnt="0"/>
      <dgm:spPr/>
    </dgm:pt>
    <dgm:pt modelId="{3834E866-8B5C-4609-B74C-FE57F6889F49}" type="pres">
      <dgm:prSet presAssocID="{BD7A02B9-3E12-4F19-9E8C-77E6B0F2ED8E}" presName="textNode" presStyleLbl="node1" presStyleIdx="1" presStyleCnt="6" custScaleY="206361" custLinFactNeighborX="-67770" custLinFactNeighborY="-372">
        <dgm:presLayoutVars>
          <dgm:bulletEnabled val="1"/>
        </dgm:presLayoutVars>
      </dgm:prSet>
      <dgm:spPr/>
    </dgm:pt>
    <dgm:pt modelId="{34A4B794-9A10-4EB8-B6EB-71E92F5FDCA8}" type="pres">
      <dgm:prSet presAssocID="{DBF8DC07-75B4-4809-8E80-ABE1F55391F9}" presName="sibTrans" presStyleCnt="0"/>
      <dgm:spPr/>
    </dgm:pt>
    <dgm:pt modelId="{717382BF-190D-4E05-986A-18F6B5CC3333}" type="pres">
      <dgm:prSet presAssocID="{E0732E67-A326-40D9-A3CB-FCAA890AB0FC}" presName="textNode" presStyleLbl="node1" presStyleIdx="2" presStyleCnt="6" custScaleX="112440" custScaleY="250000" custLinFactX="-7590" custLinFactNeighborX="-100000" custLinFactNeighborY="-745">
        <dgm:presLayoutVars>
          <dgm:bulletEnabled val="1"/>
        </dgm:presLayoutVars>
      </dgm:prSet>
      <dgm:spPr/>
    </dgm:pt>
    <dgm:pt modelId="{A330C4C3-1FBF-4F5D-AE4C-76C03B62BA77}" type="pres">
      <dgm:prSet presAssocID="{5EA22635-D305-41F8-9D30-D547A1B469EF}" presName="sibTrans" presStyleCnt="0"/>
      <dgm:spPr/>
    </dgm:pt>
    <dgm:pt modelId="{18BCB35A-872B-4069-A097-4C7D19408F0B}" type="pres">
      <dgm:prSet presAssocID="{E5395F0F-7C7B-44A1-84F6-E856EFE734E8}" presName="textNode" presStyleLbl="node1" presStyleIdx="3" presStyleCnt="6" custScaleY="226594" custLinFactX="-18046" custLinFactNeighborX="-100000" custLinFactNeighborY="-372">
        <dgm:presLayoutVars>
          <dgm:bulletEnabled val="1"/>
        </dgm:presLayoutVars>
      </dgm:prSet>
      <dgm:spPr/>
    </dgm:pt>
    <dgm:pt modelId="{22127BCD-309B-482D-9ADD-FC2C6BF084AB}" type="pres">
      <dgm:prSet presAssocID="{5873C51C-2E43-41DD-BC33-D36E506F9C29}" presName="sibTrans" presStyleCnt="0"/>
      <dgm:spPr/>
    </dgm:pt>
    <dgm:pt modelId="{6BACDC43-9899-430F-A8F2-DDEF73A66433}" type="pres">
      <dgm:prSet presAssocID="{9C4A472C-48E5-44C5-87AD-073A9D3E2E89}" presName="textNode" presStyleLbl="node1" presStyleIdx="4" presStyleCnt="6" custScaleY="164290" custLinFactX="-28482" custLinFactNeighborX="-100000" custLinFactNeighborY="-372">
        <dgm:presLayoutVars>
          <dgm:bulletEnabled val="1"/>
        </dgm:presLayoutVars>
      </dgm:prSet>
      <dgm:spPr/>
    </dgm:pt>
    <dgm:pt modelId="{EAA4B24C-CCB9-4D43-A6F7-1E30297F3242}" type="pres">
      <dgm:prSet presAssocID="{EBCDA23B-06F3-43BC-A833-6A55AE03F47D}" presName="sibTrans" presStyleCnt="0"/>
      <dgm:spPr/>
    </dgm:pt>
    <dgm:pt modelId="{E9C06D1A-3C2C-49ED-A38A-FCB5AD3B4320}" type="pres">
      <dgm:prSet presAssocID="{AE120199-8452-4250-A264-BC882913ED5D}" presName="textNode" presStyleLbl="node1" presStyleIdx="5" presStyleCnt="6" custScaleY="164290" custLinFactX="-38558" custLinFactNeighborX="-100000" custLinFactNeighborY="-372">
        <dgm:presLayoutVars>
          <dgm:bulletEnabled val="1"/>
        </dgm:presLayoutVars>
      </dgm:prSet>
      <dgm:spPr/>
    </dgm:pt>
  </dgm:ptLst>
  <dgm:cxnLst>
    <dgm:cxn modelId="{81A16D0D-8798-478A-8046-A3E50BF00956}" type="presOf" srcId="{6A5EF2C5-E65B-4F49-B4E4-BC06D4CF1637}" destId="{6A70BE3F-0F19-4D81-A0F4-801B618ED19B}" srcOrd="0" destOrd="0" presId="urn:microsoft.com/office/officeart/2005/8/layout/hProcess9"/>
    <dgm:cxn modelId="{E6F55B19-83E0-4516-A092-C86F7EA42B66}" type="presOf" srcId="{BD7A02B9-3E12-4F19-9E8C-77E6B0F2ED8E}" destId="{3834E866-8B5C-4609-B74C-FE57F6889F49}" srcOrd="0" destOrd="0" presId="urn:microsoft.com/office/officeart/2005/8/layout/hProcess9"/>
    <dgm:cxn modelId="{4479665B-CC37-45AD-81CC-E68B5F252D66}" srcId="{AE4EB40C-0B3E-4486-84F0-FBB52D04214F}" destId="{BD7A02B9-3E12-4F19-9E8C-77E6B0F2ED8E}" srcOrd="1" destOrd="0" parTransId="{E89D9616-2AC0-476E-9DE9-9E51BB9A9055}" sibTransId="{DBF8DC07-75B4-4809-8E80-ABE1F55391F9}"/>
    <dgm:cxn modelId="{C4BCA343-02C2-43B3-B33B-53C2C7C8797B}" srcId="{AE4EB40C-0B3E-4486-84F0-FBB52D04214F}" destId="{E5395F0F-7C7B-44A1-84F6-E856EFE734E8}" srcOrd="3" destOrd="0" parTransId="{D5494C55-F47E-45D1-9E37-F9E718F20471}" sibTransId="{5873C51C-2E43-41DD-BC33-D36E506F9C29}"/>
    <dgm:cxn modelId="{6CF36165-67EC-4738-95FE-281EDC17770F}" srcId="{AE4EB40C-0B3E-4486-84F0-FBB52D04214F}" destId="{9C4A472C-48E5-44C5-87AD-073A9D3E2E89}" srcOrd="4" destOrd="0" parTransId="{D7B32079-56DA-41D3-B6BC-2A64490E255F}" sibTransId="{EBCDA23B-06F3-43BC-A833-6A55AE03F47D}"/>
    <dgm:cxn modelId="{1D0D0958-24EA-4CA4-BE23-CC2E896DF9C0}" type="presOf" srcId="{E0732E67-A326-40D9-A3CB-FCAA890AB0FC}" destId="{717382BF-190D-4E05-986A-18F6B5CC3333}" srcOrd="0" destOrd="0" presId="urn:microsoft.com/office/officeart/2005/8/layout/hProcess9"/>
    <dgm:cxn modelId="{CF46C45A-C2FD-4838-AA0C-93E06B9CE9CE}" type="presOf" srcId="{AE4EB40C-0B3E-4486-84F0-FBB52D04214F}" destId="{063179A3-CA33-4D17-9332-150F3815FEB0}" srcOrd="0" destOrd="0" presId="urn:microsoft.com/office/officeart/2005/8/layout/hProcess9"/>
    <dgm:cxn modelId="{92DFD4A1-62C9-4F06-AA1B-CD59B597AF07}" srcId="{AE4EB40C-0B3E-4486-84F0-FBB52D04214F}" destId="{E0732E67-A326-40D9-A3CB-FCAA890AB0FC}" srcOrd="2" destOrd="0" parTransId="{CE5091EA-3DF4-48DF-B0A3-8A4A84C62959}" sibTransId="{5EA22635-D305-41F8-9D30-D547A1B469EF}"/>
    <dgm:cxn modelId="{19DC26AE-1D00-435C-898B-77AD9F9151DA}" srcId="{AE4EB40C-0B3E-4486-84F0-FBB52D04214F}" destId="{6A5EF2C5-E65B-4F49-B4E4-BC06D4CF1637}" srcOrd="0" destOrd="0" parTransId="{11702777-ECE3-4CE0-AF7D-5BCE42B5911F}" sibTransId="{9F54DD80-FF64-4621-BC02-F528E5231115}"/>
    <dgm:cxn modelId="{5DC92CD8-2E6D-487F-A7B0-656F06BA3A44}" type="presOf" srcId="{9C4A472C-48E5-44C5-87AD-073A9D3E2E89}" destId="{6BACDC43-9899-430F-A8F2-DDEF73A66433}" srcOrd="0" destOrd="0" presId="urn:microsoft.com/office/officeart/2005/8/layout/hProcess9"/>
    <dgm:cxn modelId="{6D1F0FE1-9442-4B67-AC87-7963263FBBC6}" type="presOf" srcId="{E5395F0F-7C7B-44A1-84F6-E856EFE734E8}" destId="{18BCB35A-872B-4069-A097-4C7D19408F0B}" srcOrd="0" destOrd="0" presId="urn:microsoft.com/office/officeart/2005/8/layout/hProcess9"/>
    <dgm:cxn modelId="{5CD06DE8-28E3-42EA-8FCE-A76C668E1513}" type="presOf" srcId="{AE120199-8452-4250-A264-BC882913ED5D}" destId="{E9C06D1A-3C2C-49ED-A38A-FCB5AD3B4320}" srcOrd="0" destOrd="0" presId="urn:microsoft.com/office/officeart/2005/8/layout/hProcess9"/>
    <dgm:cxn modelId="{A946C8FA-6A1D-4FDF-89C2-7EEA1D344B83}" srcId="{AE4EB40C-0B3E-4486-84F0-FBB52D04214F}" destId="{AE120199-8452-4250-A264-BC882913ED5D}" srcOrd="5" destOrd="0" parTransId="{E6655703-7A7B-47C2-9B37-9CFA8F0CF003}" sibTransId="{3BA8877A-1AA3-4A77-A69B-114D14C03C07}"/>
    <dgm:cxn modelId="{E05CB5A4-B076-40AC-ACCD-333C7F76EB57}" type="presParOf" srcId="{063179A3-CA33-4D17-9332-150F3815FEB0}" destId="{BEABB633-4C76-4590-9875-426100FDF4CE}" srcOrd="0" destOrd="0" presId="urn:microsoft.com/office/officeart/2005/8/layout/hProcess9"/>
    <dgm:cxn modelId="{27DD5E83-36D2-4474-A684-51AFFDAE7AB5}" type="presParOf" srcId="{063179A3-CA33-4D17-9332-150F3815FEB0}" destId="{348BF47A-13EA-4FBF-B4B5-F031F339AF36}" srcOrd="1" destOrd="0" presId="urn:microsoft.com/office/officeart/2005/8/layout/hProcess9"/>
    <dgm:cxn modelId="{475BBE12-83E6-45AD-A975-B755588E75BC}" type="presParOf" srcId="{348BF47A-13EA-4FBF-B4B5-F031F339AF36}" destId="{6A70BE3F-0F19-4D81-A0F4-801B618ED19B}" srcOrd="0" destOrd="0" presId="urn:microsoft.com/office/officeart/2005/8/layout/hProcess9"/>
    <dgm:cxn modelId="{E26F5944-C3B0-4976-B2CE-9D1CE1688B19}" type="presParOf" srcId="{348BF47A-13EA-4FBF-B4B5-F031F339AF36}" destId="{3205E665-25A9-47BF-84C0-C3FA7466E31E}" srcOrd="1" destOrd="0" presId="urn:microsoft.com/office/officeart/2005/8/layout/hProcess9"/>
    <dgm:cxn modelId="{453FA626-6801-4A40-8944-D2F0BDE693C3}" type="presParOf" srcId="{348BF47A-13EA-4FBF-B4B5-F031F339AF36}" destId="{3834E866-8B5C-4609-B74C-FE57F6889F49}" srcOrd="2" destOrd="0" presId="urn:microsoft.com/office/officeart/2005/8/layout/hProcess9"/>
    <dgm:cxn modelId="{9E1548AF-66A9-436D-9F4E-B5C26E8DAB4F}" type="presParOf" srcId="{348BF47A-13EA-4FBF-B4B5-F031F339AF36}" destId="{34A4B794-9A10-4EB8-B6EB-71E92F5FDCA8}" srcOrd="3" destOrd="0" presId="urn:microsoft.com/office/officeart/2005/8/layout/hProcess9"/>
    <dgm:cxn modelId="{4EC12D2D-C239-4E47-ACEB-998404EFEA14}" type="presParOf" srcId="{348BF47A-13EA-4FBF-B4B5-F031F339AF36}" destId="{717382BF-190D-4E05-986A-18F6B5CC3333}" srcOrd="4" destOrd="0" presId="urn:microsoft.com/office/officeart/2005/8/layout/hProcess9"/>
    <dgm:cxn modelId="{8410CB3C-2E2E-4845-B1C8-429E9EF358AC}" type="presParOf" srcId="{348BF47A-13EA-4FBF-B4B5-F031F339AF36}" destId="{A330C4C3-1FBF-4F5D-AE4C-76C03B62BA77}" srcOrd="5" destOrd="0" presId="urn:microsoft.com/office/officeart/2005/8/layout/hProcess9"/>
    <dgm:cxn modelId="{2D0E4A89-8B64-4293-A503-49EBF7112BC3}" type="presParOf" srcId="{348BF47A-13EA-4FBF-B4B5-F031F339AF36}" destId="{18BCB35A-872B-4069-A097-4C7D19408F0B}" srcOrd="6" destOrd="0" presId="urn:microsoft.com/office/officeart/2005/8/layout/hProcess9"/>
    <dgm:cxn modelId="{13540E15-3FA5-4170-85A4-73365E8BBA3E}" type="presParOf" srcId="{348BF47A-13EA-4FBF-B4B5-F031F339AF36}" destId="{22127BCD-309B-482D-9ADD-FC2C6BF084AB}" srcOrd="7" destOrd="0" presId="urn:microsoft.com/office/officeart/2005/8/layout/hProcess9"/>
    <dgm:cxn modelId="{27ECDBEA-20B6-4D71-BC5D-FB87922EC983}" type="presParOf" srcId="{348BF47A-13EA-4FBF-B4B5-F031F339AF36}" destId="{6BACDC43-9899-430F-A8F2-DDEF73A66433}" srcOrd="8" destOrd="0" presId="urn:microsoft.com/office/officeart/2005/8/layout/hProcess9"/>
    <dgm:cxn modelId="{B0F84D66-9CB3-4695-9B77-3B9088125202}" type="presParOf" srcId="{348BF47A-13EA-4FBF-B4B5-F031F339AF36}" destId="{EAA4B24C-CCB9-4D43-A6F7-1E30297F3242}" srcOrd="9" destOrd="0" presId="urn:microsoft.com/office/officeart/2005/8/layout/hProcess9"/>
    <dgm:cxn modelId="{7363EDB0-5BD0-4E91-B128-A581CA78E048}" type="presParOf" srcId="{348BF47A-13EA-4FBF-B4B5-F031F339AF36}" destId="{E9C06D1A-3C2C-49ED-A38A-FCB5AD3B4320}" srcOrd="10" destOrd="0" presId="urn:microsoft.com/office/officeart/2005/8/layout/hProcess9"/>
  </dgm:cxnLst>
  <dgm:bg/>
  <dgm:whole/>
  <dgm:extLst>
    <a:ext uri="http://schemas.microsoft.com/office/drawing/2008/diagram">
      <dsp:dataModelExt xmlns:dsp="http://schemas.microsoft.com/office/drawing/2008/diagram" relId="rId13"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C2C991F-31D7-4AC7-AE0D-34A49C7824BB}">
      <dsp:nvSpPr>
        <dsp:cNvPr id="0" name=""/>
        <dsp:cNvSpPr/>
      </dsp:nvSpPr>
      <dsp:spPr>
        <a:xfrm>
          <a:off x="2643686" y="3955"/>
          <a:ext cx="1323364" cy="114847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fr-FR" sz="1400" kern="1200" dirty="0"/>
            <a:t>Convoquer pour un collectif d’orientation</a:t>
          </a:r>
        </a:p>
      </dsp:txBody>
      <dsp:txXfrm>
        <a:off x="2677324" y="37593"/>
        <a:ext cx="1256088" cy="1081199"/>
      </dsp:txXfrm>
    </dsp:sp>
    <dsp:sp modelId="{710B8F92-0EAB-48B6-B9A6-07FB42D9C847}">
      <dsp:nvSpPr>
        <dsp:cNvPr id="0" name=""/>
        <dsp:cNvSpPr/>
      </dsp:nvSpPr>
      <dsp:spPr>
        <a:xfrm rot="21598781">
          <a:off x="4203599" y="384663"/>
          <a:ext cx="569865" cy="386220"/>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fr-FR" sz="1600" kern="1200"/>
        </a:p>
      </dsp:txBody>
      <dsp:txXfrm>
        <a:off x="4203599" y="461928"/>
        <a:ext cx="453999" cy="231732"/>
      </dsp:txXfrm>
    </dsp:sp>
    <dsp:sp modelId="{22723E05-E7B2-40AC-AE4E-3E49C5372571}">
      <dsp:nvSpPr>
        <dsp:cNvPr id="0" name=""/>
        <dsp:cNvSpPr/>
      </dsp:nvSpPr>
      <dsp:spPr>
        <a:xfrm>
          <a:off x="5042269" y="204379"/>
          <a:ext cx="1901464" cy="74571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fr-FR" sz="1400" kern="1200" dirty="0"/>
            <a:t>Lors du collectif d’orientation : 3 étapes</a:t>
          </a:r>
        </a:p>
      </dsp:txBody>
      <dsp:txXfrm>
        <a:off x="5064110" y="226220"/>
        <a:ext cx="1857782" cy="702037"/>
      </dsp:txXfrm>
    </dsp:sp>
    <dsp:sp modelId="{C577ED76-BEFA-447E-99A7-CADEC0FE9219}">
      <dsp:nvSpPr>
        <dsp:cNvPr id="0" name=""/>
        <dsp:cNvSpPr/>
      </dsp:nvSpPr>
      <dsp:spPr>
        <a:xfrm>
          <a:off x="7080779" y="384129"/>
          <a:ext cx="330155" cy="386220"/>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fr-FR" sz="1600" kern="1200"/>
        </a:p>
      </dsp:txBody>
      <dsp:txXfrm>
        <a:off x="7080779" y="461373"/>
        <a:ext cx="231109" cy="231732"/>
      </dsp:txXfrm>
    </dsp:sp>
    <dsp:sp modelId="{C0B6EAA4-EC7C-49EF-A37F-6A850F9B4E04}">
      <dsp:nvSpPr>
        <dsp:cNvPr id="0" name=""/>
        <dsp:cNvSpPr/>
      </dsp:nvSpPr>
      <dsp:spPr>
        <a:xfrm>
          <a:off x="7566669" y="110037"/>
          <a:ext cx="2064689" cy="934403"/>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fr-FR" sz="1400" kern="1200" dirty="0"/>
            <a:t> 1</a:t>
          </a:r>
          <a:r>
            <a:rPr lang="fr-FR" sz="1400" kern="1200" baseline="30000" dirty="0"/>
            <a:t>ère</a:t>
          </a:r>
          <a:r>
            <a:rPr lang="fr-FR" sz="1400" kern="1200" dirty="0"/>
            <a:t> étape : explication du contexte CPAS (PIIS, octroi de l’aide du CPAS…)</a:t>
          </a:r>
        </a:p>
      </dsp:txBody>
      <dsp:txXfrm>
        <a:off x="7594037" y="137405"/>
        <a:ext cx="2009953" cy="879667"/>
      </dsp:txXfrm>
    </dsp:sp>
    <dsp:sp modelId="{3EBF0004-009B-44B4-B232-8D383DDD34D0}">
      <dsp:nvSpPr>
        <dsp:cNvPr id="0" name=""/>
        <dsp:cNvSpPr/>
      </dsp:nvSpPr>
      <dsp:spPr>
        <a:xfrm>
          <a:off x="9768405" y="384129"/>
          <a:ext cx="330155" cy="386220"/>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fr-BE" sz="1600" kern="1200"/>
        </a:p>
      </dsp:txBody>
      <dsp:txXfrm>
        <a:off x="9768405" y="461373"/>
        <a:ext cx="231109" cy="231732"/>
      </dsp:txXfrm>
    </dsp:sp>
    <dsp:sp modelId="{DAA6C0C8-DFAA-4A8A-8566-6F5EF1CEEF3E}">
      <dsp:nvSpPr>
        <dsp:cNvPr id="0" name=""/>
        <dsp:cNvSpPr/>
      </dsp:nvSpPr>
      <dsp:spPr>
        <a:xfrm>
          <a:off x="10254294" y="110037"/>
          <a:ext cx="1635144" cy="934403"/>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fr-FR" sz="1400" kern="1200" dirty="0"/>
            <a:t>2</a:t>
          </a:r>
          <a:r>
            <a:rPr lang="fr-FR" sz="1400" kern="1200" baseline="30000" dirty="0"/>
            <a:t>ème</a:t>
          </a:r>
          <a:r>
            <a:rPr lang="fr-FR" sz="1400" kern="1200" dirty="0"/>
            <a:t> étape : analyse des seuils emploi</a:t>
          </a:r>
        </a:p>
      </dsp:txBody>
      <dsp:txXfrm>
        <a:off x="10281662" y="137405"/>
        <a:ext cx="1580408" cy="879667"/>
      </dsp:txXfrm>
    </dsp:sp>
    <dsp:sp modelId="{B510C4FB-771E-4759-9FDA-386F9EDB1A23}">
      <dsp:nvSpPr>
        <dsp:cNvPr id="0" name=""/>
        <dsp:cNvSpPr/>
      </dsp:nvSpPr>
      <dsp:spPr>
        <a:xfrm rot="6205611">
          <a:off x="10293611" y="1684237"/>
          <a:ext cx="935763" cy="386220"/>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444750">
            <a:lnSpc>
              <a:spcPct val="90000"/>
            </a:lnSpc>
            <a:spcBef>
              <a:spcPct val="0"/>
            </a:spcBef>
            <a:spcAft>
              <a:spcPct val="35000"/>
            </a:spcAft>
            <a:buNone/>
          </a:pPr>
          <a:endParaRPr lang="fr-BE" sz="5500" kern="1200"/>
        </a:p>
      </dsp:txBody>
      <dsp:txXfrm rot="-5400000">
        <a:off x="10659078" y="1411049"/>
        <a:ext cx="231732" cy="819897"/>
      </dsp:txXfrm>
    </dsp:sp>
    <dsp:sp modelId="{E94CCEDC-4381-4FAB-AAA7-D68DBF9BFAF4}">
      <dsp:nvSpPr>
        <dsp:cNvPr id="0" name=""/>
        <dsp:cNvSpPr/>
      </dsp:nvSpPr>
      <dsp:spPr>
        <a:xfrm>
          <a:off x="8800285" y="2761774"/>
          <a:ext cx="3089154" cy="1721563"/>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fr-FR" sz="1400" kern="1200" dirty="0"/>
            <a:t>3</a:t>
          </a:r>
          <a:r>
            <a:rPr lang="fr-FR" sz="1400" kern="1200" baseline="30000" dirty="0"/>
            <a:t>ème</a:t>
          </a:r>
          <a:r>
            <a:rPr lang="fr-FR" sz="1400" kern="1200" dirty="0"/>
            <a:t> étape : entretien d’orientation qui permet de réaliser un bilan de la situation de l’usager avec l’usager.</a:t>
          </a:r>
        </a:p>
      </dsp:txBody>
      <dsp:txXfrm>
        <a:off x="8850708" y="2812197"/>
        <a:ext cx="2988308" cy="1620717"/>
      </dsp:txXfrm>
    </dsp:sp>
    <dsp:sp modelId="{B1EECD36-FC6C-4AF1-A3B0-CC2AFE640D32}">
      <dsp:nvSpPr>
        <dsp:cNvPr id="0" name=""/>
        <dsp:cNvSpPr/>
      </dsp:nvSpPr>
      <dsp:spPr>
        <a:xfrm rot="10800000">
          <a:off x="8333083" y="3429446"/>
          <a:ext cx="330155" cy="386220"/>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fr-BE" sz="1600" kern="1200"/>
        </a:p>
      </dsp:txBody>
      <dsp:txXfrm rot="10800000">
        <a:off x="8432129" y="3506690"/>
        <a:ext cx="231109" cy="231732"/>
      </dsp:txXfrm>
    </dsp:sp>
    <dsp:sp modelId="{FFEFA3E3-4A95-4B4F-B7B2-9AE27BB2B503}">
      <dsp:nvSpPr>
        <dsp:cNvPr id="0" name=""/>
        <dsp:cNvSpPr/>
      </dsp:nvSpPr>
      <dsp:spPr>
        <a:xfrm>
          <a:off x="3443956" y="1774413"/>
          <a:ext cx="4733392" cy="369628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fr-FR" sz="1400" kern="1200" dirty="0"/>
            <a:t>Bilan et orientation en tenant compte : </a:t>
          </a:r>
        </a:p>
        <a:p>
          <a:pPr marL="0" lvl="0" indent="0" algn="ctr" defTabSz="622300">
            <a:lnSpc>
              <a:spcPct val="90000"/>
            </a:lnSpc>
            <a:spcBef>
              <a:spcPct val="0"/>
            </a:spcBef>
            <a:spcAft>
              <a:spcPct val="35000"/>
            </a:spcAft>
            <a:buNone/>
          </a:pPr>
          <a:r>
            <a:rPr lang="fr-FR" sz="1400" kern="1200" dirty="0"/>
            <a:t>- santé</a:t>
          </a:r>
        </a:p>
        <a:p>
          <a:pPr marL="0" lvl="0" indent="0" algn="ctr" defTabSz="622300">
            <a:lnSpc>
              <a:spcPct val="90000"/>
            </a:lnSpc>
            <a:spcBef>
              <a:spcPct val="0"/>
            </a:spcBef>
            <a:spcAft>
              <a:spcPct val="35000"/>
            </a:spcAft>
            <a:buNone/>
          </a:pPr>
          <a:r>
            <a:rPr lang="fr-FR" sz="1400" kern="1200" dirty="0"/>
            <a:t>- Disponibilité (enfants)</a:t>
          </a:r>
        </a:p>
        <a:p>
          <a:pPr marL="0" lvl="0" indent="0" algn="ctr" defTabSz="622300">
            <a:lnSpc>
              <a:spcPct val="90000"/>
            </a:lnSpc>
            <a:spcBef>
              <a:spcPct val="0"/>
            </a:spcBef>
            <a:spcAft>
              <a:spcPct val="35000"/>
            </a:spcAft>
            <a:buNone/>
          </a:pPr>
          <a:r>
            <a:rPr lang="fr-FR" sz="1400" kern="1200" dirty="0"/>
            <a:t>- Mobilité (transport en commun, véhicule)</a:t>
          </a:r>
        </a:p>
        <a:p>
          <a:pPr marL="0" lvl="0" indent="0" algn="ctr" defTabSz="622300">
            <a:lnSpc>
              <a:spcPct val="90000"/>
            </a:lnSpc>
            <a:spcBef>
              <a:spcPct val="0"/>
            </a:spcBef>
            <a:spcAft>
              <a:spcPct val="35000"/>
            </a:spcAft>
            <a:buNone/>
          </a:pPr>
          <a:r>
            <a:rPr lang="fr-FR" sz="1400" kern="1200" dirty="0"/>
            <a:t>- Compétences (parcours  :professionnel / étude)</a:t>
          </a:r>
        </a:p>
        <a:p>
          <a:pPr marL="0" lvl="0" indent="0" algn="ctr" defTabSz="622300">
            <a:lnSpc>
              <a:spcPct val="90000"/>
            </a:lnSpc>
            <a:spcBef>
              <a:spcPct val="0"/>
            </a:spcBef>
            <a:spcAft>
              <a:spcPct val="35000"/>
            </a:spcAft>
            <a:buNone/>
          </a:pPr>
          <a:r>
            <a:rPr lang="fr-FR" sz="1400" kern="1200" dirty="0"/>
            <a:t>- Maitrise du français (lecture, écriture, expression, compréhension)</a:t>
          </a:r>
        </a:p>
        <a:p>
          <a:pPr marL="0" lvl="0" indent="0" algn="ctr" defTabSz="622300">
            <a:lnSpc>
              <a:spcPct val="90000"/>
            </a:lnSpc>
            <a:spcBef>
              <a:spcPct val="0"/>
            </a:spcBef>
            <a:spcAft>
              <a:spcPct val="35000"/>
            </a:spcAft>
            <a:buNone/>
          </a:pPr>
          <a:r>
            <a:rPr lang="fr-FR" sz="1400" kern="1200" dirty="0"/>
            <a:t>-- présentation /hygiène</a:t>
          </a:r>
        </a:p>
        <a:p>
          <a:pPr marL="0" lvl="0" indent="0" algn="ctr" defTabSz="622300">
            <a:lnSpc>
              <a:spcPct val="90000"/>
            </a:lnSpc>
            <a:spcBef>
              <a:spcPct val="0"/>
            </a:spcBef>
            <a:spcAft>
              <a:spcPct val="35000"/>
            </a:spcAft>
            <a:buNone/>
          </a:pPr>
          <a:r>
            <a:rPr lang="fr-FR" sz="1400" kern="1200" dirty="0"/>
            <a:t>- Logement </a:t>
          </a:r>
        </a:p>
        <a:p>
          <a:pPr marL="0" lvl="0" indent="0" algn="ctr" defTabSz="622300">
            <a:lnSpc>
              <a:spcPct val="90000"/>
            </a:lnSpc>
            <a:spcBef>
              <a:spcPct val="0"/>
            </a:spcBef>
            <a:spcAft>
              <a:spcPct val="35000"/>
            </a:spcAft>
            <a:buNone/>
          </a:pPr>
          <a:r>
            <a:rPr lang="fr-FR" sz="1400" kern="1200" dirty="0"/>
            <a:t>- Situation administrative (carte d’identité, inscription </a:t>
          </a:r>
          <a:r>
            <a:rPr lang="fr-FR" sz="1400" kern="1200" dirty="0" err="1"/>
            <a:t>forem</a:t>
          </a:r>
          <a:r>
            <a:rPr lang="fr-FR" sz="1400" kern="1200" dirty="0"/>
            <a:t>, mutuelle…)                                                                                        - Parcours de vie</a:t>
          </a:r>
        </a:p>
        <a:p>
          <a:pPr marL="0" lvl="0" indent="0" algn="ctr" defTabSz="622300">
            <a:lnSpc>
              <a:spcPct val="90000"/>
            </a:lnSpc>
            <a:spcBef>
              <a:spcPct val="0"/>
            </a:spcBef>
            <a:spcAft>
              <a:spcPct val="35000"/>
            </a:spcAft>
            <a:buNone/>
          </a:pPr>
          <a:r>
            <a:rPr lang="fr-FR" sz="1400" kern="1200" dirty="0"/>
            <a:t>MAIS aussi de leurs besoins (voir pyramide)</a:t>
          </a:r>
        </a:p>
      </dsp:txBody>
      <dsp:txXfrm>
        <a:off x="3552216" y="1882673"/>
        <a:ext cx="4516872" cy="3479765"/>
      </dsp:txXfrm>
    </dsp:sp>
    <dsp:sp modelId="{F3053587-4823-4FE6-9A5E-E771C69E5540}">
      <dsp:nvSpPr>
        <dsp:cNvPr id="0" name=""/>
        <dsp:cNvSpPr/>
      </dsp:nvSpPr>
      <dsp:spPr>
        <a:xfrm rot="10800000">
          <a:off x="2976754" y="3429446"/>
          <a:ext cx="330155" cy="386220"/>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fr-BE" sz="1600" kern="1200"/>
        </a:p>
      </dsp:txBody>
      <dsp:txXfrm rot="10800000">
        <a:off x="3075800" y="3506690"/>
        <a:ext cx="231109" cy="231732"/>
      </dsp:txXfrm>
    </dsp:sp>
    <dsp:sp modelId="{0C1AD281-D8F6-481F-9C16-E9ABA30D2B44}">
      <dsp:nvSpPr>
        <dsp:cNvPr id="0" name=""/>
        <dsp:cNvSpPr/>
      </dsp:nvSpPr>
      <dsp:spPr>
        <a:xfrm>
          <a:off x="146149" y="1915325"/>
          <a:ext cx="2674870" cy="3414460"/>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fr-FR" sz="1400" kern="1200" dirty="0"/>
            <a:t>Orientations possibles :</a:t>
          </a:r>
        </a:p>
        <a:p>
          <a:pPr marL="0" lvl="0" indent="0" algn="ctr" defTabSz="622300">
            <a:lnSpc>
              <a:spcPct val="90000"/>
            </a:lnSpc>
            <a:spcBef>
              <a:spcPct val="0"/>
            </a:spcBef>
            <a:spcAft>
              <a:spcPct val="35000"/>
            </a:spcAft>
            <a:buNone/>
          </a:pPr>
          <a:r>
            <a:rPr lang="fr-FR" sz="1400" kern="1200" dirty="0">
              <a:sym typeface="Wingdings" panose="05000000000000000000" pitchFamily="2" charset="2"/>
            </a:rPr>
            <a:t></a:t>
          </a:r>
          <a:r>
            <a:rPr lang="fr-FR" sz="1400" kern="1200" dirty="0"/>
            <a:t> Sociale : Gestion / clarification / recherche de solutions pour les points faibles (gérer santé, logement, trouver des solutions garde…)</a:t>
          </a:r>
        </a:p>
        <a:p>
          <a:pPr marL="0" lvl="0" indent="0" algn="ctr" defTabSz="622300">
            <a:lnSpc>
              <a:spcPct val="90000"/>
            </a:lnSpc>
            <a:spcBef>
              <a:spcPct val="0"/>
            </a:spcBef>
            <a:spcAft>
              <a:spcPct val="35000"/>
            </a:spcAft>
            <a:buNone/>
          </a:pPr>
          <a:r>
            <a:rPr lang="fr-FR" sz="1400" kern="1200" dirty="0">
              <a:sym typeface="Wingdings" panose="05000000000000000000" pitchFamily="2" charset="2"/>
            </a:rPr>
            <a:t></a:t>
          </a:r>
          <a:r>
            <a:rPr lang="fr-FR" sz="1400" kern="1200" dirty="0"/>
            <a:t> Insertion sociale (orientation vers des services de remobilisation)</a:t>
          </a:r>
        </a:p>
        <a:p>
          <a:pPr marL="0" lvl="0" indent="0" algn="ctr" defTabSz="622300">
            <a:lnSpc>
              <a:spcPct val="90000"/>
            </a:lnSpc>
            <a:spcBef>
              <a:spcPct val="0"/>
            </a:spcBef>
            <a:spcAft>
              <a:spcPct val="35000"/>
            </a:spcAft>
            <a:buNone/>
          </a:pPr>
          <a:r>
            <a:rPr lang="fr-FR" sz="1400" kern="1200">
              <a:sym typeface="Wingdings" panose="05000000000000000000" pitchFamily="2" charset="2"/>
            </a:rPr>
            <a:t></a:t>
          </a:r>
          <a:r>
            <a:rPr lang="fr-FR" sz="1400" kern="1200"/>
            <a:t> </a:t>
          </a:r>
          <a:r>
            <a:rPr lang="fr-FR" sz="1400" kern="1200" dirty="0"/>
            <a:t>Insertion socio-professionnelle (formation ou emploi) en utilisant tous les partenaires et le réseau de Charleroi</a:t>
          </a:r>
        </a:p>
        <a:p>
          <a:pPr marL="0" lvl="0" indent="0" algn="ctr" defTabSz="622300">
            <a:lnSpc>
              <a:spcPct val="90000"/>
            </a:lnSpc>
            <a:spcBef>
              <a:spcPct val="0"/>
            </a:spcBef>
            <a:spcAft>
              <a:spcPct val="35000"/>
            </a:spcAft>
            <a:buNone/>
          </a:pPr>
          <a:r>
            <a:rPr lang="fr-FR" sz="1400" kern="1200" dirty="0"/>
            <a:t>INTERNE ET EXTERNE</a:t>
          </a:r>
        </a:p>
      </dsp:txBody>
      <dsp:txXfrm>
        <a:off x="224493" y="1993669"/>
        <a:ext cx="2518182" cy="325777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EABB633-4C76-4590-9875-426100FDF4CE}">
      <dsp:nvSpPr>
        <dsp:cNvPr id="0" name=""/>
        <dsp:cNvSpPr/>
      </dsp:nvSpPr>
      <dsp:spPr>
        <a:xfrm>
          <a:off x="0" y="0"/>
          <a:ext cx="11974743" cy="1733148"/>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834E866-8B5C-4609-B74C-FE57F6889F49}">
      <dsp:nvSpPr>
        <dsp:cNvPr id="0" name=""/>
        <dsp:cNvSpPr/>
      </dsp:nvSpPr>
      <dsp:spPr>
        <a:xfrm>
          <a:off x="4341" y="349250"/>
          <a:ext cx="1746940" cy="1034647"/>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fr-FR" sz="1200" kern="1200" dirty="0"/>
            <a:t>Lors des collectifs d’orientation, les agents d’orientation repèrent le public qui a besoin d’une formation FLE</a:t>
          </a:r>
          <a:endParaRPr lang="fr-BE" sz="1200" kern="1200" dirty="0"/>
        </a:p>
      </dsp:txBody>
      <dsp:txXfrm>
        <a:off x="54848" y="399757"/>
        <a:ext cx="1645926" cy="933633"/>
      </dsp:txXfrm>
    </dsp:sp>
    <dsp:sp modelId="{C9F9E0A4-BA00-4C30-80A7-9879DE247C96}">
      <dsp:nvSpPr>
        <dsp:cNvPr id="0" name=""/>
        <dsp:cNvSpPr/>
      </dsp:nvSpPr>
      <dsp:spPr>
        <a:xfrm>
          <a:off x="1809042" y="382422"/>
          <a:ext cx="1900029" cy="1222701"/>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fr-FR" sz="1200" kern="1200" dirty="0"/>
            <a:t>Après orientation, les personnes sont toutes réinvitées lors d’une séance collective pour confirmer leur intérêt pour la formation</a:t>
          </a:r>
          <a:endParaRPr lang="fr-BE" sz="1200" kern="1200" dirty="0"/>
        </a:p>
      </dsp:txBody>
      <dsp:txXfrm>
        <a:off x="1868729" y="442109"/>
        <a:ext cx="1780655" cy="1103327"/>
      </dsp:txXfrm>
    </dsp:sp>
    <dsp:sp modelId="{FD500415-5462-41DA-9D62-CC67138BE963}">
      <dsp:nvSpPr>
        <dsp:cNvPr id="0" name=""/>
        <dsp:cNvSpPr/>
      </dsp:nvSpPr>
      <dsp:spPr>
        <a:xfrm>
          <a:off x="3817395" y="359572"/>
          <a:ext cx="1642343" cy="1226389"/>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fr-FR" sz="1200" kern="1200" dirty="0"/>
            <a:t>2 semaines après inscription à l’école de promotion sociale pour la formation FLE</a:t>
          </a:r>
        </a:p>
        <a:p>
          <a:pPr marL="0" lvl="0" indent="0" algn="ctr" defTabSz="533400">
            <a:lnSpc>
              <a:spcPct val="90000"/>
            </a:lnSpc>
            <a:spcBef>
              <a:spcPct val="0"/>
            </a:spcBef>
            <a:spcAft>
              <a:spcPct val="35000"/>
            </a:spcAft>
            <a:buNone/>
          </a:pPr>
          <a:r>
            <a:rPr lang="fr-FR" sz="1200" kern="1200" dirty="0"/>
            <a:t>Avec soutien d’un éducateur</a:t>
          </a:r>
          <a:endParaRPr lang="fr-BE" sz="1200" kern="1200" dirty="0"/>
        </a:p>
      </dsp:txBody>
      <dsp:txXfrm>
        <a:off x="3877262" y="419439"/>
        <a:ext cx="1522609" cy="1106655"/>
      </dsp:txXfrm>
    </dsp:sp>
    <dsp:sp modelId="{6ECB17DB-C73C-40C7-8169-71530BA1BD32}">
      <dsp:nvSpPr>
        <dsp:cNvPr id="0" name=""/>
        <dsp:cNvSpPr/>
      </dsp:nvSpPr>
      <dsp:spPr>
        <a:xfrm>
          <a:off x="5496224" y="334175"/>
          <a:ext cx="2307987" cy="1097671"/>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fr-FR" sz="1200" kern="1200" dirty="0"/>
            <a:t>Du début à la fin de la formation, présence de l’éducateur pour garder accrocher l’étudiant et le soutenir si il est confronté à des difficultés sociales hors cours</a:t>
          </a:r>
          <a:endParaRPr lang="fr-BE" sz="1200" kern="1200" dirty="0"/>
        </a:p>
      </dsp:txBody>
      <dsp:txXfrm>
        <a:off x="5549808" y="387759"/>
        <a:ext cx="2200819" cy="990503"/>
      </dsp:txXfrm>
    </dsp:sp>
    <dsp:sp modelId="{B2A0F090-6B0C-4B34-8025-CD9022D9E7E0}">
      <dsp:nvSpPr>
        <dsp:cNvPr id="0" name=""/>
        <dsp:cNvSpPr/>
      </dsp:nvSpPr>
      <dsp:spPr>
        <a:xfrm>
          <a:off x="7842397" y="175370"/>
          <a:ext cx="1573366" cy="1431919"/>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fr-FR" sz="1200" kern="1200" dirty="0"/>
            <a:t>En fin de formation, visite en entreprise pour confronter le niveau acquis du français et les exigences d’un employeur</a:t>
          </a:r>
          <a:endParaRPr lang="fr-BE" sz="1200" kern="1200" dirty="0"/>
        </a:p>
      </dsp:txBody>
      <dsp:txXfrm>
        <a:off x="7912298" y="245271"/>
        <a:ext cx="1433564" cy="1292117"/>
      </dsp:txXfrm>
    </dsp:sp>
    <dsp:sp modelId="{F1258025-44EC-471A-9CC0-3F122B532F41}">
      <dsp:nvSpPr>
        <dsp:cNvPr id="0" name=""/>
        <dsp:cNvSpPr/>
      </dsp:nvSpPr>
      <dsp:spPr>
        <a:xfrm>
          <a:off x="9493252" y="346837"/>
          <a:ext cx="1573366" cy="1112292"/>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fr-FR" sz="1200" kern="1200" dirty="0"/>
            <a:t>Une orientation sera réalisé après visite vers l’interne ou l’externe, vers une formation ou l’emploi</a:t>
          </a:r>
          <a:endParaRPr lang="fr-BE" sz="1200" kern="1200" dirty="0"/>
        </a:p>
      </dsp:txBody>
      <dsp:txXfrm>
        <a:off x="9547550" y="401135"/>
        <a:ext cx="1464770" cy="100369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EABB633-4C76-4590-9875-426100FDF4CE}">
      <dsp:nvSpPr>
        <dsp:cNvPr id="0" name=""/>
        <dsp:cNvSpPr/>
      </dsp:nvSpPr>
      <dsp:spPr>
        <a:xfrm>
          <a:off x="0" y="0"/>
          <a:ext cx="11873080" cy="3001332"/>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A70BE3F-0F19-4D81-A0F4-801B618ED19B}">
      <dsp:nvSpPr>
        <dsp:cNvPr id="0" name=""/>
        <dsp:cNvSpPr/>
      </dsp:nvSpPr>
      <dsp:spPr>
        <a:xfrm>
          <a:off x="2005" y="362278"/>
          <a:ext cx="1044588" cy="2276774"/>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fr-FR" sz="1200" kern="1200" dirty="0"/>
            <a:t>Lors d’un CO, une personne est repérée pour le module</a:t>
          </a:r>
          <a:endParaRPr lang="fr-BE" sz="1200" kern="1200" dirty="0"/>
        </a:p>
      </dsp:txBody>
      <dsp:txXfrm>
        <a:off x="52998" y="413271"/>
        <a:ext cx="942602" cy="2174788"/>
      </dsp:txXfrm>
    </dsp:sp>
    <dsp:sp modelId="{3834E866-8B5C-4609-B74C-FE57F6889F49}">
      <dsp:nvSpPr>
        <dsp:cNvPr id="0" name=""/>
        <dsp:cNvSpPr/>
      </dsp:nvSpPr>
      <dsp:spPr>
        <a:xfrm>
          <a:off x="1138430" y="257484"/>
          <a:ext cx="1834317" cy="2477431"/>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fr-FR" sz="1200" kern="1200" dirty="0"/>
            <a:t>Les candidats sont invités à une séance d’info collective pour confirmer le projet et rencontre un employeur pour présenter les différents métiers</a:t>
          </a:r>
        </a:p>
        <a:p>
          <a:pPr marL="0" lvl="0" indent="0" algn="ctr" defTabSz="533400">
            <a:lnSpc>
              <a:spcPct val="90000"/>
            </a:lnSpc>
            <a:spcBef>
              <a:spcPct val="0"/>
            </a:spcBef>
            <a:spcAft>
              <a:spcPct val="35000"/>
            </a:spcAft>
            <a:buNone/>
          </a:pPr>
          <a:r>
            <a:rPr lang="fr-FR" sz="1200" kern="1200" dirty="0"/>
            <a:t>(à partir de cette étape, un éducateur accompagne l’étudiant)</a:t>
          </a:r>
          <a:endParaRPr lang="fr-BE" sz="1200" kern="1200" dirty="0"/>
        </a:p>
      </dsp:txBody>
      <dsp:txXfrm>
        <a:off x="1227974" y="347028"/>
        <a:ext cx="1655229" cy="2298343"/>
      </dsp:txXfrm>
    </dsp:sp>
    <dsp:sp modelId="{717382BF-190D-4E05-986A-18F6B5CC3333}">
      <dsp:nvSpPr>
        <dsp:cNvPr id="0" name=""/>
        <dsp:cNvSpPr/>
      </dsp:nvSpPr>
      <dsp:spPr>
        <a:xfrm>
          <a:off x="3026628" y="0"/>
          <a:ext cx="2062506" cy="3001332"/>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fr-FR" sz="1200" kern="1200" dirty="0"/>
            <a:t>Objectif du projet </a:t>
          </a:r>
          <a:r>
            <a:rPr lang="fr-FR" sz="1200" kern="1200" dirty="0">
              <a:sym typeface="Wingdings" panose="05000000000000000000" pitchFamily="2" charset="2"/>
            </a:rPr>
            <a:t></a:t>
          </a:r>
          <a:r>
            <a:rPr lang="fr-FR" sz="1200" kern="1200" dirty="0"/>
            <a:t> Être confronté à un métier qui l’intéresse, dans le but de :</a:t>
          </a:r>
        </a:p>
        <a:p>
          <a:pPr marL="0" lvl="0" indent="0" algn="ctr" defTabSz="533400">
            <a:lnSpc>
              <a:spcPct val="90000"/>
            </a:lnSpc>
            <a:spcBef>
              <a:spcPct val="0"/>
            </a:spcBef>
            <a:spcAft>
              <a:spcPct val="35000"/>
            </a:spcAft>
            <a:buNone/>
          </a:pPr>
          <a:r>
            <a:rPr lang="fr-FR" sz="1200" kern="1200" dirty="0"/>
            <a:t>- Vérifier le fait d’avoir assez de compétences pour envisager un ISP par le travail</a:t>
          </a:r>
        </a:p>
        <a:p>
          <a:pPr marL="0" lvl="0" indent="0" algn="ctr" defTabSz="533400">
            <a:lnSpc>
              <a:spcPct val="90000"/>
            </a:lnSpc>
            <a:spcBef>
              <a:spcPct val="0"/>
            </a:spcBef>
            <a:spcAft>
              <a:spcPct val="35000"/>
            </a:spcAft>
            <a:buNone/>
          </a:pPr>
          <a:r>
            <a:rPr lang="fr-BE" sz="1200" kern="1200" dirty="0"/>
            <a:t>- Vérifier la motivation pour le secteur</a:t>
          </a:r>
        </a:p>
        <a:p>
          <a:pPr marL="0" lvl="0" indent="0" algn="ctr" defTabSz="533400">
            <a:lnSpc>
              <a:spcPct val="90000"/>
            </a:lnSpc>
            <a:spcBef>
              <a:spcPct val="0"/>
            </a:spcBef>
            <a:spcAft>
              <a:spcPct val="35000"/>
            </a:spcAft>
            <a:buNone/>
          </a:pPr>
          <a:r>
            <a:rPr lang="fr-BE" sz="1200" kern="1200" dirty="0"/>
            <a:t>- Repérer les faiblesses afin d’entamer une formation pour acquérir  les compétences suffisantes</a:t>
          </a:r>
        </a:p>
      </dsp:txBody>
      <dsp:txXfrm>
        <a:off x="3127311" y="100683"/>
        <a:ext cx="1861140" cy="2799966"/>
      </dsp:txXfrm>
    </dsp:sp>
    <dsp:sp modelId="{18BCB35A-872B-4069-A097-4C7D19408F0B}">
      <dsp:nvSpPr>
        <dsp:cNvPr id="0" name=""/>
        <dsp:cNvSpPr/>
      </dsp:nvSpPr>
      <dsp:spPr>
        <a:xfrm>
          <a:off x="5182281" y="136032"/>
          <a:ext cx="1834317" cy="272033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fr-FR" sz="1200" kern="1200" dirty="0"/>
            <a:t>Contenu de la formation :</a:t>
          </a:r>
        </a:p>
        <a:p>
          <a:pPr marL="0" lvl="0" indent="0" algn="ctr" defTabSz="533400">
            <a:lnSpc>
              <a:spcPct val="90000"/>
            </a:lnSpc>
            <a:spcBef>
              <a:spcPct val="0"/>
            </a:spcBef>
            <a:spcAft>
              <a:spcPct val="35000"/>
            </a:spcAft>
            <a:buNone/>
          </a:pPr>
          <a:r>
            <a:rPr lang="fr-FR" sz="1200" kern="1200" dirty="0"/>
            <a:t>Module d’orientation avec comme objectif de la préparer aux compétences sociales nécessaires pour envisager une ISP + travail du CV (40 périodes)</a:t>
          </a:r>
          <a:endParaRPr lang="fr-BE" sz="1200" kern="1200" dirty="0"/>
        </a:p>
      </dsp:txBody>
      <dsp:txXfrm>
        <a:off x="5271825" y="225576"/>
        <a:ext cx="1655229" cy="2541247"/>
      </dsp:txXfrm>
    </dsp:sp>
    <dsp:sp modelId="{6BACDC43-9899-430F-A8F2-DDEF73A66433}">
      <dsp:nvSpPr>
        <dsp:cNvPr id="0" name=""/>
        <dsp:cNvSpPr/>
      </dsp:nvSpPr>
      <dsp:spPr>
        <a:xfrm>
          <a:off x="7110111" y="510022"/>
          <a:ext cx="1834317" cy="197235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fr-FR" sz="1200" kern="1200" dirty="0"/>
            <a:t>Stage d’insertion sur un lieu de travail et dans les conditions réelles de travail (de 60 périodes)</a:t>
          </a:r>
          <a:endParaRPr lang="fr-BE" sz="1200" kern="1200" dirty="0"/>
        </a:p>
      </dsp:txBody>
      <dsp:txXfrm>
        <a:off x="7199655" y="599566"/>
        <a:ext cx="1655229" cy="1793267"/>
      </dsp:txXfrm>
    </dsp:sp>
    <dsp:sp modelId="{E9C06D1A-3C2C-49ED-A38A-FCB5AD3B4320}">
      <dsp:nvSpPr>
        <dsp:cNvPr id="0" name=""/>
        <dsp:cNvSpPr/>
      </dsp:nvSpPr>
      <dsp:spPr>
        <a:xfrm>
          <a:off x="9044545" y="510022"/>
          <a:ext cx="1834317" cy="197235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fr-FR" sz="1200" kern="1200" dirty="0"/>
            <a:t>Orientation sur base de l’évaluation du maitre de stage, de l’auto-évaluation du stagiaire et de l’entretien d’orientation</a:t>
          </a:r>
          <a:endParaRPr lang="fr-BE" sz="1200" kern="1200" dirty="0"/>
        </a:p>
      </dsp:txBody>
      <dsp:txXfrm>
        <a:off x="9134089" y="599566"/>
        <a:ext cx="1655229" cy="1793267"/>
      </dsp:txXfrm>
    </dsp:sp>
  </dsp:spTree>
</dsp:drawing>
</file>

<file path=ppt/diagrams/layout1.xml><?xml version="1.0" encoding="utf-8"?>
<dgm:layoutDef xmlns:dgm="http://schemas.openxmlformats.org/drawingml/2006/diagram" xmlns:a="http://schemas.openxmlformats.org/drawingml/2006/main" uniqueId="urn:microsoft.com/office/officeart/2005/8/layout/process5">
  <dgm:title val=""/>
  <dgm:desc val=""/>
  <dgm:catLst>
    <dgm:cat type="process" pri="17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self" func="var" arg="dir" op="equ" val="norm">
        <dgm:alg type="snake">
          <dgm:param type="grDir" val="tL"/>
          <dgm:param type="flowDir" val="row"/>
          <dgm:param type="contDir" val="revDir"/>
          <dgm:param type="bkpt" val="endCnv"/>
        </dgm:alg>
      </dgm:if>
      <dgm:else name="Name2">
        <dgm:alg type="snake">
          <dgm:param type="grDir" val="tR"/>
          <dgm:param type="flowDir" val="row"/>
          <dgm:param type="contDir" val="rev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4"/>
      <dgm:constr type="sp" refType="w" refFor="ch" refForName="sibTrans"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3.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fr-BE"/>
          </a:p>
        </p:txBody>
      </p:sp>
      <p:sp>
        <p:nvSpPr>
          <p:cNvPr id="3" name="Espace réservé de la date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68C79986-BC8E-4EF5-8346-3E17792AA845}" type="datetimeFigureOut">
              <a:rPr lang="fr-BE" smtClean="0"/>
              <a:t>23-06-25</a:t>
            </a:fld>
            <a:endParaRPr lang="fr-BE"/>
          </a:p>
        </p:txBody>
      </p:sp>
      <p:sp>
        <p:nvSpPr>
          <p:cNvPr id="4" name="Espace réservé du pied de page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fr-BE"/>
          </a:p>
        </p:txBody>
      </p:sp>
      <p:sp>
        <p:nvSpPr>
          <p:cNvPr id="5" name="Espace réservé du numéro de diapositive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08B97195-0874-41EA-8EB3-4E7264474B21}" type="slidenum">
              <a:rPr lang="fr-BE" smtClean="0"/>
              <a:t>‹N°›</a:t>
            </a:fld>
            <a:endParaRPr lang="fr-BE"/>
          </a:p>
        </p:txBody>
      </p:sp>
    </p:spTree>
    <p:extLst>
      <p:ext uri="{BB962C8B-B14F-4D97-AF65-F5344CB8AC3E}">
        <p14:creationId xmlns:p14="http://schemas.microsoft.com/office/powerpoint/2010/main" val="126374814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fr-BE"/>
          </a:p>
        </p:txBody>
      </p:sp>
      <p:sp>
        <p:nvSpPr>
          <p:cNvPr id="3" name="Espace réservé de la date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57E4DC75-80AF-429A-B443-1FEA35585F36}" type="datetimeFigureOut">
              <a:rPr lang="fr-BE" smtClean="0"/>
              <a:t>23-06-25</a:t>
            </a:fld>
            <a:endParaRPr lang="fr-BE"/>
          </a:p>
        </p:txBody>
      </p:sp>
      <p:sp>
        <p:nvSpPr>
          <p:cNvPr id="4" name="Espace réservé de l'image des diapositives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fr-BE"/>
          </a:p>
        </p:txBody>
      </p:sp>
      <p:sp>
        <p:nvSpPr>
          <p:cNvPr id="5" name="Espace réservé des notes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6" name="Espace réservé du pied de page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fr-BE"/>
          </a:p>
        </p:txBody>
      </p:sp>
      <p:sp>
        <p:nvSpPr>
          <p:cNvPr id="7" name="Espace réservé du numéro de diapositive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9678CEF5-88E4-4FD2-87E2-3EE85A7D8816}" type="slidenum">
              <a:rPr lang="fr-BE" smtClean="0"/>
              <a:t>‹N°›</a:t>
            </a:fld>
            <a:endParaRPr lang="fr-BE"/>
          </a:p>
        </p:txBody>
      </p:sp>
    </p:spTree>
    <p:extLst>
      <p:ext uri="{BB962C8B-B14F-4D97-AF65-F5344CB8AC3E}">
        <p14:creationId xmlns:p14="http://schemas.microsoft.com/office/powerpoint/2010/main" val="14681191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Espace réservé de l'image des diapositives 1">
            <a:extLst>
              <a:ext uri="{FF2B5EF4-FFF2-40B4-BE49-F238E27FC236}">
                <a16:creationId xmlns:a16="http://schemas.microsoft.com/office/drawing/2014/main" id="{C2729600-A1DD-B5E6-D45A-E6491ACA46F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3" name="Espace réservé des commentaires 2">
            <a:extLst>
              <a:ext uri="{FF2B5EF4-FFF2-40B4-BE49-F238E27FC236}">
                <a16:creationId xmlns:a16="http://schemas.microsoft.com/office/drawing/2014/main" id="{008918B7-1622-929D-B44B-9F827C15A5B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fr-BE" altLang="fr-FR">
              <a:latin typeface="Arial" panose="020B0604020202020204" pitchFamily="34" charset="0"/>
              <a:cs typeface="Arial" panose="020B0604020202020204" pitchFamily="34" charset="0"/>
            </a:endParaRPr>
          </a:p>
        </p:txBody>
      </p:sp>
      <p:sp>
        <p:nvSpPr>
          <p:cNvPr id="5124" name="Espace réservé du numéro de diapositive 3">
            <a:extLst>
              <a:ext uri="{FF2B5EF4-FFF2-40B4-BE49-F238E27FC236}">
                <a16:creationId xmlns:a16="http://schemas.microsoft.com/office/drawing/2014/main" id="{5C3FCD29-670B-4D29-B6A8-8D2DCA63D02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8527F52C-B366-44C9-8138-21C56F24D0A2}" type="slidenum">
              <a:rPr lang="fr-BE" altLang="fr-FR" smtClean="0"/>
              <a:pPr>
                <a:spcBef>
                  <a:spcPct val="0"/>
                </a:spcBef>
              </a:pPr>
              <a:t>1</a:t>
            </a:fld>
            <a:endParaRPr lang="fr-BE" altLang="fr-F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BE"/>
          </a:p>
        </p:txBody>
      </p:sp>
      <p:sp>
        <p:nvSpPr>
          <p:cNvPr id="4" name="Espace réservé du numéro de diapositive 3"/>
          <p:cNvSpPr>
            <a:spLocks noGrp="1"/>
          </p:cNvSpPr>
          <p:nvPr>
            <p:ph type="sldNum" sz="quarter" idx="10"/>
          </p:nvPr>
        </p:nvSpPr>
        <p:spPr/>
        <p:txBody>
          <a:bodyPr/>
          <a:lstStyle/>
          <a:p>
            <a:fld id="{15E8A7F7-4BF8-4297-830F-7107C699474A}" type="slidenum">
              <a:rPr lang="fr-BE" smtClean="0"/>
              <a:t>2</a:t>
            </a:fld>
            <a:endParaRPr lang="fr-BE"/>
          </a:p>
        </p:txBody>
      </p:sp>
    </p:spTree>
    <p:extLst>
      <p:ext uri="{BB962C8B-B14F-4D97-AF65-F5344CB8AC3E}">
        <p14:creationId xmlns:p14="http://schemas.microsoft.com/office/powerpoint/2010/main" val="35973518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Espace réservé de l'image des diapositives 1">
            <a:extLst>
              <a:ext uri="{FF2B5EF4-FFF2-40B4-BE49-F238E27FC236}">
                <a16:creationId xmlns:a16="http://schemas.microsoft.com/office/drawing/2014/main" id="{BA4DFB35-2E9D-89E9-32AD-50359F7900FF}"/>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Espace réservé des notes 2">
            <a:extLst>
              <a:ext uri="{FF2B5EF4-FFF2-40B4-BE49-F238E27FC236}">
                <a16:creationId xmlns:a16="http://schemas.microsoft.com/office/drawing/2014/main" id="{DC69E1EA-2D6A-0C08-58BE-79EAD2CD2FC7}"/>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fr-BE" altLang="fr-FR"/>
          </a:p>
        </p:txBody>
      </p:sp>
      <p:sp>
        <p:nvSpPr>
          <p:cNvPr id="22532" name="Espace réservé du numéro de diapositive 3">
            <a:extLst>
              <a:ext uri="{FF2B5EF4-FFF2-40B4-BE49-F238E27FC236}">
                <a16:creationId xmlns:a16="http://schemas.microsoft.com/office/drawing/2014/main" id="{F5E32670-D7F7-0592-50BB-222FBE14406F}"/>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F6810F5D-62C9-452C-9C33-470492D1F4D1}" type="slidenum">
              <a:rPr lang="fr-BE" altLang="fr-FR" smtClean="0">
                <a:latin typeface="Calibri" panose="020F0502020204030204" pitchFamily="34" charset="0"/>
              </a:rPr>
              <a:pPr/>
              <a:t>3</a:t>
            </a:fld>
            <a:endParaRPr lang="fr-BE" altLang="fr-FR">
              <a:latin typeface="Calibri" panose="020F050202020403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BE"/>
          </a:p>
        </p:txBody>
      </p:sp>
      <p:sp>
        <p:nvSpPr>
          <p:cNvPr id="4" name="Espace réservé du numéro de diapositive 3"/>
          <p:cNvSpPr>
            <a:spLocks noGrp="1"/>
          </p:cNvSpPr>
          <p:nvPr>
            <p:ph type="sldNum" sz="quarter" idx="10"/>
          </p:nvPr>
        </p:nvSpPr>
        <p:spPr/>
        <p:txBody>
          <a:bodyPr/>
          <a:lstStyle/>
          <a:p>
            <a:fld id="{15E8A7F7-4BF8-4297-830F-7107C699474A}" type="slidenum">
              <a:rPr lang="fr-BE" smtClean="0"/>
              <a:t>4</a:t>
            </a:fld>
            <a:endParaRPr lang="fr-BE"/>
          </a:p>
        </p:txBody>
      </p:sp>
    </p:spTree>
    <p:extLst>
      <p:ext uri="{BB962C8B-B14F-4D97-AF65-F5344CB8AC3E}">
        <p14:creationId xmlns:p14="http://schemas.microsoft.com/office/powerpoint/2010/main" val="2317639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BE"/>
          </a:p>
        </p:txBody>
      </p:sp>
      <p:sp>
        <p:nvSpPr>
          <p:cNvPr id="4" name="Espace réservé du numéro de diapositive 3"/>
          <p:cNvSpPr>
            <a:spLocks noGrp="1"/>
          </p:cNvSpPr>
          <p:nvPr>
            <p:ph type="sldNum" sz="quarter" idx="10"/>
          </p:nvPr>
        </p:nvSpPr>
        <p:spPr/>
        <p:txBody>
          <a:bodyPr/>
          <a:lstStyle/>
          <a:p>
            <a:fld id="{15E8A7F7-4BF8-4297-830F-7107C699474A}" type="slidenum">
              <a:rPr lang="fr-BE" smtClean="0"/>
              <a:t>5</a:t>
            </a:fld>
            <a:endParaRPr lang="fr-BE"/>
          </a:p>
        </p:txBody>
      </p:sp>
    </p:spTree>
    <p:extLst>
      <p:ext uri="{BB962C8B-B14F-4D97-AF65-F5344CB8AC3E}">
        <p14:creationId xmlns:p14="http://schemas.microsoft.com/office/powerpoint/2010/main" val="35488232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BE" dirty="0"/>
          </a:p>
        </p:txBody>
      </p:sp>
      <p:sp>
        <p:nvSpPr>
          <p:cNvPr id="4" name="Espace réservé du numéro de diapositive 3"/>
          <p:cNvSpPr>
            <a:spLocks noGrp="1"/>
          </p:cNvSpPr>
          <p:nvPr>
            <p:ph type="sldNum" sz="quarter" idx="10"/>
          </p:nvPr>
        </p:nvSpPr>
        <p:spPr/>
        <p:txBody>
          <a:bodyPr/>
          <a:lstStyle/>
          <a:p>
            <a:fld id="{15E8A7F7-4BF8-4297-830F-7107C699474A}" type="slidenum">
              <a:rPr lang="fr-BE" smtClean="0"/>
              <a:t>6</a:t>
            </a:fld>
            <a:endParaRPr lang="fr-BE"/>
          </a:p>
        </p:txBody>
      </p:sp>
    </p:spTree>
    <p:extLst>
      <p:ext uri="{BB962C8B-B14F-4D97-AF65-F5344CB8AC3E}">
        <p14:creationId xmlns:p14="http://schemas.microsoft.com/office/powerpoint/2010/main" val="417808544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BE" dirty="0"/>
          </a:p>
        </p:txBody>
      </p:sp>
      <p:sp>
        <p:nvSpPr>
          <p:cNvPr id="4" name="Espace réservé du numéro de diapositive 3"/>
          <p:cNvSpPr>
            <a:spLocks noGrp="1"/>
          </p:cNvSpPr>
          <p:nvPr>
            <p:ph type="sldNum" sz="quarter" idx="10"/>
          </p:nvPr>
        </p:nvSpPr>
        <p:spPr/>
        <p:txBody>
          <a:bodyPr/>
          <a:lstStyle/>
          <a:p>
            <a:fld id="{15E8A7F7-4BF8-4297-830F-7107C699474A}" type="slidenum">
              <a:rPr lang="fr-BE" smtClean="0"/>
              <a:t>7</a:t>
            </a:fld>
            <a:endParaRPr lang="fr-BE"/>
          </a:p>
        </p:txBody>
      </p:sp>
    </p:spTree>
    <p:extLst>
      <p:ext uri="{BB962C8B-B14F-4D97-AF65-F5344CB8AC3E}">
        <p14:creationId xmlns:p14="http://schemas.microsoft.com/office/powerpoint/2010/main" val="41002224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Espace réservé de l'image des diapositives 1">
            <a:extLst>
              <a:ext uri="{FF2B5EF4-FFF2-40B4-BE49-F238E27FC236}">
                <a16:creationId xmlns:a16="http://schemas.microsoft.com/office/drawing/2014/main" id="{32324027-C331-2D47-0DF4-2C632DBF92D4}"/>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9" name="Espace réservé des notes 2">
            <a:extLst>
              <a:ext uri="{FF2B5EF4-FFF2-40B4-BE49-F238E27FC236}">
                <a16:creationId xmlns:a16="http://schemas.microsoft.com/office/drawing/2014/main" id="{93C51089-A99E-B220-BF99-CAD9EBAA65D3}"/>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fr-BE" altLang="fr-FR"/>
          </a:p>
        </p:txBody>
      </p:sp>
      <p:sp>
        <p:nvSpPr>
          <p:cNvPr id="24580" name="Espace réservé du numéro de diapositive 3">
            <a:extLst>
              <a:ext uri="{FF2B5EF4-FFF2-40B4-BE49-F238E27FC236}">
                <a16:creationId xmlns:a16="http://schemas.microsoft.com/office/drawing/2014/main" id="{EAAC0A59-7770-3EB6-85CD-CE6C868ED9D4}"/>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93F56C1B-D23E-4F00-85DF-7F3F50A55619}" type="slidenum">
              <a:rPr lang="fr-BE" altLang="fr-FR" smtClean="0">
                <a:latin typeface="Calibri" panose="020F0502020204030204" pitchFamily="34" charset="0"/>
              </a:rPr>
              <a:pPr/>
              <a:t>8</a:t>
            </a:fld>
            <a:endParaRPr lang="fr-BE" altLang="fr-FR">
              <a:latin typeface="Calibri" panose="020F0502020204030204"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C56B8CB-DE3B-B2B5-E952-6E5004E4C521}"/>
            </a:ext>
          </a:extLst>
        </p:cNvPr>
        <p:cNvGrpSpPr/>
        <p:nvPr/>
      </p:nvGrpSpPr>
      <p:grpSpPr>
        <a:xfrm>
          <a:off x="0" y="0"/>
          <a:ext cx="0" cy="0"/>
          <a:chOff x="0" y="0"/>
          <a:chExt cx="0" cy="0"/>
        </a:xfrm>
      </p:grpSpPr>
      <p:sp>
        <p:nvSpPr>
          <p:cNvPr id="2" name="Espace réservé de l'image des diapositives 1">
            <a:extLst>
              <a:ext uri="{FF2B5EF4-FFF2-40B4-BE49-F238E27FC236}">
                <a16:creationId xmlns:a16="http://schemas.microsoft.com/office/drawing/2014/main" id="{344A1634-7AA5-442A-DF43-9DBE8B3A73C5}"/>
              </a:ext>
            </a:extLst>
          </p:cNvPr>
          <p:cNvSpPr>
            <a:spLocks noGrp="1" noRot="1" noChangeAspect="1"/>
          </p:cNvSpPr>
          <p:nvPr>
            <p:ph type="sldImg"/>
          </p:nvPr>
        </p:nvSpPr>
        <p:spPr/>
      </p:sp>
      <p:sp>
        <p:nvSpPr>
          <p:cNvPr id="3" name="Espace réservé des notes 2">
            <a:extLst>
              <a:ext uri="{FF2B5EF4-FFF2-40B4-BE49-F238E27FC236}">
                <a16:creationId xmlns:a16="http://schemas.microsoft.com/office/drawing/2014/main" id="{3ED29911-32A5-867A-2C4D-D9BAAB218CB3}"/>
              </a:ext>
            </a:extLst>
          </p:cNvPr>
          <p:cNvSpPr>
            <a:spLocks noGrp="1"/>
          </p:cNvSpPr>
          <p:nvPr>
            <p:ph type="body" idx="1"/>
          </p:nvPr>
        </p:nvSpPr>
        <p:spPr/>
        <p:txBody>
          <a:bodyPr/>
          <a:lstStyle/>
          <a:p>
            <a:endParaRPr lang="fr-BE"/>
          </a:p>
        </p:txBody>
      </p:sp>
      <p:sp>
        <p:nvSpPr>
          <p:cNvPr id="4" name="Espace réservé du numéro de diapositive 3">
            <a:extLst>
              <a:ext uri="{FF2B5EF4-FFF2-40B4-BE49-F238E27FC236}">
                <a16:creationId xmlns:a16="http://schemas.microsoft.com/office/drawing/2014/main" id="{5E2752FE-EDAB-B32C-C2C7-C0CC979A03BC}"/>
              </a:ext>
            </a:extLst>
          </p:cNvPr>
          <p:cNvSpPr>
            <a:spLocks noGrp="1"/>
          </p:cNvSpPr>
          <p:nvPr>
            <p:ph type="sldNum" sz="quarter" idx="10"/>
          </p:nvPr>
        </p:nvSpPr>
        <p:spPr/>
        <p:txBody>
          <a:bodyPr/>
          <a:lstStyle/>
          <a:p>
            <a:fld id="{15E8A7F7-4BF8-4297-830F-7107C699474A}" type="slidenum">
              <a:rPr lang="fr-BE" smtClean="0"/>
              <a:t>9</a:t>
            </a:fld>
            <a:endParaRPr lang="fr-BE"/>
          </a:p>
        </p:txBody>
      </p:sp>
    </p:spTree>
    <p:extLst>
      <p:ext uri="{BB962C8B-B14F-4D97-AF65-F5344CB8AC3E}">
        <p14:creationId xmlns:p14="http://schemas.microsoft.com/office/powerpoint/2010/main" val="41307984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endParaRPr lang="fr-BE"/>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Modifier le style des sous-titres du masque</a:t>
            </a:r>
            <a:endParaRPr lang="fr-BE"/>
          </a:p>
        </p:txBody>
      </p:sp>
      <p:sp>
        <p:nvSpPr>
          <p:cNvPr id="4" name="Espace réservé de la date 3"/>
          <p:cNvSpPr>
            <a:spLocks noGrp="1"/>
          </p:cNvSpPr>
          <p:nvPr>
            <p:ph type="dt" sz="half" idx="10"/>
          </p:nvPr>
        </p:nvSpPr>
        <p:spPr/>
        <p:txBody>
          <a:bodyPr/>
          <a:lstStyle/>
          <a:p>
            <a:fld id="{BC834322-1711-4A14-8F82-E23D8AB00EC6}" type="datetimeFigureOut">
              <a:rPr lang="fr-BE" smtClean="0"/>
              <a:t>23-06-25</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FE931CC2-B1BF-435C-9A43-5A926957D208}" type="slidenum">
              <a:rPr lang="fr-BE" smtClean="0"/>
              <a:t>‹N°›</a:t>
            </a:fld>
            <a:endParaRPr lang="fr-BE"/>
          </a:p>
        </p:txBody>
      </p:sp>
    </p:spTree>
    <p:extLst>
      <p:ext uri="{BB962C8B-B14F-4D97-AF65-F5344CB8AC3E}">
        <p14:creationId xmlns:p14="http://schemas.microsoft.com/office/powerpoint/2010/main" val="12485480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endParaRPr lang="fr-BE"/>
          </a:p>
        </p:txBody>
      </p:sp>
      <p:sp>
        <p:nvSpPr>
          <p:cNvPr id="3" name="Espace réservé du texte vertical 2"/>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e la date 3"/>
          <p:cNvSpPr>
            <a:spLocks noGrp="1"/>
          </p:cNvSpPr>
          <p:nvPr>
            <p:ph type="dt" sz="half" idx="10"/>
          </p:nvPr>
        </p:nvSpPr>
        <p:spPr/>
        <p:txBody>
          <a:bodyPr/>
          <a:lstStyle/>
          <a:p>
            <a:fld id="{BC834322-1711-4A14-8F82-E23D8AB00EC6}" type="datetimeFigureOut">
              <a:rPr lang="fr-BE" smtClean="0"/>
              <a:t>23-06-25</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FE931CC2-B1BF-435C-9A43-5A926957D208}" type="slidenum">
              <a:rPr lang="fr-BE" smtClean="0"/>
              <a:t>‹N°›</a:t>
            </a:fld>
            <a:endParaRPr lang="fr-BE"/>
          </a:p>
        </p:txBody>
      </p:sp>
    </p:spTree>
    <p:extLst>
      <p:ext uri="{BB962C8B-B14F-4D97-AF65-F5344CB8AC3E}">
        <p14:creationId xmlns:p14="http://schemas.microsoft.com/office/powerpoint/2010/main" val="19813816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a:t>Modifiez le style du titre</a:t>
            </a:r>
            <a:endParaRPr lang="fr-BE"/>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e la date 3"/>
          <p:cNvSpPr>
            <a:spLocks noGrp="1"/>
          </p:cNvSpPr>
          <p:nvPr>
            <p:ph type="dt" sz="half" idx="10"/>
          </p:nvPr>
        </p:nvSpPr>
        <p:spPr/>
        <p:txBody>
          <a:bodyPr/>
          <a:lstStyle/>
          <a:p>
            <a:fld id="{BC834322-1711-4A14-8F82-E23D8AB00EC6}" type="datetimeFigureOut">
              <a:rPr lang="fr-BE" smtClean="0"/>
              <a:t>23-06-25</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FE931CC2-B1BF-435C-9A43-5A926957D208}" type="slidenum">
              <a:rPr lang="fr-BE" smtClean="0"/>
              <a:t>‹N°›</a:t>
            </a:fld>
            <a:endParaRPr lang="fr-BE"/>
          </a:p>
        </p:txBody>
      </p:sp>
    </p:spTree>
    <p:extLst>
      <p:ext uri="{BB962C8B-B14F-4D97-AF65-F5344CB8AC3E}">
        <p14:creationId xmlns:p14="http://schemas.microsoft.com/office/powerpoint/2010/main" val="20393686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endParaRPr lang="fr-BE"/>
          </a:p>
        </p:txBody>
      </p:sp>
      <p:sp>
        <p:nvSpPr>
          <p:cNvPr id="3" name="Espace réservé du contenu 2"/>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e la date 3"/>
          <p:cNvSpPr>
            <a:spLocks noGrp="1"/>
          </p:cNvSpPr>
          <p:nvPr>
            <p:ph type="dt" sz="half" idx="10"/>
          </p:nvPr>
        </p:nvSpPr>
        <p:spPr/>
        <p:txBody>
          <a:bodyPr/>
          <a:lstStyle/>
          <a:p>
            <a:fld id="{BC834322-1711-4A14-8F82-E23D8AB00EC6}" type="datetimeFigureOut">
              <a:rPr lang="fr-BE" smtClean="0"/>
              <a:t>23-06-25</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FE931CC2-B1BF-435C-9A43-5A926957D208}" type="slidenum">
              <a:rPr lang="fr-BE" smtClean="0"/>
              <a:t>‹N°›</a:t>
            </a:fld>
            <a:endParaRPr lang="fr-BE"/>
          </a:p>
        </p:txBody>
      </p:sp>
    </p:spTree>
    <p:extLst>
      <p:ext uri="{BB962C8B-B14F-4D97-AF65-F5344CB8AC3E}">
        <p14:creationId xmlns:p14="http://schemas.microsoft.com/office/powerpoint/2010/main" val="26639898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a:t>Modifiez le style du titre</a:t>
            </a:r>
            <a:endParaRPr lang="fr-BE"/>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Modifier les styles du texte du masque</a:t>
            </a:r>
          </a:p>
        </p:txBody>
      </p:sp>
      <p:sp>
        <p:nvSpPr>
          <p:cNvPr id="4" name="Espace réservé de la date 3"/>
          <p:cNvSpPr>
            <a:spLocks noGrp="1"/>
          </p:cNvSpPr>
          <p:nvPr>
            <p:ph type="dt" sz="half" idx="10"/>
          </p:nvPr>
        </p:nvSpPr>
        <p:spPr/>
        <p:txBody>
          <a:bodyPr/>
          <a:lstStyle/>
          <a:p>
            <a:fld id="{BC834322-1711-4A14-8F82-E23D8AB00EC6}" type="datetimeFigureOut">
              <a:rPr lang="fr-BE" smtClean="0"/>
              <a:t>23-06-25</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FE931CC2-B1BF-435C-9A43-5A926957D208}" type="slidenum">
              <a:rPr lang="fr-BE" smtClean="0"/>
              <a:t>‹N°›</a:t>
            </a:fld>
            <a:endParaRPr lang="fr-BE"/>
          </a:p>
        </p:txBody>
      </p:sp>
    </p:spTree>
    <p:extLst>
      <p:ext uri="{BB962C8B-B14F-4D97-AF65-F5344CB8AC3E}">
        <p14:creationId xmlns:p14="http://schemas.microsoft.com/office/powerpoint/2010/main" val="9603509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endParaRPr lang="fr-BE"/>
          </a:p>
        </p:txBody>
      </p:sp>
      <p:sp>
        <p:nvSpPr>
          <p:cNvPr id="3" name="Espace réservé du contenu 2"/>
          <p:cNvSpPr>
            <a:spLocks noGrp="1"/>
          </p:cNvSpPr>
          <p:nvPr>
            <p:ph sz="half" idx="1"/>
          </p:nvPr>
        </p:nvSpPr>
        <p:spPr>
          <a:xfrm>
            <a:off x="838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u contenu 3"/>
          <p:cNvSpPr>
            <a:spLocks noGrp="1"/>
          </p:cNvSpPr>
          <p:nvPr>
            <p:ph sz="half" idx="2"/>
          </p:nvPr>
        </p:nvSpPr>
        <p:spPr>
          <a:xfrm>
            <a:off x="6172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5" name="Espace réservé de la date 4"/>
          <p:cNvSpPr>
            <a:spLocks noGrp="1"/>
          </p:cNvSpPr>
          <p:nvPr>
            <p:ph type="dt" sz="half" idx="10"/>
          </p:nvPr>
        </p:nvSpPr>
        <p:spPr/>
        <p:txBody>
          <a:bodyPr/>
          <a:lstStyle/>
          <a:p>
            <a:fld id="{BC834322-1711-4A14-8F82-E23D8AB00EC6}" type="datetimeFigureOut">
              <a:rPr lang="fr-BE" smtClean="0"/>
              <a:t>23-06-25</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FE931CC2-B1BF-435C-9A43-5A926957D208}" type="slidenum">
              <a:rPr lang="fr-BE" smtClean="0"/>
              <a:t>‹N°›</a:t>
            </a:fld>
            <a:endParaRPr lang="fr-BE"/>
          </a:p>
        </p:txBody>
      </p:sp>
    </p:spTree>
    <p:extLst>
      <p:ext uri="{BB962C8B-B14F-4D97-AF65-F5344CB8AC3E}">
        <p14:creationId xmlns:p14="http://schemas.microsoft.com/office/powerpoint/2010/main" val="14510112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a:t>Modifiez le style du titre</a:t>
            </a:r>
            <a:endParaRPr lang="fr-BE"/>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7" name="Espace réservé de la date 6"/>
          <p:cNvSpPr>
            <a:spLocks noGrp="1"/>
          </p:cNvSpPr>
          <p:nvPr>
            <p:ph type="dt" sz="half" idx="10"/>
          </p:nvPr>
        </p:nvSpPr>
        <p:spPr/>
        <p:txBody>
          <a:bodyPr/>
          <a:lstStyle/>
          <a:p>
            <a:fld id="{BC834322-1711-4A14-8F82-E23D8AB00EC6}" type="datetimeFigureOut">
              <a:rPr lang="fr-BE" smtClean="0"/>
              <a:t>23-06-25</a:t>
            </a:fld>
            <a:endParaRPr lang="fr-BE"/>
          </a:p>
        </p:txBody>
      </p:sp>
      <p:sp>
        <p:nvSpPr>
          <p:cNvPr id="8" name="Espace réservé du pied de page 7"/>
          <p:cNvSpPr>
            <a:spLocks noGrp="1"/>
          </p:cNvSpPr>
          <p:nvPr>
            <p:ph type="ftr" sz="quarter" idx="11"/>
          </p:nvPr>
        </p:nvSpPr>
        <p:spPr/>
        <p:txBody>
          <a:bodyPr/>
          <a:lstStyle/>
          <a:p>
            <a:endParaRPr lang="fr-BE"/>
          </a:p>
        </p:txBody>
      </p:sp>
      <p:sp>
        <p:nvSpPr>
          <p:cNvPr id="9" name="Espace réservé du numéro de diapositive 8"/>
          <p:cNvSpPr>
            <a:spLocks noGrp="1"/>
          </p:cNvSpPr>
          <p:nvPr>
            <p:ph type="sldNum" sz="quarter" idx="12"/>
          </p:nvPr>
        </p:nvSpPr>
        <p:spPr/>
        <p:txBody>
          <a:bodyPr/>
          <a:lstStyle/>
          <a:p>
            <a:fld id="{FE931CC2-B1BF-435C-9A43-5A926957D208}" type="slidenum">
              <a:rPr lang="fr-BE" smtClean="0"/>
              <a:t>‹N°›</a:t>
            </a:fld>
            <a:endParaRPr lang="fr-BE"/>
          </a:p>
        </p:txBody>
      </p:sp>
    </p:spTree>
    <p:extLst>
      <p:ext uri="{BB962C8B-B14F-4D97-AF65-F5344CB8AC3E}">
        <p14:creationId xmlns:p14="http://schemas.microsoft.com/office/powerpoint/2010/main" val="24350664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endParaRPr lang="fr-BE"/>
          </a:p>
        </p:txBody>
      </p:sp>
      <p:sp>
        <p:nvSpPr>
          <p:cNvPr id="3" name="Espace réservé de la date 2"/>
          <p:cNvSpPr>
            <a:spLocks noGrp="1"/>
          </p:cNvSpPr>
          <p:nvPr>
            <p:ph type="dt" sz="half" idx="10"/>
          </p:nvPr>
        </p:nvSpPr>
        <p:spPr/>
        <p:txBody>
          <a:bodyPr/>
          <a:lstStyle/>
          <a:p>
            <a:fld id="{BC834322-1711-4A14-8F82-E23D8AB00EC6}" type="datetimeFigureOut">
              <a:rPr lang="fr-BE" smtClean="0"/>
              <a:t>23-06-25</a:t>
            </a:fld>
            <a:endParaRPr lang="fr-BE"/>
          </a:p>
        </p:txBody>
      </p:sp>
      <p:sp>
        <p:nvSpPr>
          <p:cNvPr id="4" name="Espace réservé du pied de page 3"/>
          <p:cNvSpPr>
            <a:spLocks noGrp="1"/>
          </p:cNvSpPr>
          <p:nvPr>
            <p:ph type="ftr" sz="quarter" idx="11"/>
          </p:nvPr>
        </p:nvSpPr>
        <p:spPr/>
        <p:txBody>
          <a:bodyPr/>
          <a:lstStyle/>
          <a:p>
            <a:endParaRPr lang="fr-BE"/>
          </a:p>
        </p:txBody>
      </p:sp>
      <p:sp>
        <p:nvSpPr>
          <p:cNvPr id="5" name="Espace réservé du numéro de diapositive 4"/>
          <p:cNvSpPr>
            <a:spLocks noGrp="1"/>
          </p:cNvSpPr>
          <p:nvPr>
            <p:ph type="sldNum" sz="quarter" idx="12"/>
          </p:nvPr>
        </p:nvSpPr>
        <p:spPr/>
        <p:txBody>
          <a:bodyPr/>
          <a:lstStyle/>
          <a:p>
            <a:fld id="{FE931CC2-B1BF-435C-9A43-5A926957D208}" type="slidenum">
              <a:rPr lang="fr-BE" smtClean="0"/>
              <a:t>‹N°›</a:t>
            </a:fld>
            <a:endParaRPr lang="fr-BE"/>
          </a:p>
        </p:txBody>
      </p:sp>
    </p:spTree>
    <p:extLst>
      <p:ext uri="{BB962C8B-B14F-4D97-AF65-F5344CB8AC3E}">
        <p14:creationId xmlns:p14="http://schemas.microsoft.com/office/powerpoint/2010/main" val="9228515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BC834322-1711-4A14-8F82-E23D8AB00EC6}" type="datetimeFigureOut">
              <a:rPr lang="fr-BE" smtClean="0"/>
              <a:t>23-06-25</a:t>
            </a:fld>
            <a:endParaRPr lang="fr-BE"/>
          </a:p>
        </p:txBody>
      </p:sp>
      <p:sp>
        <p:nvSpPr>
          <p:cNvPr id="3" name="Espace réservé du pied de page 2"/>
          <p:cNvSpPr>
            <a:spLocks noGrp="1"/>
          </p:cNvSpPr>
          <p:nvPr>
            <p:ph type="ftr" sz="quarter" idx="11"/>
          </p:nvPr>
        </p:nvSpPr>
        <p:spPr/>
        <p:txBody>
          <a:bodyPr/>
          <a:lstStyle/>
          <a:p>
            <a:endParaRPr lang="fr-BE"/>
          </a:p>
        </p:txBody>
      </p:sp>
      <p:sp>
        <p:nvSpPr>
          <p:cNvPr id="4" name="Espace réservé du numéro de diapositive 3"/>
          <p:cNvSpPr>
            <a:spLocks noGrp="1"/>
          </p:cNvSpPr>
          <p:nvPr>
            <p:ph type="sldNum" sz="quarter" idx="12"/>
          </p:nvPr>
        </p:nvSpPr>
        <p:spPr/>
        <p:txBody>
          <a:bodyPr/>
          <a:lstStyle/>
          <a:p>
            <a:fld id="{FE931CC2-B1BF-435C-9A43-5A926957D208}" type="slidenum">
              <a:rPr lang="fr-BE" smtClean="0"/>
              <a:t>‹N°›</a:t>
            </a:fld>
            <a:endParaRPr lang="fr-BE"/>
          </a:p>
        </p:txBody>
      </p:sp>
    </p:spTree>
    <p:extLst>
      <p:ext uri="{BB962C8B-B14F-4D97-AF65-F5344CB8AC3E}">
        <p14:creationId xmlns:p14="http://schemas.microsoft.com/office/powerpoint/2010/main" val="332802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endParaRPr lang="fr-BE"/>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p:cNvSpPr>
            <a:spLocks noGrp="1"/>
          </p:cNvSpPr>
          <p:nvPr>
            <p:ph type="dt" sz="half" idx="10"/>
          </p:nvPr>
        </p:nvSpPr>
        <p:spPr/>
        <p:txBody>
          <a:bodyPr/>
          <a:lstStyle/>
          <a:p>
            <a:fld id="{BC834322-1711-4A14-8F82-E23D8AB00EC6}" type="datetimeFigureOut">
              <a:rPr lang="fr-BE" smtClean="0"/>
              <a:t>23-06-25</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FE931CC2-B1BF-435C-9A43-5A926957D208}" type="slidenum">
              <a:rPr lang="fr-BE" smtClean="0"/>
              <a:t>‹N°›</a:t>
            </a:fld>
            <a:endParaRPr lang="fr-BE"/>
          </a:p>
        </p:txBody>
      </p:sp>
    </p:spTree>
    <p:extLst>
      <p:ext uri="{BB962C8B-B14F-4D97-AF65-F5344CB8AC3E}">
        <p14:creationId xmlns:p14="http://schemas.microsoft.com/office/powerpoint/2010/main" val="18841540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endParaRPr lang="fr-BE"/>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BE"/>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p:cNvSpPr>
            <a:spLocks noGrp="1"/>
          </p:cNvSpPr>
          <p:nvPr>
            <p:ph type="dt" sz="half" idx="10"/>
          </p:nvPr>
        </p:nvSpPr>
        <p:spPr/>
        <p:txBody>
          <a:bodyPr/>
          <a:lstStyle/>
          <a:p>
            <a:fld id="{BC834322-1711-4A14-8F82-E23D8AB00EC6}" type="datetimeFigureOut">
              <a:rPr lang="fr-BE" smtClean="0"/>
              <a:t>23-06-25</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FE931CC2-B1BF-435C-9A43-5A926957D208}" type="slidenum">
              <a:rPr lang="fr-BE" smtClean="0"/>
              <a:t>‹N°›</a:t>
            </a:fld>
            <a:endParaRPr lang="fr-BE"/>
          </a:p>
        </p:txBody>
      </p:sp>
    </p:spTree>
    <p:extLst>
      <p:ext uri="{BB962C8B-B14F-4D97-AF65-F5344CB8AC3E}">
        <p14:creationId xmlns:p14="http://schemas.microsoft.com/office/powerpoint/2010/main" val="36217612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endParaRPr lang="fr-BE"/>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C834322-1711-4A14-8F82-E23D8AB00EC6}" type="datetimeFigureOut">
              <a:rPr lang="fr-BE" smtClean="0"/>
              <a:t>23-06-25</a:t>
            </a:fld>
            <a:endParaRPr lang="fr-BE"/>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BE"/>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E931CC2-B1BF-435C-9A43-5A926957D208}" type="slidenum">
              <a:rPr lang="fr-BE" smtClean="0"/>
              <a:t>‹N°›</a:t>
            </a:fld>
            <a:endParaRPr lang="fr-BE"/>
          </a:p>
        </p:txBody>
      </p:sp>
    </p:spTree>
    <p:extLst>
      <p:ext uri="{BB962C8B-B14F-4D97-AF65-F5344CB8AC3E}">
        <p14:creationId xmlns:p14="http://schemas.microsoft.com/office/powerpoint/2010/main" val="25645076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3.png"/><Relationship Id="rId7" Type="http://schemas.openxmlformats.org/officeDocument/2006/relationships/diagramColors" Target="../diagrams/colors1.xm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8" Type="http://schemas.microsoft.com/office/2007/relationships/diagramDrawing" Target="../diagrams/drawing2.xml"/><Relationship Id="rId13" Type="http://schemas.microsoft.com/office/2007/relationships/diagramDrawing" Target="../diagrams/drawing3.xml"/><Relationship Id="rId3" Type="http://schemas.openxmlformats.org/officeDocument/2006/relationships/image" Target="../media/image3.png"/><Relationship Id="rId7" Type="http://schemas.openxmlformats.org/officeDocument/2006/relationships/diagramColors" Target="../diagrams/colors2.xml"/><Relationship Id="rId12" Type="http://schemas.openxmlformats.org/officeDocument/2006/relationships/diagramColors" Target="../diagrams/colors3.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QuickStyle" Target="../diagrams/quickStyle2.xml"/><Relationship Id="rId11" Type="http://schemas.openxmlformats.org/officeDocument/2006/relationships/diagramQuickStyle" Target="../diagrams/quickStyle3.xml"/><Relationship Id="rId5" Type="http://schemas.openxmlformats.org/officeDocument/2006/relationships/diagramLayout" Target="../diagrams/layout2.xml"/><Relationship Id="rId10" Type="http://schemas.openxmlformats.org/officeDocument/2006/relationships/diagramLayout" Target="../diagrams/layout3.xml"/><Relationship Id="rId4" Type="http://schemas.openxmlformats.org/officeDocument/2006/relationships/diagramData" Target="../diagrams/data2.xml"/><Relationship Id="rId9" Type="http://schemas.openxmlformats.org/officeDocument/2006/relationships/diagramData" Target="../diagrams/data3.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re 1">
            <a:extLst>
              <a:ext uri="{FF2B5EF4-FFF2-40B4-BE49-F238E27FC236}">
                <a16:creationId xmlns:a16="http://schemas.microsoft.com/office/drawing/2014/main" id="{A5A6C357-CE74-B51A-D13C-333162861F66}"/>
              </a:ext>
            </a:extLst>
          </p:cNvPr>
          <p:cNvSpPr>
            <a:spLocks noGrp="1"/>
          </p:cNvSpPr>
          <p:nvPr>
            <p:ph type="ctrTitle"/>
          </p:nvPr>
        </p:nvSpPr>
        <p:spPr>
          <a:xfrm>
            <a:off x="0" y="4983164"/>
            <a:ext cx="12192000" cy="1874838"/>
          </a:xfrm>
          <a:solidFill>
            <a:srgbClr val="128566"/>
          </a:solidFill>
        </p:spPr>
        <p:txBody>
          <a:bodyPr>
            <a:normAutofit fontScale="90000"/>
          </a:bodyPr>
          <a:lstStyle/>
          <a:p>
            <a:pPr eaLnBrk="1" hangingPunct="1">
              <a:lnSpc>
                <a:spcPct val="100000"/>
              </a:lnSpc>
            </a:pPr>
            <a:r>
              <a:rPr lang="fr-BE" altLang="fr-FR" sz="2500" b="1" dirty="0">
                <a:solidFill>
                  <a:schemeClr val="bg1"/>
                </a:solidFill>
                <a:cs typeface="Arial" panose="020B0604020202020204" pitchFamily="34" charset="0"/>
              </a:rPr>
              <a:t>Collectif Bilan Orientation (CBO) </a:t>
            </a:r>
            <a:br>
              <a:rPr lang="fr-BE" altLang="fr-FR" sz="2500" b="1" dirty="0">
                <a:solidFill>
                  <a:schemeClr val="bg1"/>
                </a:solidFill>
                <a:cs typeface="Arial" panose="020B0604020202020204" pitchFamily="34" charset="0"/>
              </a:rPr>
            </a:br>
            <a:r>
              <a:rPr lang="fr-BE" altLang="fr-FR" sz="2500" b="1" dirty="0">
                <a:solidFill>
                  <a:schemeClr val="bg1"/>
                </a:solidFill>
                <a:cs typeface="Arial" panose="020B0604020202020204" pitchFamily="34" charset="0"/>
              </a:rPr>
              <a:t>présentation à l’IBEFE Hainaut sud le 17/6/2025</a:t>
            </a:r>
            <a:br>
              <a:rPr lang="fr-BE" altLang="fr-FR" sz="2500" b="1" dirty="0">
                <a:solidFill>
                  <a:schemeClr val="bg1"/>
                </a:solidFill>
                <a:cs typeface="Arial" panose="020B0604020202020204" pitchFamily="34" charset="0"/>
              </a:rPr>
            </a:br>
            <a:r>
              <a:rPr lang="fr-BE" altLang="fr-FR" sz="2500" b="1" dirty="0">
                <a:solidFill>
                  <a:schemeClr val="bg1"/>
                </a:solidFill>
                <a:cs typeface="Arial" panose="020B0604020202020204" pitchFamily="34" charset="0"/>
              </a:rPr>
              <a:t>2</a:t>
            </a:r>
            <a:r>
              <a:rPr lang="fr-BE" altLang="fr-FR" sz="2500" b="1" baseline="30000" dirty="0">
                <a:solidFill>
                  <a:schemeClr val="bg1"/>
                </a:solidFill>
                <a:cs typeface="Arial" panose="020B0604020202020204" pitchFamily="34" charset="0"/>
              </a:rPr>
              <a:t>ème</a:t>
            </a:r>
            <a:r>
              <a:rPr lang="fr-BE" altLang="fr-FR" sz="2500" b="1" dirty="0">
                <a:solidFill>
                  <a:schemeClr val="bg1"/>
                </a:solidFill>
                <a:cs typeface="Arial" panose="020B0604020202020204" pitchFamily="34" charset="0"/>
              </a:rPr>
              <a:t> journée « accrochons nos jeunes ! »</a:t>
            </a:r>
            <a:br>
              <a:rPr lang="fr-BE" altLang="fr-FR" sz="2500" b="1" dirty="0">
                <a:solidFill>
                  <a:schemeClr val="bg1"/>
                </a:solidFill>
                <a:cs typeface="Arial" panose="020B0604020202020204" pitchFamily="34" charset="0"/>
              </a:rPr>
            </a:br>
            <a:r>
              <a:rPr lang="fr-BE" altLang="fr-FR" sz="2500" b="1" dirty="0">
                <a:solidFill>
                  <a:schemeClr val="bg1"/>
                </a:solidFill>
                <a:cs typeface="Arial" panose="020B0604020202020204" pitchFamily="34" charset="0"/>
              </a:rPr>
              <a:t>Le collectif bilan orientation : le travail du CPAS de Charleroi pour orienter les bénéficiaires vers une insertion socio-professionnelle</a:t>
            </a:r>
            <a:br>
              <a:rPr lang="fr-BE" altLang="fr-FR" sz="2500" b="1" dirty="0">
                <a:solidFill>
                  <a:schemeClr val="bg1"/>
                </a:solidFill>
                <a:cs typeface="Arial" panose="020B0604020202020204" pitchFamily="34" charset="0"/>
              </a:rPr>
            </a:br>
            <a:r>
              <a:rPr lang="fr-BE" altLang="fr-FR" sz="2500" b="1" dirty="0">
                <a:solidFill>
                  <a:schemeClr val="bg1"/>
                </a:solidFill>
                <a:cs typeface="Arial" panose="020B0604020202020204" pitchFamily="34" charset="0"/>
              </a:rPr>
              <a:t>par Steve LELOUX –responsable CBO</a:t>
            </a:r>
          </a:p>
        </p:txBody>
      </p:sp>
      <p:sp>
        <p:nvSpPr>
          <p:cNvPr id="4099" name="ZoneTexte 3">
            <a:extLst>
              <a:ext uri="{FF2B5EF4-FFF2-40B4-BE49-F238E27FC236}">
                <a16:creationId xmlns:a16="http://schemas.microsoft.com/office/drawing/2014/main" id="{3A8B6E75-B6F0-84B9-927B-9B2BDBE833EC}"/>
              </a:ext>
            </a:extLst>
          </p:cNvPr>
          <p:cNvSpPr>
            <a:spLocks noChangeArrowheads="1"/>
          </p:cNvSpPr>
          <p:nvPr/>
        </p:nvSpPr>
        <p:spPr bwMode="auto">
          <a:xfrm>
            <a:off x="0" y="22226"/>
            <a:ext cx="5632314" cy="5078313"/>
          </a:xfrm>
          <a:custGeom>
            <a:avLst/>
            <a:gdLst>
              <a:gd name="T0" fmla="*/ 0 w 3638896"/>
              <a:gd name="T1" fmla="*/ 0 h 5008814"/>
              <a:gd name="T2" fmla="*/ 3591985 w 3638896"/>
              <a:gd name="T3" fmla="*/ 0 h 5008814"/>
              <a:gd name="T4" fmla="*/ 3633015 w 3638896"/>
              <a:gd name="T5" fmla="*/ 5004547 h 5008814"/>
              <a:gd name="T6" fmla="*/ 20514 w 3638896"/>
              <a:gd name="T7" fmla="*/ 5004547 h 5008814"/>
              <a:gd name="T8" fmla="*/ 0 w 3638896"/>
              <a:gd name="T9" fmla="*/ 0 h 5008814"/>
              <a:gd name="T10" fmla="*/ 0 60000 65536"/>
              <a:gd name="T11" fmla="*/ 0 60000 65536"/>
              <a:gd name="T12" fmla="*/ 0 60000 65536"/>
              <a:gd name="T13" fmla="*/ 0 60000 65536"/>
              <a:gd name="T14" fmla="*/ 0 60000 65536"/>
              <a:gd name="T15" fmla="*/ 0 w 3638896"/>
              <a:gd name="T16" fmla="*/ 0 h 5008814"/>
              <a:gd name="T17" fmla="*/ 3638896 w 3638896"/>
              <a:gd name="T18" fmla="*/ 5008814 h 5008814"/>
            </a:gdLst>
            <a:ahLst/>
            <a:cxnLst>
              <a:cxn ang="T10">
                <a:pos x="T0" y="T1"/>
              </a:cxn>
              <a:cxn ang="T11">
                <a:pos x="T2" y="T3"/>
              </a:cxn>
              <a:cxn ang="T12">
                <a:pos x="T4" y="T5"/>
              </a:cxn>
              <a:cxn ang="T13">
                <a:pos x="T6" y="T7"/>
              </a:cxn>
              <a:cxn ang="T14">
                <a:pos x="T8" y="T9"/>
              </a:cxn>
            </a:cxnLst>
            <a:rect l="T15" t="T16" r="T17" b="T18"/>
            <a:pathLst>
              <a:path w="3638896" h="5008814">
                <a:moveTo>
                  <a:pt x="0" y="0"/>
                </a:moveTo>
                <a:lnTo>
                  <a:pt x="3597799" y="0"/>
                </a:lnTo>
                <a:lnTo>
                  <a:pt x="3638896" y="5008814"/>
                </a:lnTo>
                <a:lnTo>
                  <a:pt x="20548" y="5008814"/>
                </a:lnTo>
                <a:cubicBezTo>
                  <a:pt x="13699" y="3339209"/>
                  <a:pt x="6849" y="1669605"/>
                  <a:pt x="0" y="0"/>
                </a:cubicBezTo>
                <a:close/>
              </a:path>
            </a:pathLst>
          </a:custGeom>
          <a:solidFill>
            <a:srgbClr val="00758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9pPr>
          </a:lstStyle>
          <a:p>
            <a:pPr eaLnBrk="1" hangingPunct="1">
              <a:spcBef>
                <a:spcPct val="0"/>
              </a:spcBef>
              <a:buFontTx/>
              <a:buNone/>
            </a:pPr>
            <a:endParaRPr lang="fr-BE" altLang="fr-FR" sz="1800" dirty="0">
              <a:solidFill>
                <a:srgbClr val="00B050"/>
              </a:solidFill>
            </a:endParaRPr>
          </a:p>
          <a:p>
            <a:pPr eaLnBrk="1" hangingPunct="1">
              <a:spcBef>
                <a:spcPct val="0"/>
              </a:spcBef>
              <a:buFontTx/>
              <a:buNone/>
            </a:pPr>
            <a:endParaRPr lang="fr-BE" altLang="fr-FR" sz="1800" dirty="0">
              <a:solidFill>
                <a:srgbClr val="00B050"/>
              </a:solidFill>
            </a:endParaRPr>
          </a:p>
          <a:p>
            <a:pPr eaLnBrk="1" hangingPunct="1">
              <a:spcBef>
                <a:spcPct val="0"/>
              </a:spcBef>
              <a:buFontTx/>
              <a:buNone/>
            </a:pPr>
            <a:endParaRPr lang="fr-BE" altLang="fr-FR" sz="1800" dirty="0">
              <a:solidFill>
                <a:srgbClr val="00B050"/>
              </a:solidFill>
            </a:endParaRPr>
          </a:p>
          <a:p>
            <a:pPr eaLnBrk="1" hangingPunct="1">
              <a:spcBef>
                <a:spcPct val="0"/>
              </a:spcBef>
              <a:buFontTx/>
              <a:buNone/>
            </a:pPr>
            <a:endParaRPr lang="fr-BE" altLang="fr-FR" sz="1800" dirty="0">
              <a:solidFill>
                <a:srgbClr val="00B050"/>
              </a:solidFill>
            </a:endParaRPr>
          </a:p>
          <a:p>
            <a:pPr eaLnBrk="1" hangingPunct="1">
              <a:spcBef>
                <a:spcPct val="0"/>
              </a:spcBef>
              <a:buFontTx/>
              <a:buNone/>
            </a:pPr>
            <a:endParaRPr lang="fr-BE" altLang="fr-FR" sz="1800" dirty="0">
              <a:solidFill>
                <a:srgbClr val="00B050"/>
              </a:solidFill>
            </a:endParaRPr>
          </a:p>
          <a:p>
            <a:pPr eaLnBrk="1" hangingPunct="1">
              <a:spcBef>
                <a:spcPct val="0"/>
              </a:spcBef>
              <a:buFontTx/>
              <a:buNone/>
            </a:pPr>
            <a:endParaRPr lang="fr-BE" altLang="fr-FR" sz="1800" dirty="0">
              <a:solidFill>
                <a:srgbClr val="00B050"/>
              </a:solidFill>
            </a:endParaRPr>
          </a:p>
          <a:p>
            <a:pPr eaLnBrk="1" hangingPunct="1">
              <a:spcBef>
                <a:spcPct val="0"/>
              </a:spcBef>
              <a:buFontTx/>
              <a:buNone/>
            </a:pPr>
            <a:endParaRPr lang="fr-BE" altLang="fr-FR" sz="1800" dirty="0">
              <a:solidFill>
                <a:srgbClr val="00B050"/>
              </a:solidFill>
            </a:endParaRPr>
          </a:p>
          <a:p>
            <a:pPr eaLnBrk="1" hangingPunct="1">
              <a:spcBef>
                <a:spcPct val="0"/>
              </a:spcBef>
              <a:buFontTx/>
              <a:buNone/>
            </a:pPr>
            <a:endParaRPr lang="fr-BE" altLang="fr-FR" sz="1800" dirty="0">
              <a:solidFill>
                <a:srgbClr val="00B050"/>
              </a:solidFill>
            </a:endParaRPr>
          </a:p>
          <a:p>
            <a:pPr eaLnBrk="1" hangingPunct="1">
              <a:spcBef>
                <a:spcPct val="0"/>
              </a:spcBef>
              <a:buFontTx/>
              <a:buNone/>
            </a:pPr>
            <a:endParaRPr lang="fr-BE" altLang="fr-FR" sz="1800" dirty="0">
              <a:solidFill>
                <a:srgbClr val="00B050"/>
              </a:solidFill>
            </a:endParaRPr>
          </a:p>
          <a:p>
            <a:pPr eaLnBrk="1" hangingPunct="1">
              <a:spcBef>
                <a:spcPct val="0"/>
              </a:spcBef>
              <a:buFontTx/>
              <a:buNone/>
            </a:pPr>
            <a:endParaRPr lang="fr-BE" altLang="fr-FR" sz="1800" dirty="0">
              <a:solidFill>
                <a:srgbClr val="00B050"/>
              </a:solidFill>
            </a:endParaRPr>
          </a:p>
          <a:p>
            <a:pPr eaLnBrk="1" hangingPunct="1">
              <a:spcBef>
                <a:spcPct val="0"/>
              </a:spcBef>
              <a:buFontTx/>
              <a:buNone/>
            </a:pPr>
            <a:endParaRPr lang="fr-BE" altLang="fr-FR" sz="1800" dirty="0">
              <a:solidFill>
                <a:srgbClr val="00B050"/>
              </a:solidFill>
            </a:endParaRPr>
          </a:p>
          <a:p>
            <a:pPr eaLnBrk="1" hangingPunct="1">
              <a:spcBef>
                <a:spcPct val="0"/>
              </a:spcBef>
              <a:buFontTx/>
              <a:buNone/>
            </a:pPr>
            <a:endParaRPr lang="fr-BE" altLang="fr-FR" sz="1800" dirty="0">
              <a:solidFill>
                <a:srgbClr val="00B050"/>
              </a:solidFill>
            </a:endParaRPr>
          </a:p>
          <a:p>
            <a:pPr eaLnBrk="1" hangingPunct="1">
              <a:spcBef>
                <a:spcPct val="0"/>
              </a:spcBef>
              <a:buFontTx/>
              <a:buNone/>
            </a:pPr>
            <a:endParaRPr lang="fr-BE" altLang="fr-FR" sz="1800" dirty="0">
              <a:solidFill>
                <a:srgbClr val="00B050"/>
              </a:solidFill>
            </a:endParaRPr>
          </a:p>
          <a:p>
            <a:pPr eaLnBrk="1" hangingPunct="1">
              <a:spcBef>
                <a:spcPct val="0"/>
              </a:spcBef>
              <a:buFontTx/>
              <a:buNone/>
            </a:pPr>
            <a:endParaRPr lang="fr-BE" altLang="fr-FR" sz="1800" dirty="0">
              <a:solidFill>
                <a:srgbClr val="00B050"/>
              </a:solidFill>
            </a:endParaRPr>
          </a:p>
          <a:p>
            <a:pPr eaLnBrk="1" hangingPunct="1">
              <a:spcBef>
                <a:spcPct val="0"/>
              </a:spcBef>
              <a:buFontTx/>
              <a:buNone/>
            </a:pPr>
            <a:endParaRPr lang="fr-BE" altLang="fr-FR" sz="1800" dirty="0">
              <a:solidFill>
                <a:srgbClr val="00B050"/>
              </a:solidFill>
            </a:endParaRPr>
          </a:p>
          <a:p>
            <a:pPr eaLnBrk="1" hangingPunct="1">
              <a:spcBef>
                <a:spcPct val="0"/>
              </a:spcBef>
              <a:buFontTx/>
              <a:buNone/>
            </a:pPr>
            <a:endParaRPr lang="fr-BE" altLang="fr-FR" sz="1800" dirty="0">
              <a:solidFill>
                <a:srgbClr val="00B050"/>
              </a:solidFill>
            </a:endParaRPr>
          </a:p>
          <a:p>
            <a:pPr eaLnBrk="1" hangingPunct="1">
              <a:spcBef>
                <a:spcPct val="0"/>
              </a:spcBef>
              <a:buFontTx/>
              <a:buNone/>
            </a:pPr>
            <a:endParaRPr lang="fr-BE" altLang="fr-FR" sz="1800" dirty="0">
              <a:solidFill>
                <a:srgbClr val="00B050"/>
              </a:solidFill>
            </a:endParaRPr>
          </a:p>
          <a:p>
            <a:pPr eaLnBrk="1" hangingPunct="1">
              <a:spcBef>
                <a:spcPct val="0"/>
              </a:spcBef>
              <a:buFontTx/>
              <a:buNone/>
            </a:pPr>
            <a:endParaRPr lang="fr-BE" altLang="fr-FR" sz="1800" dirty="0">
              <a:solidFill>
                <a:srgbClr val="00B050"/>
              </a:solidFill>
            </a:endParaRPr>
          </a:p>
        </p:txBody>
      </p:sp>
      <p:pic>
        <p:nvPicPr>
          <p:cNvPr id="4100" name="Picture 2">
            <a:extLst>
              <a:ext uri="{FF2B5EF4-FFF2-40B4-BE49-F238E27FC236}">
                <a16:creationId xmlns:a16="http://schemas.microsoft.com/office/drawing/2014/main" id="{2BDB5BCA-EB58-D4CB-F66C-E0907A2229E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72191" y="1373932"/>
            <a:ext cx="1827213" cy="237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1" name="Image 3">
            <a:extLst>
              <a:ext uri="{FF2B5EF4-FFF2-40B4-BE49-F238E27FC236}">
                <a16:creationId xmlns:a16="http://schemas.microsoft.com/office/drawing/2014/main" id="{39F98B38-7060-EAFF-9107-5A9B4F65701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544766" y="22226"/>
            <a:ext cx="6645649" cy="4960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0" y="0"/>
            <a:ext cx="12192000" cy="5589587"/>
          </a:xfrm>
        </p:spPr>
        <p:txBody>
          <a:bodyPr>
            <a:normAutofit/>
          </a:bodyPr>
          <a:lstStyle/>
          <a:p>
            <a:pPr fontAlgn="t"/>
            <a:r>
              <a:rPr lang="fr-BE" b="1" u="sng" dirty="0">
                <a:latin typeface="Times New Roman" panose="02020603050405020304" pitchFamily="18" charset="0"/>
                <a:cs typeface="Times New Roman" panose="02020603050405020304" pitchFamily="18" charset="0"/>
              </a:rPr>
              <a:t>Collectif Bilan Orientation</a:t>
            </a:r>
          </a:p>
          <a:p>
            <a:pPr algn="l" fontAlgn="t"/>
            <a:r>
              <a:rPr lang="fr-BE" b="1" u="sng" dirty="0">
                <a:latin typeface="Times New Roman" panose="02020603050405020304" pitchFamily="18" charset="0"/>
                <a:cs typeface="Times New Roman" panose="02020603050405020304" pitchFamily="18" charset="0"/>
              </a:rPr>
              <a:t>Missions : </a:t>
            </a:r>
          </a:p>
          <a:p>
            <a:pPr algn="l" fontAlgn="t"/>
            <a:r>
              <a:rPr lang="fr-BE" dirty="0">
                <a:latin typeface="Times New Roman" panose="02020603050405020304" pitchFamily="18" charset="0"/>
                <a:cs typeface="Times New Roman" panose="02020603050405020304" pitchFamily="18" charset="0"/>
              </a:rPr>
              <a:t>Bilanter / orienter les bénéficiaires du CPAS de Charleroi au niveau ISP et les accompagner jusqu’à l’entrée du projet ISP</a:t>
            </a:r>
          </a:p>
          <a:p>
            <a:pPr algn="l" fontAlgn="t"/>
            <a:r>
              <a:rPr lang="fr-BE" b="1" u="sng" dirty="0">
                <a:latin typeface="Times New Roman" panose="02020603050405020304" pitchFamily="18" charset="0"/>
                <a:cs typeface="Times New Roman" panose="02020603050405020304" pitchFamily="18" charset="0"/>
              </a:rPr>
              <a:t>Personnel : </a:t>
            </a:r>
            <a:endParaRPr lang="fr-BE" dirty="0">
              <a:latin typeface="Times New Roman" panose="02020603050405020304" pitchFamily="18" charset="0"/>
              <a:cs typeface="Times New Roman" panose="02020603050405020304" pitchFamily="18" charset="0"/>
            </a:endParaRPr>
          </a:p>
          <a:p>
            <a:pPr algn="l" fontAlgn="t"/>
            <a:r>
              <a:rPr lang="fr-BE" dirty="0">
                <a:latin typeface="Times New Roman" panose="02020603050405020304" pitchFamily="18" charset="0"/>
                <a:cs typeface="Times New Roman" panose="02020603050405020304" pitchFamily="18" charset="0"/>
                <a:sym typeface="Wingdings" panose="05000000000000000000" pitchFamily="2" charset="2"/>
              </a:rPr>
              <a:t></a:t>
            </a:r>
            <a:r>
              <a:rPr lang="fr-BE" dirty="0">
                <a:latin typeface="Times New Roman" panose="02020603050405020304" pitchFamily="18" charset="0"/>
                <a:cs typeface="Times New Roman" panose="02020603050405020304" pitchFamily="18" charset="0"/>
              </a:rPr>
              <a:t> 10 agents d’orientation</a:t>
            </a:r>
          </a:p>
          <a:p>
            <a:pPr algn="l" fontAlgn="t"/>
            <a:r>
              <a:rPr lang="fr-BE" dirty="0">
                <a:latin typeface="Times New Roman" panose="02020603050405020304" pitchFamily="18" charset="0"/>
                <a:cs typeface="Times New Roman" panose="02020603050405020304" pitchFamily="18" charset="0"/>
                <a:sym typeface="Wingdings" panose="05000000000000000000" pitchFamily="2" charset="2"/>
              </a:rPr>
              <a:t></a:t>
            </a:r>
            <a:r>
              <a:rPr lang="fr-BE" dirty="0">
                <a:latin typeface="Times New Roman" panose="02020603050405020304" pitchFamily="18" charset="0"/>
                <a:cs typeface="Times New Roman" panose="02020603050405020304" pitchFamily="18" charset="0"/>
              </a:rPr>
              <a:t> 6 éducateurs</a:t>
            </a:r>
          </a:p>
          <a:p>
            <a:pPr algn="l" fontAlgn="t"/>
            <a:r>
              <a:rPr lang="fr-BE" dirty="0">
                <a:latin typeface="Times New Roman" panose="02020603050405020304" pitchFamily="18" charset="0"/>
                <a:cs typeface="Times New Roman" panose="02020603050405020304" pitchFamily="18" charset="0"/>
                <a:sym typeface="Wingdings" panose="05000000000000000000" pitchFamily="2" charset="2"/>
              </a:rPr>
              <a:t> </a:t>
            </a:r>
            <a:r>
              <a:rPr lang="fr-BE" dirty="0">
                <a:latin typeface="Times New Roman" panose="02020603050405020304" pitchFamily="18" charset="0"/>
                <a:cs typeface="Times New Roman" panose="02020603050405020304" pitchFamily="18" charset="0"/>
              </a:rPr>
              <a:t>2 agents administratifs </a:t>
            </a:r>
          </a:p>
          <a:p>
            <a:pPr algn="l" fontAlgn="t"/>
            <a:r>
              <a:rPr lang="fr-BE" dirty="0">
                <a:latin typeface="Times New Roman" panose="02020603050405020304" pitchFamily="18" charset="0"/>
                <a:cs typeface="Times New Roman" panose="02020603050405020304" pitchFamily="18" charset="0"/>
                <a:sym typeface="Wingdings" panose="05000000000000000000" pitchFamily="2" charset="2"/>
              </a:rPr>
              <a:t> </a:t>
            </a:r>
            <a:r>
              <a:rPr lang="fr-BE" dirty="0">
                <a:latin typeface="Times New Roman" panose="02020603050405020304" pitchFamily="18" charset="0"/>
                <a:cs typeface="Times New Roman" panose="02020603050405020304" pitchFamily="18" charset="0"/>
              </a:rPr>
              <a:t>1 responsable</a:t>
            </a:r>
          </a:p>
          <a:p>
            <a:pPr algn="l" fontAlgn="t"/>
            <a:r>
              <a:rPr lang="fr-BE" b="1" u="sng" dirty="0">
                <a:latin typeface="Times New Roman" panose="02020603050405020304" pitchFamily="18" charset="0"/>
                <a:cs typeface="Times New Roman" panose="02020603050405020304" pitchFamily="18" charset="0"/>
              </a:rPr>
              <a:t>Nombre de dossiers orientés vers le CBO en 2024 :</a:t>
            </a:r>
            <a:r>
              <a:rPr lang="fr-BE" dirty="0">
                <a:latin typeface="Times New Roman" panose="02020603050405020304" pitchFamily="18" charset="0"/>
                <a:cs typeface="Times New Roman" panose="02020603050405020304" pitchFamily="18" charset="0"/>
              </a:rPr>
              <a:t>  3628 bénéficiaires aidés sur le territoire de Charleroi</a:t>
            </a:r>
          </a:p>
          <a:p>
            <a:pPr algn="l" fontAlgn="t"/>
            <a:r>
              <a:rPr lang="fr-BE" b="1" u="sng" dirty="0">
                <a:latin typeface="Times New Roman" panose="02020603050405020304" pitchFamily="18" charset="0"/>
                <a:cs typeface="Times New Roman" panose="02020603050405020304" pitchFamily="18" charset="0"/>
              </a:rPr>
              <a:t>Nombre de dossiers bilantés au CBO en 2024 :</a:t>
            </a:r>
            <a:r>
              <a:rPr lang="fr-BE" dirty="0">
                <a:latin typeface="Times New Roman" panose="02020603050405020304" pitchFamily="18" charset="0"/>
                <a:cs typeface="Times New Roman" panose="02020603050405020304" pitchFamily="18" charset="0"/>
              </a:rPr>
              <a:t> 2827 soit 77,92 % des personnes orientées</a:t>
            </a:r>
          </a:p>
          <a:p>
            <a:pPr algn="just"/>
            <a:endParaRPr lang="fr-BE" dirty="0"/>
          </a:p>
        </p:txBody>
      </p:sp>
      <p:sp>
        <p:nvSpPr>
          <p:cNvPr id="4" name="Rectangle 3"/>
          <p:cNvSpPr/>
          <p:nvPr/>
        </p:nvSpPr>
        <p:spPr>
          <a:xfrm>
            <a:off x="0" y="5589588"/>
            <a:ext cx="12192000" cy="1268412"/>
          </a:xfrm>
          <a:prstGeom prst="rect">
            <a:avLst/>
          </a:prstGeom>
          <a:solidFill>
            <a:srgbClr val="12856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BE"/>
          </a:p>
        </p:txBody>
      </p:sp>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5288" y="5707063"/>
            <a:ext cx="2320925" cy="1035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ZoneTexte 6"/>
          <p:cNvSpPr txBox="1"/>
          <p:nvPr/>
        </p:nvSpPr>
        <p:spPr>
          <a:xfrm>
            <a:off x="9218962" y="6048872"/>
            <a:ext cx="2092454" cy="461665"/>
          </a:xfrm>
          <a:prstGeom prst="rect">
            <a:avLst/>
          </a:prstGeom>
          <a:noFill/>
        </p:spPr>
        <p:txBody>
          <a:bodyPr wrap="square" rtlCol="0">
            <a:spAutoFit/>
          </a:bodyPr>
          <a:lstStyle/>
          <a:p>
            <a:r>
              <a:rPr lang="fr-BE" altLang="fr-FR" sz="2400" b="1" dirty="0">
                <a:solidFill>
                  <a:schemeClr val="bg1"/>
                </a:solidFill>
                <a:cs typeface="Arial" panose="020B0604020202020204" pitchFamily="34" charset="0"/>
              </a:rPr>
              <a:t>Le Passage 45</a:t>
            </a:r>
            <a:endParaRPr lang="fr-BE" sz="2400" dirty="0"/>
          </a:p>
        </p:txBody>
      </p:sp>
      <p:sp>
        <p:nvSpPr>
          <p:cNvPr id="9" name="Titre 1"/>
          <p:cNvSpPr txBox="1">
            <a:spLocks/>
          </p:cNvSpPr>
          <p:nvPr/>
        </p:nvSpPr>
        <p:spPr>
          <a:xfrm>
            <a:off x="387351" y="2233793"/>
            <a:ext cx="11179678" cy="503057"/>
          </a:xfrm>
          <a:prstGeom prst="rect">
            <a:avLst/>
          </a:prstGeom>
        </p:spPr>
        <p:txBody>
          <a:bodyPr vert="horz" lIns="91440" tIns="45720" rIns="91440" bIns="45720" rtlCol="0" anchor="b">
            <a:normAutofit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fr-BE" altLang="fr-FR" sz="3200" dirty="0"/>
          </a:p>
        </p:txBody>
      </p:sp>
    </p:spTree>
    <p:extLst>
      <p:ext uri="{BB962C8B-B14F-4D97-AF65-F5344CB8AC3E}">
        <p14:creationId xmlns:p14="http://schemas.microsoft.com/office/powerpoint/2010/main" val="40059048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5729A0A6-FE23-B53B-356E-7779FB9D5475}"/>
              </a:ext>
            </a:extLst>
          </p:cNvPr>
          <p:cNvSpPr/>
          <p:nvPr/>
        </p:nvSpPr>
        <p:spPr>
          <a:xfrm>
            <a:off x="0" y="5589588"/>
            <a:ext cx="12192000" cy="1268412"/>
          </a:xfrm>
          <a:prstGeom prst="rect">
            <a:avLst/>
          </a:prstGeom>
          <a:solidFill>
            <a:srgbClr val="12856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BE"/>
          </a:p>
        </p:txBody>
      </p:sp>
      <p:pic>
        <p:nvPicPr>
          <p:cNvPr id="21507" name="Picture 2">
            <a:extLst>
              <a:ext uri="{FF2B5EF4-FFF2-40B4-BE49-F238E27FC236}">
                <a16:creationId xmlns:a16="http://schemas.microsoft.com/office/drawing/2014/main" id="{EC4BDC40-2CA5-218E-7A7E-A944963C465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19289" y="5707063"/>
            <a:ext cx="2320925" cy="1035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508" name="Espace réservé du numéro de diapositive 4">
            <a:extLst>
              <a:ext uri="{FF2B5EF4-FFF2-40B4-BE49-F238E27FC236}">
                <a16:creationId xmlns:a16="http://schemas.microsoft.com/office/drawing/2014/main" id="{D9E70D5F-846B-89E6-62FD-FB8BF10881D8}"/>
              </a:ext>
            </a:extLst>
          </p:cNvPr>
          <p:cNvSpPr>
            <a:spLocks noGrp="1" noChangeArrowheads="1"/>
          </p:cNvSpPr>
          <p:nvPr>
            <p:ph type="sldNum" sz="quarter" idx="12"/>
          </p:nvPr>
        </p:nvSpPr>
        <p:spPr bwMode="auto">
          <a:xfrm>
            <a:off x="8256588" y="6308726"/>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9pPr>
          </a:lstStyle>
          <a:p>
            <a:pPr>
              <a:spcBef>
                <a:spcPct val="0"/>
              </a:spcBef>
              <a:buFontTx/>
              <a:buNone/>
            </a:pPr>
            <a:fld id="{B75107D2-9BAF-4984-8854-2E5DAABFC3F6}" type="slidenum">
              <a:rPr lang="fr-BE" altLang="fr-FR" sz="1400">
                <a:solidFill>
                  <a:schemeClr val="bg1"/>
                </a:solidFill>
              </a:rPr>
              <a:pPr>
                <a:spcBef>
                  <a:spcPct val="0"/>
                </a:spcBef>
                <a:buFontTx/>
                <a:buNone/>
              </a:pPr>
              <a:t>3</a:t>
            </a:fld>
            <a:endParaRPr lang="fr-BE" altLang="fr-FR" sz="1400">
              <a:solidFill>
                <a:schemeClr val="bg1"/>
              </a:solidFill>
            </a:endParaRPr>
          </a:p>
        </p:txBody>
      </p:sp>
      <p:graphicFrame>
        <p:nvGraphicFramePr>
          <p:cNvPr id="2" name="Tableau 1">
            <a:extLst>
              <a:ext uri="{FF2B5EF4-FFF2-40B4-BE49-F238E27FC236}">
                <a16:creationId xmlns:a16="http://schemas.microsoft.com/office/drawing/2014/main" id="{C33AD251-C8CD-BB2E-54D3-66E595A80FBB}"/>
              </a:ext>
            </a:extLst>
          </p:cNvPr>
          <p:cNvGraphicFramePr>
            <a:graphicFrameLocks noGrp="1"/>
          </p:cNvGraphicFramePr>
          <p:nvPr>
            <p:extLst>
              <p:ext uri="{D42A27DB-BD31-4B8C-83A1-F6EECF244321}">
                <p14:modId xmlns:p14="http://schemas.microsoft.com/office/powerpoint/2010/main" val="2913165474"/>
              </p:ext>
            </p:extLst>
          </p:nvPr>
        </p:nvGraphicFramePr>
        <p:xfrm>
          <a:off x="1" y="0"/>
          <a:ext cx="12192000" cy="5589586"/>
        </p:xfrm>
        <a:graphic>
          <a:graphicData uri="http://schemas.openxmlformats.org/drawingml/2006/table">
            <a:tbl>
              <a:tblPr firstRow="1" bandRow="1">
                <a:tableStyleId>{5C22544A-7EE6-4342-B048-85BDC9FD1C3A}</a:tableStyleId>
              </a:tblPr>
              <a:tblGrid>
                <a:gridCol w="1594959">
                  <a:extLst>
                    <a:ext uri="{9D8B030D-6E8A-4147-A177-3AD203B41FA5}">
                      <a16:colId xmlns:a16="http://schemas.microsoft.com/office/drawing/2014/main" val="20000"/>
                    </a:ext>
                  </a:extLst>
                </a:gridCol>
                <a:gridCol w="10597041">
                  <a:extLst>
                    <a:ext uri="{9D8B030D-6E8A-4147-A177-3AD203B41FA5}">
                      <a16:colId xmlns:a16="http://schemas.microsoft.com/office/drawing/2014/main" val="20001"/>
                    </a:ext>
                  </a:extLst>
                </a:gridCol>
              </a:tblGrid>
              <a:tr h="346877">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600" dirty="0">
                          <a:latin typeface="Times New Roman" panose="02020603050405020304" pitchFamily="18" charset="0"/>
                          <a:ea typeface="Aptos" panose="020B0004020202020204" pitchFamily="34" charset="0"/>
                          <a:cs typeface="Times New Roman" panose="02020603050405020304" pitchFamily="18" charset="0"/>
                        </a:rPr>
                        <a:t>La plus value d’avoir le CBO pour le CPAS</a:t>
                      </a:r>
                      <a:endParaRPr lang="fr-BE" sz="1600" dirty="0">
                        <a:latin typeface="Times New Roman" panose="02020603050405020304" pitchFamily="18" charset="0"/>
                        <a:ea typeface="Aptos" panose="020B0004020202020204" pitchFamily="34" charset="0"/>
                        <a:cs typeface="Times New Roman" panose="02020603050405020304" pitchFamily="18" charset="0"/>
                      </a:endParaRPr>
                    </a:p>
                  </a:txBody>
                  <a:tcPr marL="91452" marR="91452"/>
                </a:tc>
                <a:tc hMerge="1">
                  <a:txBody>
                    <a:bodyPr/>
                    <a:lstStyle/>
                    <a:p>
                      <a:endParaRPr lang="fr-BE" dirty="0"/>
                    </a:p>
                  </a:txBody>
                  <a:tcPr/>
                </a:tc>
                <a:extLst>
                  <a:ext uri="{0D108BD9-81ED-4DB2-BD59-A6C34878D82A}">
                    <a16:rowId xmlns:a16="http://schemas.microsoft.com/office/drawing/2014/main" val="10000"/>
                  </a:ext>
                </a:extLst>
              </a:tr>
              <a:tr h="851424">
                <a:tc>
                  <a:txBody>
                    <a:bodyPr/>
                    <a:lstStyle/>
                    <a:p>
                      <a:r>
                        <a:rPr lang="fr-FR" sz="1600" dirty="0">
                          <a:latin typeface="Times New Roman" panose="02020603050405020304" pitchFamily="18" charset="0"/>
                          <a:cs typeface="Times New Roman" panose="02020603050405020304" pitchFamily="18" charset="0"/>
                        </a:rPr>
                        <a:t>Filtre</a:t>
                      </a:r>
                      <a:endParaRPr lang="fr-BE" sz="1600" dirty="0">
                        <a:latin typeface="Times New Roman" panose="02020603050405020304" pitchFamily="18" charset="0"/>
                        <a:cs typeface="Times New Roman" panose="02020603050405020304" pitchFamily="18" charset="0"/>
                      </a:endParaRPr>
                    </a:p>
                  </a:txBody>
                  <a:tcPr marL="91452" marR="91452"/>
                </a:tc>
                <a:tc>
                  <a:txBody>
                    <a:bodyPr/>
                    <a:lstStyle/>
                    <a:p>
                      <a:r>
                        <a:rPr lang="fr-FR" sz="1600" dirty="0">
                          <a:solidFill>
                            <a:schemeClr val="tx1"/>
                          </a:solidFill>
                          <a:latin typeface="Times New Roman" panose="02020603050405020304" pitchFamily="18" charset="0"/>
                          <a:cs typeface="Times New Roman" panose="02020603050405020304" pitchFamily="18" charset="0"/>
                        </a:rPr>
                        <a:t>Le Collectif Orientation (CO) permet d’affiner l’orientation en tenant compte des seuils des orientations possibles.</a:t>
                      </a:r>
                    </a:p>
                    <a:p>
                      <a:r>
                        <a:rPr lang="fr-FR" sz="1600" dirty="0">
                          <a:solidFill>
                            <a:schemeClr val="tx1"/>
                          </a:solidFill>
                          <a:latin typeface="Times New Roman" panose="02020603050405020304" pitchFamily="18" charset="0"/>
                          <a:cs typeface="Times New Roman" panose="02020603050405020304" pitchFamily="18" charset="0"/>
                        </a:rPr>
                        <a:t>Le CBO permet d’éviter des engorgements dans les différents services partenaires par des bénéficiaires qui n’ont pas leur place dans le service.</a:t>
                      </a:r>
                    </a:p>
                  </a:txBody>
                  <a:tcPr marL="91452" marR="91452"/>
                </a:tc>
                <a:extLst>
                  <a:ext uri="{0D108BD9-81ED-4DB2-BD59-A6C34878D82A}">
                    <a16:rowId xmlns:a16="http://schemas.microsoft.com/office/drawing/2014/main" val="10001"/>
                  </a:ext>
                </a:extLst>
              </a:tr>
              <a:tr h="851424">
                <a:tc>
                  <a:txBody>
                    <a:bodyPr/>
                    <a:lstStyle/>
                    <a:p>
                      <a:r>
                        <a:rPr lang="fr-FR" sz="1600" dirty="0">
                          <a:latin typeface="Times New Roman" panose="02020603050405020304" pitchFamily="18" charset="0"/>
                          <a:cs typeface="Times New Roman" panose="02020603050405020304" pitchFamily="18" charset="0"/>
                        </a:rPr>
                        <a:t>Oriente</a:t>
                      </a:r>
                      <a:endParaRPr lang="fr-BE" sz="1600" dirty="0">
                        <a:latin typeface="Times New Roman" panose="02020603050405020304" pitchFamily="18" charset="0"/>
                        <a:cs typeface="Times New Roman" panose="02020603050405020304" pitchFamily="18" charset="0"/>
                      </a:endParaRPr>
                    </a:p>
                  </a:txBody>
                  <a:tcPr marL="91452" marR="9145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600" b="0" kern="100" dirty="0">
                          <a:solidFill>
                            <a:schemeClr val="tx1"/>
                          </a:solidFill>
                          <a:effectLst/>
                          <a:latin typeface="Times New Roman" panose="02020603050405020304" pitchFamily="18" charset="0"/>
                          <a:cs typeface="Times New Roman" panose="02020603050405020304" pitchFamily="18" charset="0"/>
                        </a:rPr>
                        <a:t>Le CBO analyse le niveau d’insertion, repère les freins, détermine les priorités et aide à faire avancer la situation en utilisant les différents partenaires du réseau de Charleroi. </a:t>
                      </a:r>
                      <a:r>
                        <a:rPr lang="fr-BE" sz="1600" dirty="0">
                          <a:latin typeface="Times New Roman" panose="02020603050405020304" pitchFamily="18" charset="0"/>
                          <a:cs typeface="Times New Roman" panose="02020603050405020304" pitchFamily="18" charset="0"/>
                        </a:rPr>
                        <a:t>Ce qui permet aux partenaires de travailler avec les bénéficiaires se trouvant dans le bon service.</a:t>
                      </a:r>
                    </a:p>
                  </a:txBody>
                  <a:tcPr marL="91452" marR="91452"/>
                </a:tc>
                <a:extLst>
                  <a:ext uri="{0D108BD9-81ED-4DB2-BD59-A6C34878D82A}">
                    <a16:rowId xmlns:a16="http://schemas.microsoft.com/office/drawing/2014/main" val="10002"/>
                  </a:ext>
                </a:extLst>
              </a:tr>
              <a:tr h="356712">
                <a:tc>
                  <a:txBody>
                    <a:bodyPr/>
                    <a:lstStyle/>
                    <a:p>
                      <a:r>
                        <a:rPr lang="fr-FR" sz="1600" dirty="0">
                          <a:latin typeface="Times New Roman" panose="02020603050405020304" pitchFamily="18" charset="0"/>
                          <a:cs typeface="Times New Roman" panose="02020603050405020304" pitchFamily="18" charset="0"/>
                        </a:rPr>
                        <a:t>Réoriente</a:t>
                      </a:r>
                      <a:endParaRPr lang="fr-BE" sz="1600" dirty="0">
                        <a:latin typeface="Times New Roman" panose="02020603050405020304" pitchFamily="18" charset="0"/>
                        <a:cs typeface="Times New Roman" panose="02020603050405020304" pitchFamily="18" charset="0"/>
                      </a:endParaRPr>
                    </a:p>
                  </a:txBody>
                  <a:tcPr marL="91452" marR="9145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600" b="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Si le bénéficiaire n’ intègre pas le service proposé, le CBO revoit la personne : clarifie et réoriente vers un service plus adapté.</a:t>
                      </a:r>
                      <a:endParaRPr lang="fr-BE" sz="1600" b="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endParaRPr>
                    </a:p>
                  </a:txBody>
                  <a:tcPr marL="91452" marR="91452"/>
                </a:tc>
                <a:extLst>
                  <a:ext uri="{0D108BD9-81ED-4DB2-BD59-A6C34878D82A}">
                    <a16:rowId xmlns:a16="http://schemas.microsoft.com/office/drawing/2014/main" val="10003"/>
                  </a:ext>
                </a:extLst>
              </a:tr>
              <a:tr h="599150">
                <a:tc>
                  <a:txBody>
                    <a:bodyPr/>
                    <a:lstStyle/>
                    <a:p>
                      <a:pPr marL="0" lvl="0" indent="0">
                        <a:lnSpc>
                          <a:spcPct val="100000"/>
                        </a:lnSpc>
                        <a:spcAft>
                          <a:spcPts val="0"/>
                        </a:spcAft>
                        <a:buFontTx/>
                        <a:buNone/>
                      </a:pPr>
                      <a:r>
                        <a:rPr lang="fr-FR" sz="1600" dirty="0">
                          <a:latin typeface="Times New Roman" panose="02020603050405020304" pitchFamily="18" charset="0"/>
                          <a:cs typeface="Times New Roman" panose="02020603050405020304" pitchFamily="18" charset="0"/>
                        </a:rPr>
                        <a:t>Accompagne</a:t>
                      </a:r>
                      <a:endParaRPr lang="fr-BE" sz="1600" dirty="0">
                        <a:latin typeface="Times New Roman" panose="02020603050405020304" pitchFamily="18" charset="0"/>
                        <a:cs typeface="Times New Roman" panose="02020603050405020304" pitchFamily="18" charset="0"/>
                      </a:endParaRPr>
                    </a:p>
                  </a:txBody>
                  <a:tcPr marL="91452" marR="91452"/>
                </a:tc>
                <a:tc>
                  <a:txBody>
                    <a:bodyPr/>
                    <a:lstStyle/>
                    <a:p>
                      <a:pPr marL="0" lvl="0" indent="0">
                        <a:lnSpc>
                          <a:spcPct val="100000"/>
                        </a:lnSpc>
                        <a:spcAft>
                          <a:spcPts val="0"/>
                        </a:spcAft>
                        <a:buFontTx/>
                        <a:buNone/>
                      </a:pPr>
                      <a:r>
                        <a:rPr lang="fr-FR" sz="1600" dirty="0">
                          <a:latin typeface="Times New Roman" panose="02020603050405020304" pitchFamily="18" charset="0"/>
                          <a:cs typeface="Times New Roman" panose="02020603050405020304" pitchFamily="18" charset="0"/>
                        </a:rPr>
                        <a:t>L’agent d’orientation accompagne jusqu’à l’entrée dans le projet ISP, si nécessaire, le bénéficiaire peut obtenir directement, un soutien d’un éducateur qui est désigné afin de faciliter la levée des freins ISP.</a:t>
                      </a:r>
                      <a:endParaRPr lang="fr-BE" sz="1600" dirty="0">
                        <a:latin typeface="Times New Roman" panose="02020603050405020304" pitchFamily="18" charset="0"/>
                        <a:cs typeface="Times New Roman" panose="02020603050405020304" pitchFamily="18" charset="0"/>
                      </a:endParaRPr>
                    </a:p>
                  </a:txBody>
                  <a:tcPr marL="91452" marR="91452"/>
                </a:tc>
                <a:extLst>
                  <a:ext uri="{0D108BD9-81ED-4DB2-BD59-A6C34878D82A}">
                    <a16:rowId xmlns:a16="http://schemas.microsoft.com/office/drawing/2014/main" val="10004"/>
                  </a:ext>
                </a:extLst>
              </a:tr>
              <a:tr h="599163">
                <a:tc>
                  <a:txBody>
                    <a:bodyPr/>
                    <a:lstStyle/>
                    <a:p>
                      <a:r>
                        <a:rPr lang="fr-FR" sz="1600" dirty="0">
                          <a:latin typeface="Times New Roman" panose="02020603050405020304" pitchFamily="18" charset="0"/>
                          <a:cs typeface="Times New Roman" panose="02020603050405020304" pitchFamily="18" charset="0"/>
                        </a:rPr>
                        <a:t>Connait</a:t>
                      </a:r>
                      <a:endParaRPr lang="fr-BE" sz="1600" dirty="0">
                        <a:latin typeface="Times New Roman" panose="02020603050405020304" pitchFamily="18" charset="0"/>
                        <a:cs typeface="Times New Roman" panose="02020603050405020304" pitchFamily="18" charset="0"/>
                      </a:endParaRPr>
                    </a:p>
                  </a:txBody>
                  <a:tcPr marT="45726" marB="45726"/>
                </a:tc>
                <a:tc>
                  <a:txBody>
                    <a:bodyPr/>
                    <a:lstStyle/>
                    <a:p>
                      <a:r>
                        <a:rPr lang="fr-FR" sz="1600" dirty="0">
                          <a:latin typeface="Times New Roman" panose="02020603050405020304" pitchFamily="18" charset="0"/>
                          <a:cs typeface="Times New Roman" panose="02020603050405020304" pitchFamily="18" charset="0"/>
                        </a:rPr>
                        <a:t>Le CBO jongle en permanence avec le réseau ISP (interne et externe), sur les délais d’entrée, les critères d’accès, les qualifications obtenues…</a:t>
                      </a:r>
                      <a:endParaRPr lang="fr-BE" sz="1600" dirty="0">
                        <a:latin typeface="Times New Roman" panose="02020603050405020304" pitchFamily="18" charset="0"/>
                        <a:cs typeface="Times New Roman" panose="02020603050405020304" pitchFamily="18" charset="0"/>
                      </a:endParaRPr>
                    </a:p>
                  </a:txBody>
                  <a:tcPr marT="45726" marB="45726"/>
                </a:tc>
                <a:extLst>
                  <a:ext uri="{0D108BD9-81ED-4DB2-BD59-A6C34878D82A}">
                    <a16:rowId xmlns:a16="http://schemas.microsoft.com/office/drawing/2014/main" val="10005"/>
                  </a:ext>
                </a:extLst>
              </a:tr>
              <a:tr h="390901">
                <a:tc>
                  <a:txBody>
                    <a:bodyPr/>
                    <a:lstStyle/>
                    <a:p>
                      <a:r>
                        <a:rPr lang="fr-FR" sz="1600" dirty="0">
                          <a:latin typeface="Times New Roman" panose="02020603050405020304" pitchFamily="18" charset="0"/>
                          <a:cs typeface="Times New Roman" panose="02020603050405020304" pitchFamily="18" charset="0"/>
                        </a:rPr>
                        <a:t>Informe </a:t>
                      </a:r>
                      <a:endParaRPr lang="fr-BE" sz="1600" dirty="0">
                        <a:latin typeface="Times New Roman" panose="02020603050405020304" pitchFamily="18" charset="0"/>
                        <a:cs typeface="Times New Roman" panose="02020603050405020304" pitchFamily="18" charset="0"/>
                      </a:endParaRPr>
                    </a:p>
                  </a:txBody>
                  <a:tcPr marT="45726" marB="45726"/>
                </a:tc>
                <a:tc>
                  <a:txBody>
                    <a:bodyPr/>
                    <a:lstStyle/>
                    <a:p>
                      <a:r>
                        <a:rPr lang="fr-FR" sz="1600" dirty="0">
                          <a:latin typeface="Times New Roman" panose="02020603050405020304" pitchFamily="18" charset="0"/>
                          <a:cs typeface="Times New Roman" panose="02020603050405020304" pitchFamily="18" charset="0"/>
                        </a:rPr>
                        <a:t>Le CBO informe les collègues qui interviennent dans le dossier et informe les bénéficiaires sur les possibilités d’orientation </a:t>
                      </a:r>
                      <a:endParaRPr lang="fr-BE" sz="1600" dirty="0">
                        <a:latin typeface="Times New Roman" panose="02020603050405020304" pitchFamily="18" charset="0"/>
                        <a:cs typeface="Times New Roman" panose="02020603050405020304" pitchFamily="18" charset="0"/>
                      </a:endParaRPr>
                    </a:p>
                  </a:txBody>
                  <a:tcPr marT="45726" marB="45726"/>
                </a:tc>
                <a:extLst>
                  <a:ext uri="{0D108BD9-81ED-4DB2-BD59-A6C34878D82A}">
                    <a16:rowId xmlns:a16="http://schemas.microsoft.com/office/drawing/2014/main" val="10006"/>
                  </a:ext>
                </a:extLst>
              </a:tr>
              <a:tr h="395622">
                <a:tc>
                  <a:txBody>
                    <a:bodyPr/>
                    <a:lstStyle/>
                    <a:p>
                      <a:r>
                        <a:rPr lang="fr-FR" sz="1600" dirty="0">
                          <a:latin typeface="Times New Roman" panose="02020603050405020304" pitchFamily="18" charset="0"/>
                          <a:cs typeface="Times New Roman" panose="02020603050405020304" pitchFamily="18" charset="0"/>
                        </a:rPr>
                        <a:t>Négocie </a:t>
                      </a:r>
                      <a:endParaRPr lang="fr-BE" sz="1600" dirty="0">
                        <a:latin typeface="Times New Roman" panose="02020603050405020304" pitchFamily="18" charset="0"/>
                        <a:cs typeface="Times New Roman" panose="02020603050405020304" pitchFamily="18" charset="0"/>
                      </a:endParaRPr>
                    </a:p>
                  </a:txBody>
                  <a:tcPr marT="45726" marB="45726"/>
                </a:tc>
                <a:tc>
                  <a:txBody>
                    <a:bodyPr/>
                    <a:lstStyle/>
                    <a:p>
                      <a:r>
                        <a:rPr lang="fr-FR" sz="1600" dirty="0">
                          <a:latin typeface="Times New Roman" panose="02020603050405020304" pitchFamily="18" charset="0"/>
                          <a:cs typeface="Times New Roman" panose="02020603050405020304" pitchFamily="18" charset="0"/>
                        </a:rPr>
                        <a:t>Le CBO négocie avec les établissements partenaires pour l’accès d’un bénéficiaire dans le service ISP.</a:t>
                      </a:r>
                      <a:endParaRPr lang="fr-BE" sz="1600" dirty="0">
                        <a:latin typeface="Times New Roman" panose="02020603050405020304" pitchFamily="18" charset="0"/>
                        <a:cs typeface="Times New Roman" panose="02020603050405020304" pitchFamily="18" charset="0"/>
                      </a:endParaRPr>
                    </a:p>
                  </a:txBody>
                  <a:tcPr marT="45726" marB="45726"/>
                </a:tc>
                <a:extLst>
                  <a:ext uri="{0D108BD9-81ED-4DB2-BD59-A6C34878D82A}">
                    <a16:rowId xmlns:a16="http://schemas.microsoft.com/office/drawing/2014/main" val="10007"/>
                  </a:ext>
                </a:extLst>
              </a:tr>
              <a:tr h="599163">
                <a:tc>
                  <a:txBody>
                    <a:bodyPr/>
                    <a:lstStyle/>
                    <a:p>
                      <a:r>
                        <a:rPr lang="fr-FR" sz="1600" dirty="0">
                          <a:latin typeface="Times New Roman" panose="02020603050405020304" pitchFamily="18" charset="0"/>
                          <a:cs typeface="Times New Roman" panose="02020603050405020304" pitchFamily="18" charset="0"/>
                        </a:rPr>
                        <a:t>Recherche</a:t>
                      </a:r>
                      <a:endParaRPr lang="fr-BE" sz="1600" dirty="0">
                        <a:latin typeface="Times New Roman" panose="02020603050405020304" pitchFamily="18" charset="0"/>
                        <a:cs typeface="Times New Roman" panose="02020603050405020304" pitchFamily="18" charset="0"/>
                      </a:endParaRPr>
                    </a:p>
                  </a:txBody>
                  <a:tcPr marT="45726" marB="45726"/>
                </a:tc>
                <a:tc>
                  <a:txBody>
                    <a:bodyPr/>
                    <a:lstStyle/>
                    <a:p>
                      <a:r>
                        <a:rPr lang="fr-FR" sz="1600" dirty="0">
                          <a:latin typeface="Times New Roman" panose="02020603050405020304" pitchFamily="18" charset="0"/>
                          <a:cs typeface="Times New Roman" panose="02020603050405020304" pitchFamily="18" charset="0"/>
                        </a:rPr>
                        <a:t>Le CBO recherche des orientations ISP.</a:t>
                      </a:r>
                    </a:p>
                    <a:p>
                      <a:r>
                        <a:rPr lang="fr-FR" sz="1600" dirty="0">
                          <a:latin typeface="Times New Roman" panose="02020603050405020304" pitchFamily="18" charset="0"/>
                          <a:cs typeface="Times New Roman" panose="02020603050405020304" pitchFamily="18" charset="0"/>
                        </a:rPr>
                        <a:t>Le CBO construit avec des partenaires des formations qui peuvent répondre à un grand nombre de bénéficiaires.</a:t>
                      </a:r>
                      <a:endParaRPr lang="fr-BE" sz="1600" dirty="0">
                        <a:latin typeface="Times New Roman" panose="02020603050405020304" pitchFamily="18" charset="0"/>
                        <a:cs typeface="Times New Roman" panose="02020603050405020304" pitchFamily="18" charset="0"/>
                      </a:endParaRPr>
                    </a:p>
                  </a:txBody>
                  <a:tcPr marT="45726" marB="45726"/>
                </a:tc>
                <a:extLst>
                  <a:ext uri="{0D108BD9-81ED-4DB2-BD59-A6C34878D82A}">
                    <a16:rowId xmlns:a16="http://schemas.microsoft.com/office/drawing/2014/main" val="10008"/>
                  </a:ext>
                </a:extLst>
              </a:tr>
              <a:tr h="599150">
                <a:tc>
                  <a:txBody>
                    <a:bodyPr/>
                    <a:lstStyle/>
                    <a:p>
                      <a:r>
                        <a:rPr lang="fr-FR" sz="1600" kern="1200" dirty="0">
                          <a:solidFill>
                            <a:schemeClr val="dk1"/>
                          </a:solidFill>
                          <a:latin typeface="Times New Roman" panose="02020603050405020304" pitchFamily="18" charset="0"/>
                          <a:ea typeface="+mn-ea"/>
                          <a:cs typeface="Times New Roman" panose="02020603050405020304" pitchFamily="18" charset="0"/>
                        </a:rPr>
                        <a:t>Pratique</a:t>
                      </a:r>
                      <a:endParaRPr lang="fr-BE" sz="1600" kern="1200" dirty="0">
                        <a:solidFill>
                          <a:schemeClr val="dk1"/>
                        </a:solidFill>
                        <a:latin typeface="Times New Roman" panose="02020603050405020304" pitchFamily="18" charset="0"/>
                        <a:ea typeface="+mn-ea"/>
                        <a:cs typeface="Times New Roman" panose="02020603050405020304" pitchFamily="18" charset="0"/>
                      </a:endParaRPr>
                    </a:p>
                  </a:txBody>
                  <a:tcPr/>
                </a:tc>
                <a:tc>
                  <a:txBody>
                    <a:bodyPr/>
                    <a:lstStyle/>
                    <a:p>
                      <a:r>
                        <a:rPr lang="fr-FR" sz="1600" kern="1200" dirty="0">
                          <a:solidFill>
                            <a:schemeClr val="dk1"/>
                          </a:solidFill>
                          <a:latin typeface="Times New Roman" panose="02020603050405020304" pitchFamily="18" charset="0"/>
                          <a:ea typeface="+mn-ea"/>
                          <a:cs typeface="Times New Roman" panose="02020603050405020304" pitchFamily="18" charset="0"/>
                        </a:rPr>
                        <a:t>Collective : qui permet de gérer le flux et de partager les infos.</a:t>
                      </a:r>
                    </a:p>
                    <a:p>
                      <a:r>
                        <a:rPr lang="fr-FR" sz="1600" kern="1200" dirty="0">
                          <a:solidFill>
                            <a:schemeClr val="dk1"/>
                          </a:solidFill>
                          <a:latin typeface="Times New Roman" panose="02020603050405020304" pitchFamily="18" charset="0"/>
                          <a:ea typeface="+mn-ea"/>
                          <a:cs typeface="Times New Roman" panose="02020603050405020304" pitchFamily="18" charset="0"/>
                        </a:rPr>
                        <a:t>Individuelle : qui permet de travailler en tenant compte de la situation particulière.</a:t>
                      </a:r>
                      <a:endParaRPr lang="fr-BE" sz="1600" kern="1200" dirty="0">
                        <a:solidFill>
                          <a:schemeClr val="dk1"/>
                        </a:solidFill>
                        <a:latin typeface="Times New Roman" panose="02020603050405020304" pitchFamily="18" charset="0"/>
                        <a:ea typeface="+mn-ea"/>
                        <a:cs typeface="Times New Roman" panose="02020603050405020304" pitchFamily="18" charset="0"/>
                      </a:endParaRPr>
                    </a:p>
                  </a:txBody>
                  <a:tcPr/>
                </a:tc>
                <a:extLst>
                  <a:ext uri="{0D108BD9-81ED-4DB2-BD59-A6C34878D82A}">
                    <a16:rowId xmlns:a16="http://schemas.microsoft.com/office/drawing/2014/main" val="10009"/>
                  </a:ext>
                </a:extLst>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5589588"/>
            <a:ext cx="12192000" cy="1268412"/>
          </a:xfrm>
          <a:prstGeom prst="rect">
            <a:avLst/>
          </a:prstGeom>
          <a:solidFill>
            <a:srgbClr val="12856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BE"/>
          </a:p>
        </p:txBody>
      </p:sp>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5288" y="5707063"/>
            <a:ext cx="2320925" cy="1035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ZoneTexte 6"/>
          <p:cNvSpPr txBox="1"/>
          <p:nvPr/>
        </p:nvSpPr>
        <p:spPr>
          <a:xfrm>
            <a:off x="9218962" y="6048872"/>
            <a:ext cx="2092454" cy="461665"/>
          </a:xfrm>
          <a:prstGeom prst="rect">
            <a:avLst/>
          </a:prstGeom>
          <a:noFill/>
        </p:spPr>
        <p:txBody>
          <a:bodyPr wrap="square" rtlCol="0">
            <a:spAutoFit/>
          </a:bodyPr>
          <a:lstStyle/>
          <a:p>
            <a:r>
              <a:rPr lang="fr-BE" altLang="fr-FR" sz="2400" b="1" dirty="0">
                <a:solidFill>
                  <a:schemeClr val="bg1"/>
                </a:solidFill>
                <a:cs typeface="Arial" panose="020B0604020202020204" pitchFamily="34" charset="0"/>
              </a:rPr>
              <a:t>Le Passage 45</a:t>
            </a:r>
            <a:endParaRPr lang="fr-BE" sz="2400" dirty="0"/>
          </a:p>
        </p:txBody>
      </p:sp>
      <p:sp>
        <p:nvSpPr>
          <p:cNvPr id="9" name="Titre 1"/>
          <p:cNvSpPr txBox="1">
            <a:spLocks/>
          </p:cNvSpPr>
          <p:nvPr/>
        </p:nvSpPr>
        <p:spPr>
          <a:xfrm>
            <a:off x="0" y="593768"/>
            <a:ext cx="12192000" cy="4464995"/>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fr-BE" altLang="fr-FR" sz="2400" u="sng" dirty="0">
                <a:latin typeface="+mn-lt"/>
                <a:ea typeface="+mn-ea"/>
                <a:cs typeface="+mn-cs"/>
              </a:rPr>
              <a:t>En sachant que l’on peut-être confronté à un usager qui souhaite :</a:t>
            </a:r>
          </a:p>
          <a:p>
            <a:pPr marL="457200" indent="-457200" algn="l">
              <a:buFontTx/>
              <a:buChar char="-"/>
            </a:pPr>
            <a:endParaRPr lang="fr-BE" altLang="fr-FR" sz="1800" dirty="0">
              <a:latin typeface="+mn-lt"/>
              <a:ea typeface="+mn-ea"/>
              <a:cs typeface="+mn-cs"/>
            </a:endParaRPr>
          </a:p>
          <a:p>
            <a:pPr marL="457200" indent="-457200" algn="l">
              <a:buFontTx/>
              <a:buChar char="-"/>
            </a:pPr>
            <a:endParaRPr lang="fr-BE" altLang="fr-FR" sz="1800" dirty="0">
              <a:latin typeface="+mn-lt"/>
              <a:ea typeface="+mn-ea"/>
              <a:cs typeface="+mn-cs"/>
            </a:endParaRPr>
          </a:p>
          <a:p>
            <a:pPr marL="457200" indent="-457200" algn="l">
              <a:buFontTx/>
              <a:buChar char="-"/>
            </a:pPr>
            <a:r>
              <a:rPr lang="fr-BE" altLang="fr-FR" sz="1800" dirty="0">
                <a:latin typeface="+mn-lt"/>
                <a:ea typeface="+mn-ea"/>
                <a:cs typeface="+mn-cs"/>
              </a:rPr>
              <a:t>S’engager dans un processus de formation pour acquérir des nouvelles compétences</a:t>
            </a:r>
          </a:p>
          <a:p>
            <a:pPr marL="457200" indent="-457200" algn="l">
              <a:buFontTx/>
              <a:buChar char="-"/>
            </a:pPr>
            <a:r>
              <a:rPr lang="fr-BE" altLang="fr-FR" sz="1800" dirty="0">
                <a:latin typeface="+mn-lt"/>
                <a:ea typeface="+mn-ea"/>
                <a:cs typeface="+mn-cs"/>
              </a:rPr>
              <a:t>Obtenir un contrat de travail ou une première expérience de travail sans pour autant avoir des compétences</a:t>
            </a:r>
          </a:p>
          <a:p>
            <a:pPr marL="457200" indent="-457200" algn="l">
              <a:buFontTx/>
              <a:buChar char="-"/>
            </a:pPr>
            <a:r>
              <a:rPr lang="fr-BE" altLang="fr-FR" sz="1800" dirty="0">
                <a:latin typeface="+mn-lt"/>
                <a:ea typeface="+mn-ea"/>
                <a:cs typeface="+mn-cs"/>
              </a:rPr>
              <a:t>Reprendre un vie active</a:t>
            </a:r>
          </a:p>
          <a:p>
            <a:pPr marL="457200" indent="-457200" algn="l">
              <a:buFontTx/>
              <a:buChar char="-"/>
            </a:pPr>
            <a:r>
              <a:rPr lang="fr-BE" altLang="fr-FR" sz="1800" dirty="0">
                <a:latin typeface="+mn-lt"/>
                <a:ea typeface="+mn-ea"/>
                <a:cs typeface="+mn-cs"/>
              </a:rPr>
              <a:t>Reprendre une vie sociale</a:t>
            </a:r>
          </a:p>
          <a:p>
            <a:pPr marL="457200" indent="-457200" algn="l">
              <a:buFontTx/>
              <a:buChar char="-"/>
            </a:pPr>
            <a:r>
              <a:rPr lang="fr-BE" altLang="fr-FR" sz="1800" dirty="0">
                <a:latin typeface="+mn-lt"/>
                <a:ea typeface="+mn-ea"/>
                <a:cs typeface="+mn-cs"/>
              </a:rPr>
              <a:t>Montrer l’exemple à leur(s) enfant(s)</a:t>
            </a:r>
          </a:p>
          <a:p>
            <a:pPr marL="457200" indent="-457200" algn="l">
              <a:buFontTx/>
              <a:buChar char="-"/>
            </a:pPr>
            <a:r>
              <a:rPr lang="fr-BE" altLang="fr-FR" sz="1800" dirty="0">
                <a:latin typeface="+mn-lt"/>
                <a:ea typeface="+mn-ea"/>
                <a:cs typeface="+mn-cs"/>
              </a:rPr>
              <a:t>Respecter des engagements vis-à-vis du CPAS</a:t>
            </a:r>
          </a:p>
          <a:p>
            <a:pPr marL="457200" indent="-457200" algn="l">
              <a:buFontTx/>
              <a:buChar char="-"/>
            </a:pPr>
            <a:endParaRPr lang="fr-BE" altLang="fr-FR" sz="1800" dirty="0">
              <a:latin typeface="+mn-lt"/>
              <a:ea typeface="+mn-ea"/>
              <a:cs typeface="+mn-cs"/>
            </a:endParaRPr>
          </a:p>
          <a:p>
            <a:pPr algn="l"/>
            <a:r>
              <a:rPr lang="fr-BE" altLang="fr-FR" sz="1800" dirty="0">
                <a:latin typeface="+mn-lt"/>
                <a:ea typeface="+mn-ea"/>
                <a:cs typeface="+mn-cs"/>
              </a:rPr>
              <a:t>Mais aussi :</a:t>
            </a:r>
          </a:p>
          <a:p>
            <a:pPr marL="457200" indent="-457200" algn="l">
              <a:buFontTx/>
              <a:buChar char="-"/>
            </a:pPr>
            <a:endParaRPr lang="fr-BE" altLang="fr-FR" sz="1800" dirty="0">
              <a:latin typeface="+mn-lt"/>
              <a:ea typeface="+mn-ea"/>
              <a:cs typeface="+mn-cs"/>
            </a:endParaRPr>
          </a:p>
          <a:p>
            <a:pPr marL="457200" indent="-457200" algn="l">
              <a:buFontTx/>
              <a:buChar char="-"/>
            </a:pPr>
            <a:r>
              <a:rPr lang="fr-BE" altLang="fr-FR" sz="1800" dirty="0">
                <a:latin typeface="+mn-lt"/>
                <a:ea typeface="+mn-ea"/>
                <a:cs typeface="+mn-cs"/>
              </a:rPr>
              <a:t>Obtenir un salaire pour faciliter leur vie : trouver un nouveau logement, faire des plaisirs à leurs enfants, reprendre des études…</a:t>
            </a:r>
          </a:p>
          <a:p>
            <a:pPr marL="457200" indent="-457200" algn="l">
              <a:buFontTx/>
              <a:buChar char="-"/>
            </a:pPr>
            <a:r>
              <a:rPr lang="fr-BE" altLang="fr-FR" sz="1800" dirty="0">
                <a:latin typeface="+mn-lt"/>
                <a:ea typeface="+mn-ea"/>
                <a:cs typeface="+mn-cs"/>
              </a:rPr>
              <a:t>Ouvrir un droit aux allocations de chômage</a:t>
            </a:r>
          </a:p>
          <a:p>
            <a:pPr marL="457200" indent="-457200" algn="l">
              <a:buFontTx/>
              <a:buChar char="-"/>
            </a:pPr>
            <a:r>
              <a:rPr lang="fr-BE" altLang="fr-FR" sz="1800" dirty="0">
                <a:latin typeface="+mn-lt"/>
                <a:ea typeface="+mn-ea"/>
                <a:cs typeface="+mn-cs"/>
              </a:rPr>
              <a:t>Pouvoir rembourser plus rapidement des dettes</a:t>
            </a:r>
          </a:p>
          <a:p>
            <a:pPr marL="457200" indent="-457200" algn="l">
              <a:buFontTx/>
              <a:buChar char="-"/>
            </a:pPr>
            <a:r>
              <a:rPr lang="fr-BE" altLang="fr-FR" sz="1800" dirty="0">
                <a:latin typeface="+mn-lt"/>
                <a:ea typeface="+mn-ea"/>
                <a:cs typeface="+mn-cs"/>
              </a:rPr>
              <a:t>De quitter le CPAS</a:t>
            </a:r>
          </a:p>
          <a:p>
            <a:pPr marL="457200" indent="-457200" algn="l">
              <a:buFontTx/>
              <a:buChar char="-"/>
            </a:pPr>
            <a:r>
              <a:rPr lang="fr-BE" altLang="fr-FR" sz="1800" dirty="0">
                <a:latin typeface="+mn-lt"/>
                <a:ea typeface="+mn-ea"/>
                <a:cs typeface="+mn-cs"/>
              </a:rPr>
              <a:t>Respecter des exigences de justice</a:t>
            </a:r>
          </a:p>
          <a:p>
            <a:pPr marL="457200" indent="-457200" algn="l">
              <a:buFontTx/>
              <a:buChar char="-"/>
            </a:pPr>
            <a:r>
              <a:rPr lang="fr-BE" altLang="fr-FR" sz="1800" dirty="0">
                <a:latin typeface="+mn-lt"/>
                <a:ea typeface="+mn-ea"/>
                <a:cs typeface="+mn-cs"/>
              </a:rPr>
              <a:t>…</a:t>
            </a:r>
          </a:p>
        </p:txBody>
      </p:sp>
    </p:spTree>
    <p:extLst>
      <p:ext uri="{BB962C8B-B14F-4D97-AF65-F5344CB8AC3E}">
        <p14:creationId xmlns:p14="http://schemas.microsoft.com/office/powerpoint/2010/main" val="19667372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553453" y="577516"/>
            <a:ext cx="9982199" cy="4664609"/>
          </a:xfrm>
        </p:spPr>
        <p:txBody>
          <a:bodyPr/>
          <a:lstStyle/>
          <a:p>
            <a:endParaRPr lang="fr-BE" dirty="0"/>
          </a:p>
          <a:p>
            <a:endParaRPr lang="fr-BE" dirty="0"/>
          </a:p>
        </p:txBody>
      </p:sp>
      <p:sp>
        <p:nvSpPr>
          <p:cNvPr id="4" name="Rectangle 3"/>
          <p:cNvSpPr/>
          <p:nvPr/>
        </p:nvSpPr>
        <p:spPr>
          <a:xfrm>
            <a:off x="0" y="5589588"/>
            <a:ext cx="12192000" cy="1268412"/>
          </a:xfrm>
          <a:prstGeom prst="rect">
            <a:avLst/>
          </a:prstGeom>
          <a:solidFill>
            <a:srgbClr val="12856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BE"/>
          </a:p>
        </p:txBody>
      </p:sp>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5288" y="5707063"/>
            <a:ext cx="2320925" cy="1035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ZoneTexte 6"/>
          <p:cNvSpPr txBox="1"/>
          <p:nvPr/>
        </p:nvSpPr>
        <p:spPr>
          <a:xfrm>
            <a:off x="9218962" y="6048872"/>
            <a:ext cx="2092454" cy="461665"/>
          </a:xfrm>
          <a:prstGeom prst="rect">
            <a:avLst/>
          </a:prstGeom>
          <a:noFill/>
        </p:spPr>
        <p:txBody>
          <a:bodyPr wrap="square" rtlCol="0">
            <a:spAutoFit/>
          </a:bodyPr>
          <a:lstStyle/>
          <a:p>
            <a:r>
              <a:rPr lang="fr-BE" altLang="fr-FR" sz="2400" b="1" dirty="0">
                <a:solidFill>
                  <a:schemeClr val="bg1"/>
                </a:solidFill>
                <a:cs typeface="Arial" panose="020B0604020202020204" pitchFamily="34" charset="0"/>
              </a:rPr>
              <a:t>Le Passage 45</a:t>
            </a:r>
            <a:endParaRPr lang="fr-BE" sz="2400" dirty="0"/>
          </a:p>
        </p:txBody>
      </p:sp>
      <p:sp>
        <p:nvSpPr>
          <p:cNvPr id="8" name="Titre 7"/>
          <p:cNvSpPr>
            <a:spLocks noGrp="1"/>
          </p:cNvSpPr>
          <p:nvPr>
            <p:ph type="ctrTitle"/>
          </p:nvPr>
        </p:nvSpPr>
        <p:spPr>
          <a:xfrm>
            <a:off x="156411" y="0"/>
            <a:ext cx="11839073" cy="5473701"/>
          </a:xfrm>
        </p:spPr>
        <p:txBody>
          <a:bodyPr anchor="ctr">
            <a:normAutofit/>
          </a:bodyPr>
          <a:lstStyle/>
          <a:p>
            <a:pPr lvl="0" algn="l" eaLnBrk="0" fontAlgn="base" hangingPunct="0">
              <a:lnSpc>
                <a:spcPct val="100000"/>
              </a:lnSpc>
              <a:spcAft>
                <a:spcPct val="0"/>
              </a:spcAft>
            </a:pPr>
            <a:br>
              <a:rPr lang="fr-BE" sz="3200" b="1" u="sng" dirty="0">
                <a:solidFill>
                  <a:srgbClr val="365F91"/>
                </a:solidFill>
                <a:latin typeface="+mn-lt"/>
                <a:ea typeface="Times New Roman" panose="02020603050405020304" pitchFamily="18" charset="0"/>
              </a:rPr>
            </a:br>
            <a:br>
              <a:rPr lang="fr-BE" sz="3200" b="1" u="sng" dirty="0">
                <a:solidFill>
                  <a:srgbClr val="365F91"/>
                </a:solidFill>
                <a:latin typeface="+mn-lt"/>
                <a:ea typeface="Times New Roman" panose="02020603050405020304" pitchFamily="18" charset="0"/>
              </a:rPr>
            </a:br>
            <a:br>
              <a:rPr lang="fr-BE" sz="3200" b="1" u="sng" dirty="0">
                <a:latin typeface="+mn-lt"/>
              </a:rPr>
            </a:br>
            <a:br>
              <a:rPr lang="fr-BE" sz="900" b="1" u="sng" dirty="0">
                <a:latin typeface="+mn-lt"/>
              </a:rPr>
            </a:br>
            <a:r>
              <a:rPr lang="fr-BE" altLang="fr-FR" sz="1400" dirty="0">
                <a:solidFill>
                  <a:srgbClr val="000000"/>
                </a:solidFill>
                <a:latin typeface="+mn-lt"/>
                <a:ea typeface="Times New Roman" panose="02020603050405020304" pitchFamily="18" charset="0"/>
                <a:cs typeface="Calibri" panose="020F0502020204030204" pitchFamily="34" charset="0"/>
              </a:rPr>
              <a:t> </a:t>
            </a:r>
            <a:endParaRPr lang="fr-BE" sz="1400" dirty="0">
              <a:latin typeface="+mn-lt"/>
              <a:ea typeface="+mn-ea"/>
              <a:cs typeface="+mn-cs"/>
            </a:endParaRPr>
          </a:p>
        </p:txBody>
      </p:sp>
      <p:sp>
        <p:nvSpPr>
          <p:cNvPr id="6" name="ZoneTexte 5"/>
          <p:cNvSpPr txBox="1"/>
          <p:nvPr/>
        </p:nvSpPr>
        <p:spPr>
          <a:xfrm>
            <a:off x="156411" y="85725"/>
            <a:ext cx="11940339" cy="5355312"/>
          </a:xfrm>
          <a:prstGeom prst="rect">
            <a:avLst/>
          </a:prstGeom>
          <a:noFill/>
        </p:spPr>
        <p:txBody>
          <a:bodyPr wrap="square" rtlCol="0">
            <a:spAutoFit/>
          </a:bodyPr>
          <a:lstStyle/>
          <a:p>
            <a:r>
              <a:rPr lang="fr-BE" b="1" u="sng" dirty="0"/>
              <a:t>Le parcours d’entrée d’un usager au CPAS : </a:t>
            </a:r>
          </a:p>
          <a:p>
            <a:endParaRPr lang="fr-BE" b="1" u="sng" dirty="0"/>
          </a:p>
          <a:p>
            <a:r>
              <a:rPr lang="fr-BE" b="1" u="sng" dirty="0"/>
              <a:t>Etape 1</a:t>
            </a:r>
            <a:r>
              <a:rPr lang="fr-BE" dirty="0"/>
              <a:t>: le demandeur doit se rendre au CPAS de sa commune de résidence.</a:t>
            </a:r>
          </a:p>
          <a:p>
            <a:br>
              <a:rPr lang="fr-BE" dirty="0"/>
            </a:br>
            <a:r>
              <a:rPr lang="fr-BE" b="1" u="sng" dirty="0"/>
              <a:t>Etape 2</a:t>
            </a:r>
            <a:r>
              <a:rPr lang="fr-BE" dirty="0"/>
              <a:t>: le CPAS a un mois pour accorder ou refuser une aide.</a:t>
            </a:r>
          </a:p>
          <a:p>
            <a:br>
              <a:rPr lang="fr-BE" dirty="0"/>
            </a:br>
            <a:r>
              <a:rPr lang="fr-BE" b="1" u="sng" dirty="0"/>
              <a:t>Etape 3</a:t>
            </a:r>
            <a:r>
              <a:rPr lang="fr-BE" dirty="0"/>
              <a:t>: Le rendez-vous et le premier entretien avec le travailleur social: le demandeur doit apporter plusieurs documents (carte d’identité, composition de ménage, la preuve des ressources, …) et expliquer sa situation personnelle.</a:t>
            </a:r>
          </a:p>
          <a:p>
            <a:br>
              <a:rPr lang="fr-BE" dirty="0"/>
            </a:br>
            <a:r>
              <a:rPr lang="fr-BE" b="1" u="sng" dirty="0"/>
              <a:t>Etape 4</a:t>
            </a:r>
            <a:r>
              <a:rPr lang="fr-BE" dirty="0"/>
              <a:t>: Le travailleur social réalise une enquête sociale et rédige un rapport social: diagnostic établi sur l’existence et l’étendue du besoin d’aide. Un rapport social est rédigé sur la situation de la personne (santé, …). Une visite à domicile est réalisée par le travailleur social. Le rapport social est ensuite transmis au Conseil de l’action sociale.</a:t>
            </a:r>
          </a:p>
          <a:p>
            <a:br>
              <a:rPr lang="fr-BE" dirty="0"/>
            </a:br>
            <a:r>
              <a:rPr lang="fr-BE" b="1" u="sng" dirty="0"/>
              <a:t>Etape 5</a:t>
            </a:r>
            <a:r>
              <a:rPr lang="fr-BE" dirty="0"/>
              <a:t>: La décision du CPAS: Le demandeur reçoit la décision du CPAS (décision motivée). </a:t>
            </a:r>
          </a:p>
          <a:p>
            <a:r>
              <a:rPr lang="fr-BE" dirty="0"/>
              <a:t>Si le demandeur n’est pas d’accord avec la décision du Comité du CPAS, il peut demander une audition devant le Comité (maximum trois mois après la décision du Comité) ou demander un recours devant le tribunal du travail.</a:t>
            </a:r>
          </a:p>
          <a:p>
            <a:endParaRPr lang="fr-BE" dirty="0"/>
          </a:p>
          <a:p>
            <a:r>
              <a:rPr lang="fr-BE" b="1" u="sng" dirty="0"/>
              <a:t>Etape 6 </a:t>
            </a:r>
            <a:r>
              <a:rPr lang="fr-BE" dirty="0"/>
              <a:t>: si octroi du RIS et profil estimé ok pour une ISP, l’</a:t>
            </a:r>
            <a:r>
              <a:rPr lang="fr-BE" dirty="0" err="1"/>
              <a:t>assistant-e</a:t>
            </a:r>
            <a:r>
              <a:rPr lang="fr-BE" dirty="0"/>
              <a:t> </a:t>
            </a:r>
            <a:r>
              <a:rPr lang="fr-BE" dirty="0" err="1"/>
              <a:t>social-e</a:t>
            </a:r>
            <a:r>
              <a:rPr lang="fr-BE" dirty="0"/>
              <a:t> inscrit le bénéficiaire au Collectif Bilan Orientation en CO (Collectif d’orientation)</a:t>
            </a:r>
          </a:p>
        </p:txBody>
      </p:sp>
    </p:spTree>
    <p:extLst>
      <p:ext uri="{BB962C8B-B14F-4D97-AF65-F5344CB8AC3E}">
        <p14:creationId xmlns:p14="http://schemas.microsoft.com/office/powerpoint/2010/main" val="38293234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553453" y="577516"/>
            <a:ext cx="9982199" cy="4664609"/>
          </a:xfrm>
        </p:spPr>
        <p:txBody>
          <a:bodyPr/>
          <a:lstStyle/>
          <a:p>
            <a:endParaRPr lang="fr-BE" dirty="0"/>
          </a:p>
          <a:p>
            <a:endParaRPr lang="fr-BE" dirty="0"/>
          </a:p>
        </p:txBody>
      </p:sp>
      <p:sp>
        <p:nvSpPr>
          <p:cNvPr id="4" name="Rectangle 3"/>
          <p:cNvSpPr/>
          <p:nvPr/>
        </p:nvSpPr>
        <p:spPr>
          <a:xfrm>
            <a:off x="0" y="5589588"/>
            <a:ext cx="12192000" cy="1268412"/>
          </a:xfrm>
          <a:prstGeom prst="rect">
            <a:avLst/>
          </a:prstGeom>
          <a:solidFill>
            <a:srgbClr val="12856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BE"/>
          </a:p>
        </p:txBody>
      </p:sp>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5288" y="5707063"/>
            <a:ext cx="2320925" cy="1035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ZoneTexte 6"/>
          <p:cNvSpPr txBox="1"/>
          <p:nvPr/>
        </p:nvSpPr>
        <p:spPr>
          <a:xfrm>
            <a:off x="9218962" y="6048872"/>
            <a:ext cx="2092454" cy="461665"/>
          </a:xfrm>
          <a:prstGeom prst="rect">
            <a:avLst/>
          </a:prstGeom>
          <a:noFill/>
        </p:spPr>
        <p:txBody>
          <a:bodyPr wrap="square" rtlCol="0">
            <a:spAutoFit/>
          </a:bodyPr>
          <a:lstStyle/>
          <a:p>
            <a:r>
              <a:rPr lang="fr-BE" altLang="fr-FR" sz="2400" b="1" dirty="0">
                <a:solidFill>
                  <a:schemeClr val="bg1"/>
                </a:solidFill>
                <a:cs typeface="Arial" panose="020B0604020202020204" pitchFamily="34" charset="0"/>
              </a:rPr>
              <a:t>Le Passage 45</a:t>
            </a:r>
            <a:endParaRPr lang="fr-BE" sz="2400" dirty="0"/>
          </a:p>
        </p:txBody>
      </p:sp>
      <p:sp>
        <p:nvSpPr>
          <p:cNvPr id="8" name="Titre 7"/>
          <p:cNvSpPr>
            <a:spLocks noGrp="1"/>
          </p:cNvSpPr>
          <p:nvPr>
            <p:ph type="ctrTitle"/>
          </p:nvPr>
        </p:nvSpPr>
        <p:spPr>
          <a:xfrm>
            <a:off x="156411" y="0"/>
            <a:ext cx="11839073" cy="5473701"/>
          </a:xfrm>
        </p:spPr>
        <p:txBody>
          <a:bodyPr anchor="ctr">
            <a:normAutofit/>
          </a:bodyPr>
          <a:lstStyle/>
          <a:p>
            <a:pPr lvl="0" algn="l" eaLnBrk="0" fontAlgn="base" hangingPunct="0">
              <a:lnSpc>
                <a:spcPct val="100000"/>
              </a:lnSpc>
              <a:spcAft>
                <a:spcPct val="0"/>
              </a:spcAft>
            </a:pPr>
            <a:br>
              <a:rPr lang="fr-BE" sz="3200" b="1" u="sng" dirty="0">
                <a:solidFill>
                  <a:srgbClr val="365F91"/>
                </a:solidFill>
                <a:latin typeface="+mn-lt"/>
                <a:ea typeface="Times New Roman" panose="02020603050405020304" pitchFamily="18" charset="0"/>
              </a:rPr>
            </a:br>
            <a:br>
              <a:rPr lang="fr-BE" sz="3200" b="1" u="sng" dirty="0">
                <a:solidFill>
                  <a:srgbClr val="365F91"/>
                </a:solidFill>
                <a:latin typeface="+mn-lt"/>
                <a:ea typeface="Times New Roman" panose="02020603050405020304" pitchFamily="18" charset="0"/>
              </a:rPr>
            </a:br>
            <a:br>
              <a:rPr lang="fr-BE" sz="3200" b="1" u="sng" dirty="0">
                <a:latin typeface="+mn-lt"/>
              </a:rPr>
            </a:br>
            <a:br>
              <a:rPr lang="fr-BE" sz="900" b="1" u="sng" dirty="0">
                <a:latin typeface="+mn-lt"/>
              </a:rPr>
            </a:br>
            <a:r>
              <a:rPr lang="fr-BE" altLang="fr-FR" sz="1400" dirty="0">
                <a:solidFill>
                  <a:srgbClr val="000000"/>
                </a:solidFill>
                <a:latin typeface="+mn-lt"/>
                <a:ea typeface="Times New Roman" panose="02020603050405020304" pitchFamily="18" charset="0"/>
                <a:cs typeface="Calibri" panose="020F0502020204030204" pitchFamily="34" charset="0"/>
              </a:rPr>
              <a:t> </a:t>
            </a:r>
            <a:endParaRPr lang="fr-BE" sz="1400" dirty="0">
              <a:latin typeface="+mn-lt"/>
              <a:ea typeface="+mn-ea"/>
              <a:cs typeface="+mn-cs"/>
            </a:endParaRPr>
          </a:p>
        </p:txBody>
      </p:sp>
      <p:sp>
        <p:nvSpPr>
          <p:cNvPr id="10" name="ZoneTexte 9"/>
          <p:cNvSpPr txBox="1"/>
          <p:nvPr/>
        </p:nvSpPr>
        <p:spPr>
          <a:xfrm flipH="1">
            <a:off x="208513" y="577516"/>
            <a:ext cx="1158854" cy="1015663"/>
          </a:xfrm>
          <a:prstGeom prst="rect">
            <a:avLst/>
          </a:prstGeom>
          <a:noFill/>
        </p:spPr>
        <p:txBody>
          <a:bodyPr wrap="square" rtlCol="0">
            <a:spAutoFit/>
          </a:bodyPr>
          <a:lstStyle/>
          <a:p>
            <a:r>
              <a:rPr lang="fr-BE" sz="2000" b="1" u="sng" dirty="0">
                <a:solidFill>
                  <a:srgbClr val="365F91"/>
                </a:solidFill>
                <a:ea typeface="Times New Roman" panose="02020603050405020304" pitchFamily="18" charset="0"/>
              </a:rPr>
              <a:t>Le parcours au CBO </a:t>
            </a:r>
            <a:endParaRPr lang="fr-BE" sz="2000" dirty="0"/>
          </a:p>
        </p:txBody>
      </p:sp>
      <p:sp>
        <p:nvSpPr>
          <p:cNvPr id="2" name="ZoneTexte 1"/>
          <p:cNvSpPr txBox="1"/>
          <p:nvPr/>
        </p:nvSpPr>
        <p:spPr>
          <a:xfrm>
            <a:off x="553452" y="1331290"/>
            <a:ext cx="11021514" cy="4054749"/>
          </a:xfrm>
          <a:prstGeom prst="rect">
            <a:avLst/>
          </a:prstGeom>
          <a:noFill/>
        </p:spPr>
        <p:txBody>
          <a:bodyPr wrap="square" rtlCol="0">
            <a:spAutoFit/>
          </a:bodyPr>
          <a:lstStyle/>
          <a:p>
            <a:endParaRPr lang="fr-BE" dirty="0"/>
          </a:p>
        </p:txBody>
      </p:sp>
      <p:graphicFrame>
        <p:nvGraphicFramePr>
          <p:cNvPr id="12" name="Diagramme 11"/>
          <p:cNvGraphicFramePr/>
          <p:nvPr>
            <p:extLst>
              <p:ext uri="{D42A27DB-BD31-4B8C-83A1-F6EECF244321}">
                <p14:modId xmlns:p14="http://schemas.microsoft.com/office/powerpoint/2010/main" val="70821027"/>
              </p:ext>
            </p:extLst>
          </p:nvPr>
        </p:nvGraphicFramePr>
        <p:xfrm>
          <a:off x="0" y="28226"/>
          <a:ext cx="12035589" cy="5473701"/>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39065720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553453" y="577516"/>
            <a:ext cx="9982199" cy="4664609"/>
          </a:xfrm>
        </p:spPr>
        <p:txBody>
          <a:bodyPr/>
          <a:lstStyle/>
          <a:p>
            <a:endParaRPr lang="fr-BE" dirty="0"/>
          </a:p>
          <a:p>
            <a:endParaRPr lang="fr-BE" b="1" dirty="0"/>
          </a:p>
        </p:txBody>
      </p:sp>
      <p:sp>
        <p:nvSpPr>
          <p:cNvPr id="4" name="Rectangle 3"/>
          <p:cNvSpPr/>
          <p:nvPr/>
        </p:nvSpPr>
        <p:spPr>
          <a:xfrm>
            <a:off x="0" y="5589588"/>
            <a:ext cx="12192000" cy="1268412"/>
          </a:xfrm>
          <a:prstGeom prst="rect">
            <a:avLst/>
          </a:prstGeom>
          <a:solidFill>
            <a:srgbClr val="12856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BE"/>
          </a:p>
        </p:txBody>
      </p:sp>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5288" y="5707063"/>
            <a:ext cx="2320925" cy="1035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ZoneTexte 6"/>
          <p:cNvSpPr txBox="1"/>
          <p:nvPr/>
        </p:nvSpPr>
        <p:spPr>
          <a:xfrm>
            <a:off x="9218962" y="6048872"/>
            <a:ext cx="2092454" cy="461665"/>
          </a:xfrm>
          <a:prstGeom prst="rect">
            <a:avLst/>
          </a:prstGeom>
          <a:noFill/>
        </p:spPr>
        <p:txBody>
          <a:bodyPr wrap="square" rtlCol="0">
            <a:spAutoFit/>
          </a:bodyPr>
          <a:lstStyle/>
          <a:p>
            <a:r>
              <a:rPr lang="fr-BE" altLang="fr-FR" sz="2400" b="1" dirty="0">
                <a:solidFill>
                  <a:schemeClr val="bg1"/>
                </a:solidFill>
                <a:cs typeface="Arial" panose="020B0604020202020204" pitchFamily="34" charset="0"/>
              </a:rPr>
              <a:t>Le Passage 45</a:t>
            </a:r>
            <a:endParaRPr lang="fr-BE" sz="2400" dirty="0"/>
          </a:p>
        </p:txBody>
      </p:sp>
      <p:pic>
        <p:nvPicPr>
          <p:cNvPr id="8" name="Picture 2" descr="Pyramide de Maslow au travail et les besoins des salariés"/>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99617" y="43353"/>
            <a:ext cx="8151102" cy="5434067"/>
          </a:xfrm>
          <a:prstGeom prst="rect">
            <a:avLst/>
          </a:prstGeom>
          <a:noFill/>
          <a:extLst>
            <a:ext uri="{909E8E84-426E-40DD-AFC4-6F175D3DCCD1}">
              <a14:hiddenFill xmlns:a14="http://schemas.microsoft.com/office/drawing/2010/main">
                <a:solidFill>
                  <a:srgbClr val="FFFFFF"/>
                </a:solidFill>
              </a14:hiddenFill>
            </a:ext>
          </a:extLst>
        </p:spPr>
      </p:pic>
      <p:sp>
        <p:nvSpPr>
          <p:cNvPr id="2" name="ZoneTexte 1">
            <a:extLst>
              <a:ext uri="{FF2B5EF4-FFF2-40B4-BE49-F238E27FC236}">
                <a16:creationId xmlns:a16="http://schemas.microsoft.com/office/drawing/2014/main" id="{5F94B790-37C7-5514-DF7E-B0331AA91624}"/>
              </a:ext>
            </a:extLst>
          </p:cNvPr>
          <p:cNvSpPr txBox="1"/>
          <p:nvPr/>
        </p:nvSpPr>
        <p:spPr>
          <a:xfrm>
            <a:off x="9547761" y="665018"/>
            <a:ext cx="2351314" cy="646331"/>
          </a:xfrm>
          <a:prstGeom prst="rect">
            <a:avLst/>
          </a:prstGeom>
          <a:noFill/>
        </p:spPr>
        <p:txBody>
          <a:bodyPr wrap="square" rtlCol="0">
            <a:spAutoFit/>
          </a:bodyPr>
          <a:lstStyle/>
          <a:p>
            <a:r>
              <a:rPr lang="fr-FR" b="1" dirty="0"/>
              <a:t>La pyramide des besoins de Maslow</a:t>
            </a:r>
            <a:endParaRPr lang="fr-BE" b="1" dirty="0"/>
          </a:p>
        </p:txBody>
      </p:sp>
    </p:spTree>
    <p:extLst>
      <p:ext uri="{BB962C8B-B14F-4D97-AF65-F5344CB8AC3E}">
        <p14:creationId xmlns:p14="http://schemas.microsoft.com/office/powerpoint/2010/main" val="40225489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52A2F5C3-C729-588D-535B-E196405E04FB}"/>
              </a:ext>
            </a:extLst>
          </p:cNvPr>
          <p:cNvSpPr/>
          <p:nvPr/>
        </p:nvSpPr>
        <p:spPr>
          <a:xfrm>
            <a:off x="0" y="5589588"/>
            <a:ext cx="12192000" cy="1268412"/>
          </a:xfrm>
          <a:prstGeom prst="rect">
            <a:avLst/>
          </a:prstGeom>
          <a:solidFill>
            <a:srgbClr val="12856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BE"/>
          </a:p>
        </p:txBody>
      </p:sp>
      <p:pic>
        <p:nvPicPr>
          <p:cNvPr id="23555" name="Picture 2">
            <a:extLst>
              <a:ext uri="{FF2B5EF4-FFF2-40B4-BE49-F238E27FC236}">
                <a16:creationId xmlns:a16="http://schemas.microsoft.com/office/drawing/2014/main" id="{24DEEEAB-F7F8-9967-A1BA-B3E440ADAAB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19289" y="5707063"/>
            <a:ext cx="2320925" cy="1035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3556" name="Espace réservé du numéro de diapositive 4">
            <a:extLst>
              <a:ext uri="{FF2B5EF4-FFF2-40B4-BE49-F238E27FC236}">
                <a16:creationId xmlns:a16="http://schemas.microsoft.com/office/drawing/2014/main" id="{08345BF1-14AC-718A-6ECC-189107B27484}"/>
              </a:ext>
            </a:extLst>
          </p:cNvPr>
          <p:cNvSpPr>
            <a:spLocks noGrp="1" noChangeArrowheads="1"/>
          </p:cNvSpPr>
          <p:nvPr>
            <p:ph type="sldNum" sz="quarter" idx="12"/>
          </p:nvPr>
        </p:nvSpPr>
        <p:spPr bwMode="auto">
          <a:xfrm>
            <a:off x="8256588" y="6308726"/>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9pPr>
          </a:lstStyle>
          <a:p>
            <a:pPr>
              <a:spcBef>
                <a:spcPct val="0"/>
              </a:spcBef>
              <a:buFontTx/>
              <a:buNone/>
            </a:pPr>
            <a:fld id="{6C343E98-6B98-4DE2-A58A-33A51EF58EC1}" type="slidenum">
              <a:rPr lang="fr-BE" altLang="fr-FR" sz="1400">
                <a:solidFill>
                  <a:schemeClr val="bg1"/>
                </a:solidFill>
              </a:rPr>
              <a:pPr>
                <a:spcBef>
                  <a:spcPct val="0"/>
                </a:spcBef>
                <a:buFontTx/>
                <a:buNone/>
              </a:pPr>
              <a:t>8</a:t>
            </a:fld>
            <a:endParaRPr lang="fr-BE" altLang="fr-FR" sz="1400">
              <a:solidFill>
                <a:schemeClr val="bg1"/>
              </a:solidFill>
            </a:endParaRPr>
          </a:p>
        </p:txBody>
      </p:sp>
      <p:graphicFrame>
        <p:nvGraphicFramePr>
          <p:cNvPr id="2" name="Diagramme 1">
            <a:extLst>
              <a:ext uri="{FF2B5EF4-FFF2-40B4-BE49-F238E27FC236}">
                <a16:creationId xmlns:a16="http://schemas.microsoft.com/office/drawing/2014/main" id="{23DE1CBB-A099-4F2B-BF4F-541C77D2EA82}"/>
              </a:ext>
            </a:extLst>
          </p:cNvPr>
          <p:cNvGraphicFramePr/>
          <p:nvPr>
            <p:extLst>
              <p:ext uri="{D42A27DB-BD31-4B8C-83A1-F6EECF244321}">
                <p14:modId xmlns:p14="http://schemas.microsoft.com/office/powerpoint/2010/main" val="548795023"/>
              </p:ext>
            </p:extLst>
          </p:nvPr>
        </p:nvGraphicFramePr>
        <p:xfrm>
          <a:off x="110247" y="485221"/>
          <a:ext cx="11974749" cy="1733148"/>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graphicFrame>
        <p:nvGraphicFramePr>
          <p:cNvPr id="9" name="Diagramme 8">
            <a:extLst>
              <a:ext uri="{FF2B5EF4-FFF2-40B4-BE49-F238E27FC236}">
                <a16:creationId xmlns:a16="http://schemas.microsoft.com/office/drawing/2014/main" id="{0B28BBBB-62E8-9CE3-D58D-14BE34B34E33}"/>
              </a:ext>
            </a:extLst>
          </p:cNvPr>
          <p:cNvGraphicFramePr/>
          <p:nvPr>
            <p:extLst>
              <p:ext uri="{D42A27DB-BD31-4B8C-83A1-F6EECF244321}">
                <p14:modId xmlns:p14="http://schemas.microsoft.com/office/powerpoint/2010/main" val="2563221779"/>
              </p:ext>
            </p:extLst>
          </p:nvPr>
        </p:nvGraphicFramePr>
        <p:xfrm>
          <a:off x="107004" y="2588256"/>
          <a:ext cx="11873086" cy="3001332"/>
        </p:xfrm>
        <a:graphic>
          <a:graphicData uri="http://schemas.openxmlformats.org/drawingml/2006/diagram">
            <dgm:relIds xmlns:dgm="http://schemas.openxmlformats.org/drawingml/2006/diagram" xmlns:r="http://schemas.openxmlformats.org/officeDocument/2006/relationships" r:dm="rId9" r:lo="rId10" r:qs="rId11" r:cs="rId12"/>
          </a:graphicData>
        </a:graphic>
      </p:graphicFrame>
      <p:sp>
        <p:nvSpPr>
          <p:cNvPr id="23560" name="ZoneTexte 9">
            <a:extLst>
              <a:ext uri="{FF2B5EF4-FFF2-40B4-BE49-F238E27FC236}">
                <a16:creationId xmlns:a16="http://schemas.microsoft.com/office/drawing/2014/main" id="{1BF49C45-7A18-4E5C-06F0-AB1723080F89}"/>
              </a:ext>
            </a:extLst>
          </p:cNvPr>
          <p:cNvSpPr txBox="1">
            <a:spLocks noChangeArrowheads="1"/>
          </p:cNvSpPr>
          <p:nvPr/>
        </p:nvSpPr>
        <p:spPr bwMode="auto">
          <a:xfrm>
            <a:off x="118051" y="475458"/>
            <a:ext cx="526945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9pPr>
          </a:lstStyle>
          <a:p>
            <a:pPr>
              <a:spcBef>
                <a:spcPct val="0"/>
              </a:spcBef>
              <a:buFontTx/>
              <a:buNone/>
            </a:pPr>
            <a:r>
              <a:rPr lang="fr-FR" altLang="fr-FR" sz="1800" dirty="0"/>
              <a:t>Expérience sur le public jeune « étranger »</a:t>
            </a:r>
            <a:endParaRPr lang="fr-BE" altLang="fr-FR" sz="1800" dirty="0"/>
          </a:p>
        </p:txBody>
      </p:sp>
      <p:sp>
        <p:nvSpPr>
          <p:cNvPr id="23561" name="ZoneTexte 10">
            <a:extLst>
              <a:ext uri="{FF2B5EF4-FFF2-40B4-BE49-F238E27FC236}">
                <a16:creationId xmlns:a16="http://schemas.microsoft.com/office/drawing/2014/main" id="{9EDCF598-718D-1358-5D13-BBA5F0E948C5}"/>
              </a:ext>
            </a:extLst>
          </p:cNvPr>
          <p:cNvSpPr txBox="1">
            <a:spLocks noChangeArrowheads="1"/>
          </p:cNvSpPr>
          <p:nvPr/>
        </p:nvSpPr>
        <p:spPr bwMode="auto">
          <a:xfrm>
            <a:off x="107004" y="2209984"/>
            <a:ext cx="1017827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9pPr>
          </a:lstStyle>
          <a:p>
            <a:pPr>
              <a:spcBef>
                <a:spcPct val="0"/>
              </a:spcBef>
              <a:buFontTx/>
              <a:buNone/>
            </a:pPr>
            <a:r>
              <a:rPr lang="fr-FR" altLang="fr-FR" sz="1800" dirty="0"/>
              <a:t>Expérience sur un public jeune voulant être confronté à un métier « module découverte métier »</a:t>
            </a:r>
            <a:endParaRPr lang="fr-BE" altLang="fr-FR" sz="1800" dirty="0"/>
          </a:p>
        </p:txBody>
      </p:sp>
      <p:sp>
        <p:nvSpPr>
          <p:cNvPr id="23563" name="ZoneTexte 2">
            <a:extLst>
              <a:ext uri="{FF2B5EF4-FFF2-40B4-BE49-F238E27FC236}">
                <a16:creationId xmlns:a16="http://schemas.microsoft.com/office/drawing/2014/main" id="{F532942D-297B-1423-D899-7EB73D57EC68}"/>
              </a:ext>
            </a:extLst>
          </p:cNvPr>
          <p:cNvSpPr txBox="1">
            <a:spLocks noChangeArrowheads="1"/>
          </p:cNvSpPr>
          <p:nvPr/>
        </p:nvSpPr>
        <p:spPr bwMode="auto">
          <a:xfrm>
            <a:off x="107004" y="115334"/>
            <a:ext cx="10560996"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9pPr>
          </a:lstStyle>
          <a:p>
            <a:pPr>
              <a:spcBef>
                <a:spcPct val="0"/>
              </a:spcBef>
              <a:buFontTx/>
              <a:buNone/>
            </a:pPr>
            <a:r>
              <a:rPr lang="fr-FR" altLang="fr-FR" sz="1800" u="sng" dirty="0"/>
              <a:t>Des expériences qui permettent une mobilisation du public jeune </a:t>
            </a:r>
            <a:r>
              <a:rPr lang="fr-FR" altLang="fr-FR" sz="1800" u="sng"/>
              <a:t>/ usager du CPAS </a:t>
            </a:r>
            <a:r>
              <a:rPr lang="fr-FR" altLang="fr-FR" sz="1800" dirty="0"/>
              <a:t>:</a:t>
            </a:r>
            <a:endParaRPr lang="fr-BE" altLang="fr-FR" sz="18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B5F2BB1-7748-5A6E-B765-74E9A9CD4B75}"/>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399280BE-F6C5-1DFE-1A19-734324CDC889}"/>
              </a:ext>
            </a:extLst>
          </p:cNvPr>
          <p:cNvSpPr/>
          <p:nvPr/>
        </p:nvSpPr>
        <p:spPr>
          <a:xfrm>
            <a:off x="0" y="5589588"/>
            <a:ext cx="12192000" cy="1268412"/>
          </a:xfrm>
          <a:prstGeom prst="rect">
            <a:avLst/>
          </a:prstGeom>
          <a:solidFill>
            <a:srgbClr val="12856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BE"/>
          </a:p>
        </p:txBody>
      </p:sp>
      <p:pic>
        <p:nvPicPr>
          <p:cNvPr id="5" name="Picture 2">
            <a:extLst>
              <a:ext uri="{FF2B5EF4-FFF2-40B4-BE49-F238E27FC236}">
                <a16:creationId xmlns:a16="http://schemas.microsoft.com/office/drawing/2014/main" id="{1865A381-1B30-4A9E-4257-0EC1A3AF532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5288" y="5707063"/>
            <a:ext cx="2320925" cy="1035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ZoneTexte 6">
            <a:extLst>
              <a:ext uri="{FF2B5EF4-FFF2-40B4-BE49-F238E27FC236}">
                <a16:creationId xmlns:a16="http://schemas.microsoft.com/office/drawing/2014/main" id="{99178CE4-7FDF-1B98-A50F-3C7BF323C39C}"/>
              </a:ext>
            </a:extLst>
          </p:cNvPr>
          <p:cNvSpPr txBox="1"/>
          <p:nvPr/>
        </p:nvSpPr>
        <p:spPr>
          <a:xfrm>
            <a:off x="9218962" y="6048872"/>
            <a:ext cx="2092454" cy="461665"/>
          </a:xfrm>
          <a:prstGeom prst="rect">
            <a:avLst/>
          </a:prstGeom>
          <a:noFill/>
        </p:spPr>
        <p:txBody>
          <a:bodyPr wrap="square" rtlCol="0">
            <a:spAutoFit/>
          </a:bodyPr>
          <a:lstStyle/>
          <a:p>
            <a:r>
              <a:rPr lang="fr-BE" altLang="fr-FR" sz="2400" b="1" dirty="0">
                <a:solidFill>
                  <a:schemeClr val="bg1"/>
                </a:solidFill>
                <a:cs typeface="Arial" panose="020B0604020202020204" pitchFamily="34" charset="0"/>
              </a:rPr>
              <a:t>Le Passage 45</a:t>
            </a:r>
            <a:endParaRPr lang="fr-BE" sz="2400" dirty="0"/>
          </a:p>
        </p:txBody>
      </p:sp>
      <p:sp>
        <p:nvSpPr>
          <p:cNvPr id="9" name="Titre 1">
            <a:extLst>
              <a:ext uri="{FF2B5EF4-FFF2-40B4-BE49-F238E27FC236}">
                <a16:creationId xmlns:a16="http://schemas.microsoft.com/office/drawing/2014/main" id="{3A1599B9-0541-DFC2-D784-ED814CBB414B}"/>
              </a:ext>
            </a:extLst>
          </p:cNvPr>
          <p:cNvSpPr txBox="1">
            <a:spLocks/>
          </p:cNvSpPr>
          <p:nvPr/>
        </p:nvSpPr>
        <p:spPr>
          <a:xfrm>
            <a:off x="0" y="0"/>
            <a:ext cx="12192000" cy="5589587"/>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fr-BE" altLang="fr-FR" sz="1400" b="1" u="sng" dirty="0">
                <a:latin typeface="+mn-lt"/>
                <a:ea typeface="+mn-ea"/>
                <a:cs typeface="+mn-cs"/>
              </a:rPr>
              <a:t>PLUS VALUE </a:t>
            </a:r>
            <a:r>
              <a:rPr lang="fr-BE" altLang="fr-FR" sz="1400" u="sng" dirty="0">
                <a:latin typeface="+mn-lt"/>
                <a:ea typeface="+mn-ea"/>
                <a:cs typeface="+mn-cs"/>
              </a:rPr>
              <a:t>: Un soutien par l’équipe éducative est présent tout au long du parcours :</a:t>
            </a:r>
          </a:p>
          <a:p>
            <a:pPr algn="l"/>
            <a:r>
              <a:rPr lang="fr-BE" altLang="fr-FR" sz="1400" dirty="0">
                <a:latin typeface="+mn-lt"/>
                <a:ea typeface="+mn-ea"/>
                <a:cs typeface="+mn-cs"/>
              </a:rPr>
              <a:t>- Pour le maintenir accrocher au projet</a:t>
            </a:r>
          </a:p>
          <a:p>
            <a:pPr algn="l"/>
            <a:r>
              <a:rPr lang="fr-BE" altLang="fr-FR" sz="1400" dirty="0">
                <a:latin typeface="+mn-lt"/>
                <a:ea typeface="+mn-ea"/>
                <a:cs typeface="+mn-cs"/>
              </a:rPr>
              <a:t>- Et ne pas disparaitre suite à une difficulté</a:t>
            </a:r>
          </a:p>
          <a:p>
            <a:pPr algn="l"/>
            <a:r>
              <a:rPr lang="fr-BE" altLang="fr-FR" sz="1400" dirty="0">
                <a:latin typeface="+mn-lt"/>
                <a:ea typeface="+mn-ea"/>
                <a:cs typeface="+mn-cs"/>
              </a:rPr>
              <a:t>- Avoir un soutien si rencontre des difficultés en dehors de la formation, pour le soutenir dans la recherche de solution</a:t>
            </a:r>
          </a:p>
          <a:p>
            <a:pPr algn="l"/>
            <a:r>
              <a:rPr lang="fr-BE" altLang="fr-FR" sz="1400" dirty="0">
                <a:latin typeface="+mn-lt"/>
                <a:ea typeface="+mn-ea"/>
                <a:cs typeface="+mn-cs"/>
              </a:rPr>
              <a:t>- Faire le relais à l’agent d’orientation si besoin d’une nouvelle réorientation</a:t>
            </a:r>
          </a:p>
          <a:p>
            <a:pPr algn="l"/>
            <a:endParaRPr lang="fr-BE" altLang="fr-FR" sz="1400" u="sng" dirty="0">
              <a:latin typeface="+mn-lt"/>
              <a:ea typeface="+mn-ea"/>
              <a:cs typeface="+mn-cs"/>
            </a:endParaRPr>
          </a:p>
          <a:p>
            <a:pPr algn="l"/>
            <a:r>
              <a:rPr lang="fr-BE" altLang="fr-FR" sz="1400" u="sng" dirty="0">
                <a:latin typeface="+mn-lt"/>
                <a:ea typeface="+mn-ea"/>
                <a:cs typeface="+mn-cs"/>
              </a:rPr>
              <a:t>Chiffres de l’expérience stage découverte métier :</a:t>
            </a:r>
          </a:p>
          <a:p>
            <a:pPr algn="l"/>
            <a:r>
              <a:rPr lang="fr-BE" altLang="fr-FR" sz="1400" dirty="0">
                <a:latin typeface="+mn-lt"/>
                <a:ea typeface="+mn-ea"/>
                <a:cs typeface="+mn-cs"/>
              </a:rPr>
              <a:t>23 étudiants ont débuté le projet</a:t>
            </a:r>
          </a:p>
          <a:p>
            <a:pPr algn="l"/>
            <a:r>
              <a:rPr lang="fr-BE" altLang="fr-FR" sz="1400" dirty="0">
                <a:latin typeface="+mn-lt"/>
                <a:ea typeface="+mn-ea"/>
                <a:cs typeface="+mn-cs"/>
              </a:rPr>
              <a:t>20 étudiants ont terminé le 1</a:t>
            </a:r>
            <a:r>
              <a:rPr lang="fr-BE" altLang="fr-FR" sz="1400" baseline="30000" dirty="0">
                <a:latin typeface="+mn-lt"/>
                <a:ea typeface="+mn-ea"/>
                <a:cs typeface="+mn-cs"/>
              </a:rPr>
              <a:t>er</a:t>
            </a:r>
            <a:r>
              <a:rPr lang="fr-BE" altLang="fr-FR" sz="1400" dirty="0">
                <a:latin typeface="+mn-lt"/>
                <a:ea typeface="+mn-ea"/>
                <a:cs typeface="+mn-cs"/>
              </a:rPr>
              <a:t> niveau </a:t>
            </a:r>
          </a:p>
          <a:p>
            <a:pPr algn="l"/>
            <a:r>
              <a:rPr lang="fr-BE" altLang="fr-FR" sz="1400" dirty="0">
                <a:latin typeface="+mn-lt"/>
                <a:ea typeface="+mn-ea"/>
                <a:cs typeface="+mn-cs"/>
              </a:rPr>
              <a:t>17 étudiants ont terminé le 2</a:t>
            </a:r>
            <a:r>
              <a:rPr lang="fr-BE" altLang="fr-FR" sz="1400" baseline="30000" dirty="0">
                <a:latin typeface="+mn-lt"/>
                <a:ea typeface="+mn-ea"/>
                <a:cs typeface="+mn-cs"/>
              </a:rPr>
              <a:t>ème</a:t>
            </a:r>
            <a:r>
              <a:rPr lang="fr-BE" altLang="fr-FR" sz="1400" dirty="0">
                <a:latin typeface="+mn-lt"/>
                <a:ea typeface="+mn-ea"/>
                <a:cs typeface="+mn-cs"/>
              </a:rPr>
              <a:t> niveau stage (3 refus n’ont pas terminé leur stage)</a:t>
            </a:r>
          </a:p>
          <a:p>
            <a:pPr algn="l"/>
            <a:endParaRPr lang="fr-BE" altLang="fr-FR" sz="1400" dirty="0">
              <a:latin typeface="+mn-lt"/>
              <a:ea typeface="+mn-ea"/>
              <a:cs typeface="+mn-cs"/>
            </a:endParaRPr>
          </a:p>
          <a:p>
            <a:pPr algn="l"/>
            <a:endParaRPr lang="fr-BE" altLang="fr-FR" sz="1400" dirty="0">
              <a:latin typeface="+mn-lt"/>
              <a:ea typeface="+mn-ea"/>
              <a:cs typeface="+mn-cs"/>
            </a:endParaRPr>
          </a:p>
          <a:p>
            <a:pPr algn="l"/>
            <a:r>
              <a:rPr lang="fr-BE" altLang="fr-FR" sz="1400" u="sng" dirty="0">
                <a:latin typeface="+mn-lt"/>
                <a:ea typeface="+mn-ea"/>
                <a:cs typeface="+mn-cs"/>
              </a:rPr>
              <a:t>Ces expériences permettent de répondre aux demandes du public jeune, d’être confronté à l’emploi :</a:t>
            </a:r>
          </a:p>
          <a:p>
            <a:pPr algn="l"/>
            <a:r>
              <a:rPr lang="fr-BE" altLang="fr-FR" sz="1400" dirty="0">
                <a:latin typeface="+mn-lt"/>
                <a:ea typeface="+mn-ea"/>
                <a:cs typeface="+mn-cs"/>
              </a:rPr>
              <a:t>Public qui ne donne pas toujours l’impression :</a:t>
            </a:r>
          </a:p>
          <a:p>
            <a:pPr marL="342900" indent="-342900" algn="l">
              <a:buFontTx/>
              <a:buChar char="-"/>
            </a:pPr>
            <a:r>
              <a:rPr lang="fr-BE" altLang="fr-FR" sz="1400" dirty="0">
                <a:latin typeface="+mn-lt"/>
                <a:ea typeface="+mn-ea"/>
                <a:cs typeface="+mn-cs"/>
              </a:rPr>
              <a:t>d’avoir les codes « emploi » - savoir être - savoir faire</a:t>
            </a:r>
          </a:p>
          <a:p>
            <a:pPr marL="342900" indent="-342900" algn="l">
              <a:buFontTx/>
              <a:buChar char="-"/>
            </a:pPr>
            <a:r>
              <a:rPr lang="fr-BE" altLang="fr-FR" sz="1400" dirty="0">
                <a:latin typeface="+mn-lt"/>
                <a:ea typeface="+mn-ea"/>
                <a:cs typeface="+mn-cs"/>
              </a:rPr>
              <a:t>De connaitre les exigences et le monde réel du travail (de prendre conscience des compétences nécessaires)</a:t>
            </a:r>
          </a:p>
          <a:p>
            <a:pPr marL="342900" indent="-342900" algn="l">
              <a:buFontTx/>
              <a:buChar char="-"/>
            </a:pPr>
            <a:r>
              <a:rPr lang="fr-BE" altLang="fr-FR" sz="1400" dirty="0">
                <a:latin typeface="+mn-lt"/>
                <a:ea typeface="+mn-ea"/>
                <a:cs typeface="+mn-cs"/>
              </a:rPr>
              <a:t>De savoir ce qu’il veut</a:t>
            </a:r>
          </a:p>
          <a:p>
            <a:pPr marL="342900" indent="-342900" algn="l">
              <a:buFontTx/>
              <a:buChar char="-"/>
            </a:pPr>
            <a:endParaRPr lang="fr-BE" altLang="fr-FR" sz="1400" dirty="0">
              <a:latin typeface="+mn-lt"/>
              <a:ea typeface="+mn-ea"/>
              <a:cs typeface="+mn-cs"/>
            </a:endParaRPr>
          </a:p>
          <a:p>
            <a:pPr algn="l"/>
            <a:r>
              <a:rPr lang="fr-BE" altLang="fr-FR" sz="1400" u="sng" dirty="0">
                <a:effectLst>
                  <a:outerShdw blurRad="38100" dist="38100" dir="2700000" algn="tl">
                    <a:srgbClr val="000000">
                      <a:alpha val="43137"/>
                    </a:srgbClr>
                  </a:outerShdw>
                </a:effectLst>
                <a:latin typeface="+mn-lt"/>
                <a:ea typeface="+mn-ea"/>
                <a:cs typeface="+mn-cs"/>
              </a:rPr>
              <a:t>et cette expérience permet à un jeune/un usager du CPAS :</a:t>
            </a:r>
          </a:p>
          <a:p>
            <a:pPr marL="342900" indent="-342900" algn="l">
              <a:buFontTx/>
              <a:buChar char="-"/>
            </a:pPr>
            <a:r>
              <a:rPr lang="fr-BE" altLang="fr-FR" sz="1400" dirty="0">
                <a:latin typeface="+mn-lt"/>
                <a:ea typeface="+mn-ea"/>
                <a:cs typeface="+mn-cs"/>
              </a:rPr>
              <a:t>De prouver leur fiabilité</a:t>
            </a:r>
          </a:p>
          <a:p>
            <a:pPr marL="342900" indent="-342900" algn="l">
              <a:buFontTx/>
              <a:buChar char="-"/>
            </a:pPr>
            <a:r>
              <a:rPr lang="fr-BE" altLang="fr-FR" sz="1400" dirty="0">
                <a:latin typeface="+mn-lt"/>
                <a:ea typeface="+mn-ea"/>
                <a:cs typeface="+mn-cs"/>
              </a:rPr>
              <a:t>Ou de repérer leur faiblesse</a:t>
            </a:r>
          </a:p>
          <a:p>
            <a:pPr marL="342900" indent="-342900" algn="l">
              <a:buFontTx/>
              <a:buChar char="-"/>
            </a:pPr>
            <a:r>
              <a:rPr lang="fr-BE" altLang="fr-FR" sz="1400" dirty="0">
                <a:latin typeface="+mn-lt"/>
                <a:ea typeface="+mn-ea"/>
                <a:cs typeface="+mn-cs"/>
              </a:rPr>
              <a:t>Ou de nous / de se surprendre des capacités qu’il possède</a:t>
            </a:r>
          </a:p>
          <a:p>
            <a:pPr marL="342900" indent="-342900" algn="l">
              <a:buFontTx/>
              <a:buChar char="-"/>
            </a:pPr>
            <a:r>
              <a:rPr lang="fr-BE" altLang="fr-FR" sz="1400" dirty="0">
                <a:latin typeface="+mn-lt"/>
                <a:ea typeface="+mn-ea"/>
                <a:cs typeface="+mn-cs"/>
              </a:rPr>
              <a:t>Ou de tester sa réactivité</a:t>
            </a:r>
          </a:p>
          <a:p>
            <a:pPr marL="342900" indent="-342900" algn="l">
              <a:buFontTx/>
              <a:buChar char="-"/>
            </a:pPr>
            <a:r>
              <a:rPr lang="fr-BE" altLang="fr-FR" sz="1400" dirty="0">
                <a:latin typeface="+mn-lt"/>
                <a:ea typeface="+mn-ea"/>
                <a:cs typeface="+mn-cs"/>
              </a:rPr>
              <a:t>Ou de tester ses solutions à ses difficultés </a:t>
            </a:r>
          </a:p>
          <a:p>
            <a:pPr marL="342900" indent="-342900" algn="l">
              <a:buFontTx/>
              <a:buChar char="-"/>
            </a:pPr>
            <a:r>
              <a:rPr lang="fr-BE" altLang="fr-FR" sz="1400" dirty="0">
                <a:latin typeface="+mn-lt"/>
                <a:ea typeface="+mn-ea"/>
                <a:cs typeface="+mn-cs"/>
              </a:rPr>
              <a:t>Ou de renouer avec le système scolaire (vu les cours à l’école)</a:t>
            </a:r>
          </a:p>
          <a:p>
            <a:pPr marL="342900" indent="-342900" algn="l">
              <a:buFontTx/>
              <a:buChar char="-"/>
            </a:pPr>
            <a:r>
              <a:rPr lang="fr-BE" altLang="fr-FR" sz="1400" dirty="0"/>
              <a:t>Ou de peaufiner son projet professionnel</a:t>
            </a:r>
          </a:p>
          <a:p>
            <a:pPr marL="342900" indent="-342900" algn="l">
              <a:buFontTx/>
              <a:buChar char="-"/>
            </a:pPr>
            <a:r>
              <a:rPr lang="fr-BE" altLang="fr-FR" sz="1400" dirty="0">
                <a:latin typeface="+mn-lt"/>
                <a:ea typeface="+mn-ea"/>
                <a:cs typeface="+mn-cs"/>
              </a:rPr>
              <a:t>Ou d’admettre qu’il n’a pas tous les acquis pour travailler et qu’il doit reprendre un cursus pour acquérir des compétences techniques ou sociales</a:t>
            </a:r>
          </a:p>
        </p:txBody>
      </p:sp>
    </p:spTree>
    <p:extLst>
      <p:ext uri="{BB962C8B-B14F-4D97-AF65-F5344CB8AC3E}">
        <p14:creationId xmlns:p14="http://schemas.microsoft.com/office/powerpoint/2010/main" val="1342233699"/>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da4e8d3a-7aee-40f8-832d-12ff0ba9c922" xsi:nil="true"/>
    <lcf76f155ced4ddcb4097134ff3c332f xmlns="cf719e61-ad23-4ffb-a624-7da4ce570123">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1B49559F0B923B4D9FE07EE184511BAA" ma:contentTypeVersion="16" ma:contentTypeDescription="Crée un document." ma:contentTypeScope="" ma:versionID="6c42f7912b7b169b8c92b7fb6110b7b7">
  <xsd:schema xmlns:xsd="http://www.w3.org/2001/XMLSchema" xmlns:xs="http://www.w3.org/2001/XMLSchema" xmlns:p="http://schemas.microsoft.com/office/2006/metadata/properties" xmlns:ns2="cf719e61-ad23-4ffb-a624-7da4ce570123" xmlns:ns3="da4e8d3a-7aee-40f8-832d-12ff0ba9c922" targetNamespace="http://schemas.microsoft.com/office/2006/metadata/properties" ma:root="true" ma:fieldsID="d52fac9fdde0c914a209773d6dbd0fbb" ns2:_="" ns3:_="">
    <xsd:import namespace="cf719e61-ad23-4ffb-a624-7da4ce570123"/>
    <xsd:import namespace="da4e8d3a-7aee-40f8-832d-12ff0ba9c922"/>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ServiceLocation" minOccurs="0"/>
                <xsd:element ref="ns2:MediaServiceAutoKeyPoints" minOccurs="0"/>
                <xsd:element ref="ns2:MediaServiceKeyPoints" minOccurs="0"/>
                <xsd:element ref="ns2:MediaLengthInSeconds"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f719e61-ad23-4ffb-a624-7da4ce57012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LengthInSeconds" ma:index="18" nillable="true" ma:displayName="Length (seconds)" ma:internalName="MediaLengthInSeconds" ma:readOnly="true">
      <xsd:simpleType>
        <xsd:restriction base="dms:Unknown"/>
      </xsd:simpleType>
    </xsd:element>
    <xsd:element name="lcf76f155ced4ddcb4097134ff3c332f" ma:index="20" nillable="true" ma:taxonomy="true" ma:internalName="lcf76f155ced4ddcb4097134ff3c332f" ma:taxonomyFieldName="MediaServiceImageTags" ma:displayName="Balises d’images" ma:readOnly="false" ma:fieldId="{5cf76f15-5ced-4ddc-b409-7134ff3c332f}" ma:taxonomyMulti="true" ma:sspId="3c061feb-94c6-4566-9c2a-bd3f58ed9c0b"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2"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da4e8d3a-7aee-40f8-832d-12ff0ba9c922" elementFormDefault="qualified">
    <xsd:import namespace="http://schemas.microsoft.com/office/2006/documentManagement/types"/>
    <xsd:import namespace="http://schemas.microsoft.com/office/infopath/2007/PartnerControls"/>
    <xsd:element name="TaxCatchAll" ma:index="21" nillable="true" ma:displayName="Taxonomy Catch All Column" ma:hidden="true" ma:list="{66351e20-90c6-45f0-bd65-151521fdb996}" ma:internalName="TaxCatchAll" ma:showField="CatchAllData" ma:web="da4e8d3a-7aee-40f8-832d-12ff0ba9c922">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7BA1859-42D7-432D-87E8-13D3011200F7}">
  <ds:schemaRefs>
    <ds:schemaRef ds:uri="http://schemas.microsoft.com/office/2006/metadata/properties"/>
    <ds:schemaRef ds:uri="http://schemas.microsoft.com/office/infopath/2007/PartnerControls"/>
    <ds:schemaRef ds:uri="da4e8d3a-7aee-40f8-832d-12ff0ba9c922"/>
    <ds:schemaRef ds:uri="cf719e61-ad23-4ffb-a624-7da4ce570123"/>
  </ds:schemaRefs>
</ds:datastoreItem>
</file>

<file path=customXml/itemProps2.xml><?xml version="1.0" encoding="utf-8"?>
<ds:datastoreItem xmlns:ds="http://schemas.openxmlformats.org/officeDocument/2006/customXml" ds:itemID="{86DA2176-9CCD-4969-BE62-53936EE67FFE}">
  <ds:schemaRefs>
    <ds:schemaRef ds:uri="http://schemas.microsoft.com/sharepoint/v3/contenttype/forms"/>
  </ds:schemaRefs>
</ds:datastoreItem>
</file>

<file path=customXml/itemProps3.xml><?xml version="1.0" encoding="utf-8"?>
<ds:datastoreItem xmlns:ds="http://schemas.openxmlformats.org/officeDocument/2006/customXml" ds:itemID="{A346858C-4DC1-424C-AB12-503D1A9A8CA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f719e61-ad23-4ffb-a624-7da4ce570123"/>
    <ds:schemaRef ds:uri="da4e8d3a-7aee-40f8-832d-12ff0ba9c92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1912</TotalTime>
  <Words>1570</Words>
  <Application>Microsoft Office PowerPoint</Application>
  <PresentationFormat>Grand écran</PresentationFormat>
  <Paragraphs>166</Paragraphs>
  <Slides>9</Slides>
  <Notes>9</Notes>
  <HiddenSlides>0</HiddenSlides>
  <MMClips>0</MMClips>
  <ScaleCrop>false</ScaleCrop>
  <HeadingPairs>
    <vt:vector size="4" baseType="variant">
      <vt:variant>
        <vt:lpstr>Thème</vt:lpstr>
      </vt:variant>
      <vt:variant>
        <vt:i4>1</vt:i4>
      </vt:variant>
      <vt:variant>
        <vt:lpstr>Titres des diapositives</vt:lpstr>
      </vt:variant>
      <vt:variant>
        <vt:i4>9</vt:i4>
      </vt:variant>
    </vt:vector>
  </HeadingPairs>
  <TitlesOfParts>
    <vt:vector size="10" baseType="lpstr">
      <vt:lpstr>Thème Office</vt:lpstr>
      <vt:lpstr>Collectif Bilan Orientation (CBO)  présentation à l’IBEFE Hainaut sud le 17/6/2025 2ème journée « accrochons nos jeunes ! » Le collectif bilan orientation : le travail du CPAS de Charleroi pour orienter les bénéficiaires vers une insertion socio-professionnelle par Steve LELOUX –responsable CBO</vt:lpstr>
      <vt:lpstr>Présentation PowerPoint</vt:lpstr>
      <vt:lpstr>Présentation PowerPoint</vt:lpstr>
      <vt:lpstr>Présentation PowerPoint</vt:lpstr>
      <vt:lpstr>     </vt:lpstr>
      <vt:lpstr>     </vt:lpstr>
      <vt:lpstr>Présentation PowerPoint</vt:lpstr>
      <vt:lpstr>Présentation PowerPoint</vt:lpstr>
      <vt:lpstr>Présentation PowerPoint</vt:lpstr>
    </vt:vector>
  </TitlesOfParts>
  <Company>CPAS Charleroi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Leloux Steve</dc:creator>
  <cp:lastModifiedBy>Steve LELOUX</cp:lastModifiedBy>
  <cp:revision>98</cp:revision>
  <cp:lastPrinted>2022-11-08T10:50:21Z</cp:lastPrinted>
  <dcterms:created xsi:type="dcterms:W3CDTF">2021-02-23T14:59:06Z</dcterms:created>
  <dcterms:modified xsi:type="dcterms:W3CDTF">2025-06-23T13:27:29Z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0x0101001B49559F0B923B4D9FE07EE184511BAA</vt:lpwstr>
  </property>
</Properties>
</file>