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9"/>
  </p:notesMasterIdLst>
  <p:sldIdLst>
    <p:sldId id="256" r:id="rId5"/>
    <p:sldId id="307" r:id="rId6"/>
    <p:sldId id="317" r:id="rId7"/>
    <p:sldId id="318" r:id="rId8"/>
    <p:sldId id="321" r:id="rId9"/>
    <p:sldId id="322" r:id="rId10"/>
    <p:sldId id="323" r:id="rId11"/>
    <p:sldId id="324" r:id="rId12"/>
    <p:sldId id="343" r:id="rId13"/>
    <p:sldId id="325" r:id="rId14"/>
    <p:sldId id="327" r:id="rId15"/>
    <p:sldId id="351" r:id="rId16"/>
    <p:sldId id="352" r:id="rId17"/>
    <p:sldId id="353" r:id="rId18"/>
    <p:sldId id="365" r:id="rId19"/>
    <p:sldId id="366" r:id="rId20"/>
    <p:sldId id="330" r:id="rId21"/>
    <p:sldId id="329" r:id="rId22"/>
    <p:sldId id="333" r:id="rId23"/>
    <p:sldId id="350" r:id="rId24"/>
    <p:sldId id="334" r:id="rId25"/>
    <p:sldId id="335" r:id="rId26"/>
    <p:sldId id="336" r:id="rId27"/>
    <p:sldId id="337" r:id="rId28"/>
    <p:sldId id="338" r:id="rId29"/>
    <p:sldId id="339" r:id="rId30"/>
    <p:sldId id="342" r:id="rId31"/>
    <p:sldId id="344" r:id="rId32"/>
    <p:sldId id="341" r:id="rId33"/>
    <p:sldId id="346" r:id="rId34"/>
    <p:sldId id="347" r:id="rId35"/>
    <p:sldId id="354" r:id="rId36"/>
    <p:sldId id="340" r:id="rId37"/>
    <p:sldId id="356" r:id="rId38"/>
    <p:sldId id="357" r:id="rId39"/>
    <p:sldId id="358" r:id="rId40"/>
    <p:sldId id="355" r:id="rId41"/>
    <p:sldId id="348" r:id="rId42"/>
    <p:sldId id="361" r:id="rId43"/>
    <p:sldId id="362" r:id="rId44"/>
    <p:sldId id="363" r:id="rId45"/>
    <p:sldId id="364" r:id="rId46"/>
    <p:sldId id="332" r:id="rId47"/>
    <p:sldId id="331"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B744F-28CC-4FE1-93F3-BF71B1ACD59C}" v="57" dt="2026-04-20T13:49:15.91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4EE58-B40D-4910-BEA3-9B40DF96E34A}" type="datetimeFigureOut">
              <a:rPr lang="fr-BE" smtClean="0"/>
              <a:t>20-04-26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765E1-8EFC-4493-9518-B33CA36E9AB3}" type="slidenum">
              <a:rPr lang="fr-BE" smtClean="0"/>
              <a:t>‹N°›</a:t>
            </a:fld>
            <a:endParaRPr lang="fr-BE"/>
          </a:p>
        </p:txBody>
      </p:sp>
    </p:spTree>
    <p:extLst>
      <p:ext uri="{BB962C8B-B14F-4D97-AF65-F5344CB8AC3E}">
        <p14:creationId xmlns:p14="http://schemas.microsoft.com/office/powerpoint/2010/main" val="251393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5.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4.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3.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re de la présenta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399AD1-EA68-48E1-80A5-FBDF781CA58A}"/>
              </a:ext>
            </a:extLst>
          </p:cNvPr>
          <p:cNvSpPr>
            <a:spLocks noGrp="1"/>
          </p:cNvSpPr>
          <p:nvPr>
            <p:ph type="ctrTitle" hasCustomPrompt="1"/>
          </p:nvPr>
        </p:nvSpPr>
        <p:spPr>
          <a:xfrm>
            <a:off x="1524000" y="1417638"/>
            <a:ext cx="9144000" cy="2387600"/>
          </a:xfrm>
        </p:spPr>
        <p:txBody>
          <a:bodyPr anchor="b">
            <a:normAutofit/>
          </a:bodyPr>
          <a:lstStyle>
            <a:lvl1pPr algn="ctr">
              <a:defRPr sz="5000">
                <a:solidFill>
                  <a:schemeClr val="tx1"/>
                </a:solidFill>
              </a:defRPr>
            </a:lvl1pPr>
          </a:lstStyle>
          <a:p>
            <a:r>
              <a:rPr lang="fr-FR"/>
              <a:t>Insérez le titre, </a:t>
            </a:r>
            <a:br>
              <a:rPr lang="fr-FR"/>
            </a:br>
            <a:r>
              <a:rPr lang="fr-FR"/>
              <a:t>Arial, corps 50 gras, maximum 3 lignes </a:t>
            </a:r>
            <a:endParaRPr lang="fr-BE"/>
          </a:p>
        </p:txBody>
      </p:sp>
      <p:sp>
        <p:nvSpPr>
          <p:cNvPr id="3" name="Sous-titre 2">
            <a:extLst>
              <a:ext uri="{FF2B5EF4-FFF2-40B4-BE49-F238E27FC236}">
                <a16:creationId xmlns:a16="http://schemas.microsoft.com/office/drawing/2014/main" id="{ECF4B455-9941-40A6-B24E-01961477B2F7}"/>
              </a:ext>
            </a:extLst>
          </p:cNvPr>
          <p:cNvSpPr>
            <a:spLocks noGrp="1"/>
          </p:cNvSpPr>
          <p:nvPr>
            <p:ph type="subTitle" idx="1" hasCustomPrompt="1"/>
          </p:nvPr>
        </p:nvSpPr>
        <p:spPr>
          <a:xfrm>
            <a:off x="2596543" y="3897313"/>
            <a:ext cx="6998915" cy="1260135"/>
          </a:xfrm>
        </p:spPr>
        <p:txBody>
          <a:bodyPr>
            <a:normAutofit/>
          </a:bodyPr>
          <a:lstStyle>
            <a:lvl1pPr marL="0" indent="0" algn="ct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r-FR"/>
              <a:t>Insérez ici le sous-titre de votre présentation, le contexte ou les auteurs. Police Arial, corps 20</a:t>
            </a:r>
            <a:endParaRPr lang="fr-BE"/>
          </a:p>
        </p:txBody>
      </p:sp>
      <p:pic>
        <p:nvPicPr>
          <p:cNvPr id="57" name="Image 56">
            <a:extLst>
              <a:ext uri="{FF2B5EF4-FFF2-40B4-BE49-F238E27FC236}">
                <a16:creationId xmlns:a16="http://schemas.microsoft.com/office/drawing/2014/main" id="{9B97CEFD-C71B-4ED3-B1F4-0A5779D6BF7F}"/>
              </a:ext>
            </a:extLst>
          </p:cNvPr>
          <p:cNvPicPr>
            <a:picLocks noChangeAspect="1"/>
          </p:cNvPicPr>
          <p:nvPr/>
        </p:nvPicPr>
        <p:blipFill rotWithShape="1">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rcRect l="25923" t="33992" r="27468" b="24420"/>
          <a:stretch/>
        </p:blipFill>
        <p:spPr>
          <a:xfrm rot="522958">
            <a:off x="-78601" y="2200530"/>
            <a:ext cx="1236119" cy="1104867"/>
          </a:xfrm>
          <a:prstGeom prst="rect">
            <a:avLst/>
          </a:prstGeom>
        </p:spPr>
      </p:pic>
      <p:pic>
        <p:nvPicPr>
          <p:cNvPr id="58" name="Image 57">
            <a:extLst>
              <a:ext uri="{FF2B5EF4-FFF2-40B4-BE49-F238E27FC236}">
                <a16:creationId xmlns:a16="http://schemas.microsoft.com/office/drawing/2014/main" id="{B042547C-07BE-4CD9-98F6-3C86ECBD7AB7}"/>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l="31092" t="34951" r="39199" b="27472"/>
          <a:stretch/>
        </p:blipFill>
        <p:spPr>
          <a:xfrm>
            <a:off x="10576937" y="4365602"/>
            <a:ext cx="1339215" cy="1693875"/>
          </a:xfrm>
          <a:prstGeom prst="rect">
            <a:avLst/>
          </a:prstGeom>
        </p:spPr>
      </p:pic>
      <p:pic>
        <p:nvPicPr>
          <p:cNvPr id="59" name="Image 58">
            <a:extLst>
              <a:ext uri="{FF2B5EF4-FFF2-40B4-BE49-F238E27FC236}">
                <a16:creationId xmlns:a16="http://schemas.microsoft.com/office/drawing/2014/main" id="{C25C49CE-D1CA-4090-9A2D-CB8984F1680A}"/>
              </a:ext>
            </a:extLst>
          </p:cNvPr>
          <p:cNvPicPr>
            <a:picLocks noChangeAspect="1"/>
          </p:cNvPicPr>
          <p:nvPr/>
        </p:nvPicPr>
        <p:blipFill rotWithShape="1">
          <a:blip r:embed="rId4">
            <a:duotone>
              <a:schemeClr val="bg2">
                <a:shade val="45000"/>
                <a:satMod val="135000"/>
              </a:schemeClr>
              <a:prstClr val="white"/>
            </a:duotone>
            <a:alphaModFix amt="50000"/>
            <a:extLst>
              <a:ext uri="{28A0092B-C50C-407E-A947-70E740481C1C}">
                <a14:useLocalDpi xmlns:a14="http://schemas.microsoft.com/office/drawing/2010/main" val="0"/>
              </a:ext>
            </a:extLst>
          </a:blip>
          <a:srcRect l="28489" t="35087" r="28493" b="28587"/>
          <a:stretch/>
        </p:blipFill>
        <p:spPr>
          <a:xfrm rot="697424">
            <a:off x="10522" y="3165249"/>
            <a:ext cx="1357869" cy="1146628"/>
          </a:xfrm>
          <a:prstGeom prst="rect">
            <a:avLst/>
          </a:prstGeom>
        </p:spPr>
      </p:pic>
      <p:pic>
        <p:nvPicPr>
          <p:cNvPr id="60" name="Image 59">
            <a:extLst>
              <a:ext uri="{FF2B5EF4-FFF2-40B4-BE49-F238E27FC236}">
                <a16:creationId xmlns:a16="http://schemas.microsoft.com/office/drawing/2014/main" id="{DF7EABFF-6197-453C-B199-547C660095D4}"/>
              </a:ext>
            </a:extLst>
          </p:cNvPr>
          <p:cNvPicPr>
            <a:picLocks noChangeAspect="1"/>
          </p:cNvPicPr>
          <p:nvPr/>
        </p:nvPicPr>
        <p:blipFill rotWithShape="1">
          <a:blip r:embed="rId5">
            <a:duotone>
              <a:schemeClr val="bg2">
                <a:shade val="45000"/>
                <a:satMod val="135000"/>
              </a:schemeClr>
              <a:prstClr val="white"/>
            </a:duotone>
            <a:alphaModFix amt="50000"/>
            <a:extLst>
              <a:ext uri="{28A0092B-C50C-407E-A947-70E740481C1C}">
                <a14:useLocalDpi xmlns:a14="http://schemas.microsoft.com/office/drawing/2010/main" val="0"/>
              </a:ext>
            </a:extLst>
          </a:blip>
          <a:srcRect l="21402" t="34580" r="17999" b="25863"/>
          <a:stretch/>
        </p:blipFill>
        <p:spPr>
          <a:xfrm rot="443287">
            <a:off x="9764157" y="5536343"/>
            <a:ext cx="1339410" cy="874317"/>
          </a:xfrm>
          <a:prstGeom prst="rect">
            <a:avLst/>
          </a:prstGeom>
        </p:spPr>
      </p:pic>
      <p:pic>
        <p:nvPicPr>
          <p:cNvPr id="61" name="Image 60">
            <a:extLst>
              <a:ext uri="{FF2B5EF4-FFF2-40B4-BE49-F238E27FC236}">
                <a16:creationId xmlns:a16="http://schemas.microsoft.com/office/drawing/2014/main" id="{F5352C18-A827-4C54-AAB6-F6385C89A79F}"/>
              </a:ext>
            </a:extLst>
          </p:cNvPr>
          <p:cNvPicPr>
            <a:picLocks noChangeAspect="1"/>
          </p:cNvPicPr>
          <p:nvPr/>
        </p:nvPicPr>
        <p:blipFill rotWithShape="1">
          <a:blip r:embed="rId6">
            <a:duotone>
              <a:schemeClr val="bg2">
                <a:shade val="45000"/>
                <a:satMod val="135000"/>
              </a:schemeClr>
              <a:prstClr val="white"/>
            </a:duotone>
            <a:alphaModFix amt="50000"/>
            <a:extLst>
              <a:ext uri="{28A0092B-C50C-407E-A947-70E740481C1C}">
                <a14:useLocalDpi xmlns:a14="http://schemas.microsoft.com/office/drawing/2010/main" val="0"/>
              </a:ext>
            </a:extLst>
          </a:blip>
          <a:srcRect l="31409" t="32409" r="30542" b="28164"/>
          <a:stretch/>
        </p:blipFill>
        <p:spPr>
          <a:xfrm>
            <a:off x="5418995" y="-221775"/>
            <a:ext cx="869164" cy="900660"/>
          </a:xfrm>
          <a:prstGeom prst="rect">
            <a:avLst/>
          </a:prstGeom>
        </p:spPr>
      </p:pic>
      <p:pic>
        <p:nvPicPr>
          <p:cNvPr id="62" name="Image 61">
            <a:extLst>
              <a:ext uri="{FF2B5EF4-FFF2-40B4-BE49-F238E27FC236}">
                <a16:creationId xmlns:a16="http://schemas.microsoft.com/office/drawing/2014/main" id="{1FCAEC09-1045-48E2-BD5A-FAB7B43DFEF1}"/>
              </a:ext>
            </a:extLst>
          </p:cNvPr>
          <p:cNvPicPr>
            <a:picLocks noChangeAspect="1"/>
          </p:cNvPicPr>
          <p:nvPr/>
        </p:nvPicPr>
        <p:blipFill rotWithShape="1">
          <a:blip r:embed="rId7">
            <a:duotone>
              <a:schemeClr val="bg2">
                <a:shade val="45000"/>
                <a:satMod val="135000"/>
              </a:schemeClr>
              <a:prstClr val="white"/>
            </a:duotone>
            <a:alphaModFix amt="50000"/>
            <a:extLst>
              <a:ext uri="{28A0092B-C50C-407E-A947-70E740481C1C}">
                <a14:useLocalDpi xmlns:a14="http://schemas.microsoft.com/office/drawing/2010/main" val="0"/>
              </a:ext>
            </a:extLst>
          </a:blip>
          <a:srcRect l="25284" t="30531" r="25014" b="28322"/>
          <a:stretch/>
        </p:blipFill>
        <p:spPr>
          <a:xfrm>
            <a:off x="718278" y="5581679"/>
            <a:ext cx="1198090" cy="991871"/>
          </a:xfrm>
          <a:prstGeom prst="rect">
            <a:avLst/>
          </a:prstGeom>
        </p:spPr>
      </p:pic>
      <p:pic>
        <p:nvPicPr>
          <p:cNvPr id="63" name="Image 62">
            <a:extLst>
              <a:ext uri="{FF2B5EF4-FFF2-40B4-BE49-F238E27FC236}">
                <a16:creationId xmlns:a16="http://schemas.microsoft.com/office/drawing/2014/main" id="{7D20EA1B-C5D1-48C8-94F7-1587302C6AAE}"/>
              </a:ext>
            </a:extLst>
          </p:cNvPr>
          <p:cNvPicPr>
            <a:picLocks noChangeAspect="1"/>
          </p:cNvPicPr>
          <p:nvPr/>
        </p:nvPicPr>
        <p:blipFill rotWithShape="1">
          <a:blip r:embed="rId8">
            <a:duotone>
              <a:schemeClr val="bg2">
                <a:shade val="45000"/>
                <a:satMod val="135000"/>
              </a:schemeClr>
              <a:prstClr val="white"/>
            </a:duotone>
            <a:alphaModFix amt="50000"/>
            <a:extLst>
              <a:ext uri="{28A0092B-C50C-407E-A947-70E740481C1C}">
                <a14:useLocalDpi xmlns:a14="http://schemas.microsoft.com/office/drawing/2010/main" val="0"/>
              </a:ext>
            </a:extLst>
          </a:blip>
          <a:srcRect l="24570" t="33252" r="27298" b="25504"/>
          <a:stretch/>
        </p:blipFill>
        <p:spPr>
          <a:xfrm rot="483071">
            <a:off x="6704651" y="618743"/>
            <a:ext cx="982506" cy="841917"/>
          </a:xfrm>
          <a:prstGeom prst="rect">
            <a:avLst/>
          </a:prstGeom>
        </p:spPr>
      </p:pic>
      <p:pic>
        <p:nvPicPr>
          <p:cNvPr id="64" name="Image 63">
            <a:extLst>
              <a:ext uri="{FF2B5EF4-FFF2-40B4-BE49-F238E27FC236}">
                <a16:creationId xmlns:a16="http://schemas.microsoft.com/office/drawing/2014/main" id="{1F051655-029F-48C1-8D9D-A4174387C4C5}"/>
              </a:ext>
            </a:extLst>
          </p:cNvPr>
          <p:cNvPicPr>
            <a:picLocks noChangeAspect="1"/>
          </p:cNvPicPr>
          <p:nvPr/>
        </p:nvPicPr>
        <p:blipFill rotWithShape="1">
          <a:blip r:embed="rId9">
            <a:duotone>
              <a:schemeClr val="bg2">
                <a:shade val="45000"/>
                <a:satMod val="135000"/>
              </a:schemeClr>
              <a:prstClr val="white"/>
            </a:duotone>
            <a:alphaModFix amt="50000"/>
            <a:extLst>
              <a:ext uri="{28A0092B-C50C-407E-A947-70E740481C1C}">
                <a14:useLocalDpi xmlns:a14="http://schemas.microsoft.com/office/drawing/2010/main" val="0"/>
              </a:ext>
            </a:extLst>
          </a:blip>
          <a:srcRect l="27224" t="38066" r="24978" b="30799"/>
          <a:stretch/>
        </p:blipFill>
        <p:spPr>
          <a:xfrm rot="377457">
            <a:off x="5248183" y="580755"/>
            <a:ext cx="1796598" cy="1170300"/>
          </a:xfrm>
          <a:prstGeom prst="rect">
            <a:avLst/>
          </a:prstGeom>
        </p:spPr>
      </p:pic>
      <p:pic>
        <p:nvPicPr>
          <p:cNvPr id="65" name="Image 64">
            <a:extLst>
              <a:ext uri="{FF2B5EF4-FFF2-40B4-BE49-F238E27FC236}">
                <a16:creationId xmlns:a16="http://schemas.microsoft.com/office/drawing/2014/main" id="{544AD1CB-1198-41A6-9A71-9503371B9D46}"/>
              </a:ext>
            </a:extLst>
          </p:cNvPr>
          <p:cNvPicPr>
            <a:picLocks noChangeAspect="1"/>
          </p:cNvPicPr>
          <p:nvPr/>
        </p:nvPicPr>
        <p:blipFill rotWithShape="1">
          <a:blip r:embed="rId10">
            <a:duotone>
              <a:schemeClr val="bg2">
                <a:shade val="45000"/>
                <a:satMod val="135000"/>
              </a:schemeClr>
              <a:prstClr val="white"/>
            </a:duotone>
            <a:alphaModFix amt="50000"/>
            <a:extLst>
              <a:ext uri="{28A0092B-C50C-407E-A947-70E740481C1C}">
                <a14:useLocalDpi xmlns:a14="http://schemas.microsoft.com/office/drawing/2010/main" val="0"/>
              </a:ext>
            </a:extLst>
          </a:blip>
          <a:srcRect l="31353" t="33716" r="32464" b="25225"/>
          <a:stretch/>
        </p:blipFill>
        <p:spPr>
          <a:xfrm rot="651696">
            <a:off x="10190772" y="3994119"/>
            <a:ext cx="712841" cy="808914"/>
          </a:xfrm>
          <a:prstGeom prst="rect">
            <a:avLst/>
          </a:prstGeom>
        </p:spPr>
      </p:pic>
      <p:pic>
        <p:nvPicPr>
          <p:cNvPr id="66" name="Image 65">
            <a:extLst>
              <a:ext uri="{FF2B5EF4-FFF2-40B4-BE49-F238E27FC236}">
                <a16:creationId xmlns:a16="http://schemas.microsoft.com/office/drawing/2014/main" id="{473D593A-7F1F-4B5C-860F-68777AF0EC5B}"/>
              </a:ext>
            </a:extLst>
          </p:cNvPr>
          <p:cNvPicPr>
            <a:picLocks noChangeAspect="1"/>
          </p:cNvPicPr>
          <p:nvPr/>
        </p:nvPicPr>
        <p:blipFill rotWithShape="1">
          <a:blip r:embed="rId11">
            <a:duotone>
              <a:schemeClr val="bg2">
                <a:shade val="45000"/>
                <a:satMod val="135000"/>
              </a:schemeClr>
              <a:prstClr val="white"/>
            </a:duotone>
            <a:alphaModFix amt="50000"/>
            <a:extLst>
              <a:ext uri="{28A0092B-C50C-407E-A947-70E740481C1C}">
                <a14:useLocalDpi xmlns:a14="http://schemas.microsoft.com/office/drawing/2010/main" val="0"/>
              </a:ext>
            </a:extLst>
          </a:blip>
          <a:srcRect l="31086" t="29790" r="30922" b="26196"/>
          <a:stretch/>
        </p:blipFill>
        <p:spPr>
          <a:xfrm rot="20857796">
            <a:off x="10712733" y="3078960"/>
            <a:ext cx="1260439" cy="1460177"/>
          </a:xfrm>
          <a:prstGeom prst="rect">
            <a:avLst/>
          </a:prstGeom>
        </p:spPr>
      </p:pic>
      <p:pic>
        <p:nvPicPr>
          <p:cNvPr id="67" name="Image 66">
            <a:extLst>
              <a:ext uri="{FF2B5EF4-FFF2-40B4-BE49-F238E27FC236}">
                <a16:creationId xmlns:a16="http://schemas.microsoft.com/office/drawing/2014/main" id="{9DDBD9E5-EAA3-4790-B872-0BC4B316793A}"/>
              </a:ext>
            </a:extLst>
          </p:cNvPr>
          <p:cNvPicPr>
            <a:picLocks noChangeAspect="1"/>
          </p:cNvPicPr>
          <p:nvPr/>
        </p:nvPicPr>
        <p:blipFill rotWithShape="1">
          <a:blip r:embed="rId12">
            <a:duotone>
              <a:schemeClr val="bg2">
                <a:shade val="45000"/>
                <a:satMod val="135000"/>
              </a:schemeClr>
              <a:prstClr val="white"/>
            </a:duotone>
            <a:alphaModFix amt="50000"/>
            <a:extLst>
              <a:ext uri="{28A0092B-C50C-407E-A947-70E740481C1C}">
                <a14:useLocalDpi xmlns:a14="http://schemas.microsoft.com/office/drawing/2010/main" val="0"/>
              </a:ext>
            </a:extLst>
          </a:blip>
          <a:srcRect l="25777" t="36661" r="25457" b="29098"/>
          <a:stretch/>
        </p:blipFill>
        <p:spPr>
          <a:xfrm rot="818648">
            <a:off x="-225339" y="4355611"/>
            <a:ext cx="1187827" cy="834025"/>
          </a:xfrm>
          <a:prstGeom prst="rect">
            <a:avLst/>
          </a:prstGeom>
        </p:spPr>
      </p:pic>
      <p:pic>
        <p:nvPicPr>
          <p:cNvPr id="68" name="Image 67">
            <a:extLst>
              <a:ext uri="{FF2B5EF4-FFF2-40B4-BE49-F238E27FC236}">
                <a16:creationId xmlns:a16="http://schemas.microsoft.com/office/drawing/2014/main" id="{FD41971E-2B35-4C09-A10D-B87486D0D91C}"/>
              </a:ext>
            </a:extLst>
          </p:cNvPr>
          <p:cNvPicPr>
            <a:picLocks noChangeAspect="1"/>
          </p:cNvPicPr>
          <p:nvPr/>
        </p:nvPicPr>
        <p:blipFill rotWithShape="1">
          <a:blip r:embed="rId13">
            <a:duotone>
              <a:schemeClr val="bg2">
                <a:shade val="45000"/>
                <a:satMod val="135000"/>
              </a:schemeClr>
              <a:prstClr val="white"/>
            </a:duotone>
            <a:alphaModFix amt="50000"/>
            <a:extLst>
              <a:ext uri="{28A0092B-C50C-407E-A947-70E740481C1C}">
                <a14:useLocalDpi xmlns:a14="http://schemas.microsoft.com/office/drawing/2010/main" val="0"/>
              </a:ext>
            </a:extLst>
          </a:blip>
          <a:srcRect l="25552" t="29723" r="23332" b="24566"/>
          <a:stretch/>
        </p:blipFill>
        <p:spPr>
          <a:xfrm>
            <a:off x="-43786" y="5181870"/>
            <a:ext cx="1167676" cy="1044215"/>
          </a:xfrm>
          <a:prstGeom prst="rect">
            <a:avLst/>
          </a:prstGeom>
        </p:spPr>
      </p:pic>
      <p:pic>
        <p:nvPicPr>
          <p:cNvPr id="69" name="Image 68">
            <a:extLst>
              <a:ext uri="{FF2B5EF4-FFF2-40B4-BE49-F238E27FC236}">
                <a16:creationId xmlns:a16="http://schemas.microsoft.com/office/drawing/2014/main" id="{52C9D143-621E-47AC-8844-79ACC301F627}"/>
              </a:ext>
            </a:extLst>
          </p:cNvPr>
          <p:cNvPicPr>
            <a:picLocks noChangeAspect="1"/>
          </p:cNvPicPr>
          <p:nvPr/>
        </p:nvPicPr>
        <p:blipFill rotWithShape="1">
          <a:blip r:embed="rId14">
            <a:duotone>
              <a:schemeClr val="bg2">
                <a:shade val="45000"/>
                <a:satMod val="135000"/>
              </a:schemeClr>
              <a:prstClr val="white"/>
            </a:duotone>
            <a:alphaModFix amt="50000"/>
            <a:extLst>
              <a:ext uri="{28A0092B-C50C-407E-A947-70E740481C1C}">
                <a14:useLocalDpi xmlns:a14="http://schemas.microsoft.com/office/drawing/2010/main" val="0"/>
              </a:ext>
            </a:extLst>
          </a:blip>
          <a:srcRect l="26049" t="32698" r="25811" b="28159"/>
          <a:stretch/>
        </p:blipFill>
        <p:spPr>
          <a:xfrm rot="275743">
            <a:off x="1508386" y="5048608"/>
            <a:ext cx="1099683" cy="894163"/>
          </a:xfrm>
          <a:prstGeom prst="rect">
            <a:avLst/>
          </a:prstGeom>
        </p:spPr>
      </p:pic>
      <p:pic>
        <p:nvPicPr>
          <p:cNvPr id="70" name="Image 69">
            <a:extLst>
              <a:ext uri="{FF2B5EF4-FFF2-40B4-BE49-F238E27FC236}">
                <a16:creationId xmlns:a16="http://schemas.microsoft.com/office/drawing/2014/main" id="{CB464B45-8535-4DD8-8301-DCF66EB0FFC0}"/>
              </a:ext>
            </a:extLst>
          </p:cNvPr>
          <p:cNvPicPr>
            <a:picLocks noChangeAspect="1"/>
          </p:cNvPicPr>
          <p:nvPr/>
        </p:nvPicPr>
        <p:blipFill rotWithShape="1">
          <a:blip r:embed="rId15">
            <a:duotone>
              <a:schemeClr val="bg2">
                <a:shade val="45000"/>
                <a:satMod val="135000"/>
              </a:schemeClr>
              <a:prstClr val="white"/>
            </a:duotone>
            <a:alphaModFix amt="50000"/>
            <a:extLst>
              <a:ext uri="{28A0092B-C50C-407E-A947-70E740481C1C}">
                <a14:useLocalDpi xmlns:a14="http://schemas.microsoft.com/office/drawing/2010/main" val="0"/>
              </a:ext>
            </a:extLst>
          </a:blip>
          <a:srcRect l="30796" t="32257" r="31988" b="27735"/>
          <a:stretch/>
        </p:blipFill>
        <p:spPr>
          <a:xfrm rot="1141768">
            <a:off x="6308586" y="-130373"/>
            <a:ext cx="850145" cy="913906"/>
          </a:xfrm>
          <a:prstGeom prst="rect">
            <a:avLst/>
          </a:prstGeom>
        </p:spPr>
      </p:pic>
      <p:pic>
        <p:nvPicPr>
          <p:cNvPr id="71" name="Image 70">
            <a:extLst>
              <a:ext uri="{FF2B5EF4-FFF2-40B4-BE49-F238E27FC236}">
                <a16:creationId xmlns:a16="http://schemas.microsoft.com/office/drawing/2014/main" id="{94041946-B819-495C-ADF6-8F553C6845F4}"/>
              </a:ext>
            </a:extLst>
          </p:cNvPr>
          <p:cNvPicPr>
            <a:picLocks noChangeAspect="1"/>
          </p:cNvPicPr>
          <p:nvPr/>
        </p:nvPicPr>
        <p:blipFill rotWithShape="1">
          <a:blip r:embed="rId16">
            <a:duotone>
              <a:schemeClr val="bg2">
                <a:shade val="45000"/>
                <a:satMod val="135000"/>
              </a:schemeClr>
              <a:prstClr val="white"/>
            </a:duotone>
            <a:alphaModFix amt="50000"/>
            <a:extLst>
              <a:ext uri="{28A0092B-C50C-407E-A947-70E740481C1C}">
                <a14:useLocalDpi xmlns:a14="http://schemas.microsoft.com/office/drawing/2010/main" val="0"/>
              </a:ext>
            </a:extLst>
          </a:blip>
          <a:srcRect l="25690" t="30140" r="30661" b="24495"/>
          <a:stretch/>
        </p:blipFill>
        <p:spPr>
          <a:xfrm rot="832769">
            <a:off x="694907" y="4370592"/>
            <a:ext cx="997092" cy="1036278"/>
          </a:xfrm>
          <a:prstGeom prst="rect">
            <a:avLst/>
          </a:prstGeom>
        </p:spPr>
      </p:pic>
      <p:pic>
        <p:nvPicPr>
          <p:cNvPr id="72" name="Image 71">
            <a:extLst>
              <a:ext uri="{FF2B5EF4-FFF2-40B4-BE49-F238E27FC236}">
                <a16:creationId xmlns:a16="http://schemas.microsoft.com/office/drawing/2014/main" id="{2F73545D-942A-4E2A-A437-094D5BE0C1B6}"/>
              </a:ext>
            </a:extLst>
          </p:cNvPr>
          <p:cNvPicPr>
            <a:picLocks noChangeAspect="1"/>
          </p:cNvPicPr>
          <p:nvPr/>
        </p:nvPicPr>
        <p:blipFill rotWithShape="1">
          <a:blip r:embed="rId17">
            <a:duotone>
              <a:schemeClr val="bg2">
                <a:shade val="45000"/>
                <a:satMod val="135000"/>
              </a:schemeClr>
              <a:prstClr val="white"/>
            </a:duotone>
            <a:alphaModFix amt="50000"/>
            <a:extLst>
              <a:ext uri="{28A0092B-C50C-407E-A947-70E740481C1C}">
                <a14:useLocalDpi xmlns:a14="http://schemas.microsoft.com/office/drawing/2010/main" val="0"/>
              </a:ext>
            </a:extLst>
          </a:blip>
          <a:srcRect l="29250" t="33115" r="28988" b="26410"/>
          <a:stretch/>
        </p:blipFill>
        <p:spPr>
          <a:xfrm rot="20996030">
            <a:off x="3759239" y="59065"/>
            <a:ext cx="884356" cy="857110"/>
          </a:xfrm>
          <a:prstGeom prst="rect">
            <a:avLst/>
          </a:prstGeom>
        </p:spPr>
      </p:pic>
      <p:pic>
        <p:nvPicPr>
          <p:cNvPr id="73" name="Image 72">
            <a:extLst>
              <a:ext uri="{FF2B5EF4-FFF2-40B4-BE49-F238E27FC236}">
                <a16:creationId xmlns:a16="http://schemas.microsoft.com/office/drawing/2014/main" id="{78ACA01B-9462-470E-B4AE-F11782FEC8FA}"/>
              </a:ext>
            </a:extLst>
          </p:cNvPr>
          <p:cNvPicPr>
            <a:picLocks noChangeAspect="1"/>
          </p:cNvPicPr>
          <p:nvPr/>
        </p:nvPicPr>
        <p:blipFill rotWithShape="1">
          <a:blip r:embed="rId18">
            <a:duotone>
              <a:schemeClr val="bg2">
                <a:shade val="45000"/>
                <a:satMod val="135000"/>
              </a:schemeClr>
              <a:prstClr val="white"/>
            </a:duotone>
            <a:alphaModFix amt="50000"/>
            <a:extLst>
              <a:ext uri="{28A0092B-C50C-407E-A947-70E740481C1C}">
                <a14:useLocalDpi xmlns:a14="http://schemas.microsoft.com/office/drawing/2010/main" val="0"/>
              </a:ext>
            </a:extLst>
          </a:blip>
          <a:srcRect l="24909" t="21672" r="20677" b="28315"/>
          <a:stretch/>
        </p:blipFill>
        <p:spPr>
          <a:xfrm rot="20625121">
            <a:off x="8352261" y="5103175"/>
            <a:ext cx="1517741" cy="1394986"/>
          </a:xfrm>
          <a:prstGeom prst="rect">
            <a:avLst/>
          </a:prstGeom>
        </p:spPr>
      </p:pic>
      <p:pic>
        <p:nvPicPr>
          <p:cNvPr id="74" name="Image 73">
            <a:extLst>
              <a:ext uri="{FF2B5EF4-FFF2-40B4-BE49-F238E27FC236}">
                <a16:creationId xmlns:a16="http://schemas.microsoft.com/office/drawing/2014/main" id="{1FB0583C-8CEF-4187-B7A4-13F2AE8E6B27}"/>
              </a:ext>
            </a:extLst>
          </p:cNvPr>
          <p:cNvPicPr>
            <a:picLocks noChangeAspect="1"/>
          </p:cNvPicPr>
          <p:nvPr/>
        </p:nvPicPr>
        <p:blipFill rotWithShape="1">
          <a:blip r:embed="rId19">
            <a:duotone>
              <a:schemeClr val="bg2">
                <a:shade val="45000"/>
                <a:satMod val="135000"/>
              </a:schemeClr>
              <a:prstClr val="white"/>
            </a:duotone>
            <a:alphaModFix amt="50000"/>
            <a:extLst>
              <a:ext uri="{28A0092B-C50C-407E-A947-70E740481C1C}">
                <a14:useLocalDpi xmlns:a14="http://schemas.microsoft.com/office/drawing/2010/main" val="0"/>
              </a:ext>
            </a:extLst>
          </a:blip>
          <a:srcRect l="27933" t="30907" r="28994" b="27830"/>
          <a:stretch/>
        </p:blipFill>
        <p:spPr>
          <a:xfrm rot="381255">
            <a:off x="7119029" y="-215120"/>
            <a:ext cx="1195278" cy="1145043"/>
          </a:xfrm>
          <a:prstGeom prst="rect">
            <a:avLst/>
          </a:prstGeom>
        </p:spPr>
      </p:pic>
      <p:pic>
        <p:nvPicPr>
          <p:cNvPr id="75" name="Image 74">
            <a:extLst>
              <a:ext uri="{FF2B5EF4-FFF2-40B4-BE49-F238E27FC236}">
                <a16:creationId xmlns:a16="http://schemas.microsoft.com/office/drawing/2014/main" id="{2D05F989-B578-4B2D-B475-07D1E25CE1D1}"/>
              </a:ext>
            </a:extLst>
          </p:cNvPr>
          <p:cNvPicPr>
            <a:picLocks noChangeAspect="1"/>
          </p:cNvPicPr>
          <p:nvPr/>
        </p:nvPicPr>
        <p:blipFill rotWithShape="1">
          <a:blip r:embed="rId20">
            <a:duotone>
              <a:schemeClr val="bg2">
                <a:shade val="45000"/>
                <a:satMod val="135000"/>
              </a:schemeClr>
              <a:prstClr val="white"/>
            </a:duotone>
            <a:alphaModFix amt="50000"/>
            <a:extLst>
              <a:ext uri="{28A0092B-C50C-407E-A947-70E740481C1C}">
                <a14:useLocalDpi xmlns:a14="http://schemas.microsoft.com/office/drawing/2010/main" val="0"/>
              </a:ext>
            </a:extLst>
          </a:blip>
          <a:srcRect l="32533" t="30611" r="31607" b="27777"/>
          <a:stretch/>
        </p:blipFill>
        <p:spPr>
          <a:xfrm rot="20366321">
            <a:off x="9667039" y="4506037"/>
            <a:ext cx="860487" cy="998490"/>
          </a:xfrm>
          <a:prstGeom prst="rect">
            <a:avLst/>
          </a:prstGeom>
        </p:spPr>
      </p:pic>
      <p:pic>
        <p:nvPicPr>
          <p:cNvPr id="76" name="Image 75">
            <a:extLst>
              <a:ext uri="{FF2B5EF4-FFF2-40B4-BE49-F238E27FC236}">
                <a16:creationId xmlns:a16="http://schemas.microsoft.com/office/drawing/2014/main" id="{ECB38DF2-0D31-41A7-B6D3-60D577C7533A}"/>
              </a:ext>
            </a:extLst>
          </p:cNvPr>
          <p:cNvPicPr>
            <a:picLocks noChangeAspect="1"/>
          </p:cNvPicPr>
          <p:nvPr/>
        </p:nvPicPr>
        <p:blipFill rotWithShape="1">
          <a:blip r:embed="rId21">
            <a:duotone>
              <a:schemeClr val="bg2">
                <a:shade val="45000"/>
                <a:satMod val="135000"/>
              </a:schemeClr>
              <a:prstClr val="white"/>
            </a:duotone>
            <a:alphaModFix amt="50000"/>
            <a:extLst>
              <a:ext uri="{28A0092B-C50C-407E-A947-70E740481C1C}">
                <a14:useLocalDpi xmlns:a14="http://schemas.microsoft.com/office/drawing/2010/main" val="0"/>
              </a:ext>
            </a:extLst>
          </a:blip>
          <a:srcRect l="36706" t="35234" r="36476" b="27861"/>
          <a:stretch/>
        </p:blipFill>
        <p:spPr>
          <a:xfrm rot="1274491">
            <a:off x="4566832" y="-89894"/>
            <a:ext cx="977843" cy="1345648"/>
          </a:xfrm>
          <a:prstGeom prst="rect">
            <a:avLst/>
          </a:prstGeom>
        </p:spPr>
      </p:pic>
      <p:pic>
        <p:nvPicPr>
          <p:cNvPr id="32" name="Image 31">
            <a:extLst>
              <a:ext uri="{FF2B5EF4-FFF2-40B4-BE49-F238E27FC236}">
                <a16:creationId xmlns:a16="http://schemas.microsoft.com/office/drawing/2014/main" id="{E274C12A-E35C-4CC5-9B23-E76664DC60C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365125"/>
            <a:ext cx="275714" cy="1183949"/>
          </a:xfrm>
          <a:prstGeom prst="rect">
            <a:avLst/>
          </a:prstGeom>
        </p:spPr>
      </p:pic>
      <p:sp>
        <p:nvSpPr>
          <p:cNvPr id="33" name="Rectangle 32">
            <a:extLst>
              <a:ext uri="{FF2B5EF4-FFF2-40B4-BE49-F238E27FC236}">
                <a16:creationId xmlns:a16="http://schemas.microsoft.com/office/drawing/2014/main" id="{961C424A-CE10-4D45-ABDC-34E8539B72DF}"/>
              </a:ext>
            </a:extLst>
          </p:cNvPr>
          <p:cNvSpPr/>
          <p:nvPr/>
        </p:nvSpPr>
        <p:spPr>
          <a:xfrm>
            <a:off x="11916286" y="0"/>
            <a:ext cx="275714" cy="6858000"/>
          </a:xfrm>
          <a:prstGeom prst="rect">
            <a:avLst/>
          </a:prstGeom>
          <a:solidFill>
            <a:srgbClr val="7D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4" name="Image 33" descr="Une image contenant texte, horloge, signe&#10;&#10;Description générée automatiquement">
            <a:extLst>
              <a:ext uri="{FF2B5EF4-FFF2-40B4-BE49-F238E27FC236}">
                <a16:creationId xmlns:a16="http://schemas.microsoft.com/office/drawing/2014/main" id="{9908D382-9479-4162-B95C-D7629052F55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41249" y="5362766"/>
            <a:ext cx="1715596" cy="768998"/>
          </a:xfrm>
          <a:prstGeom prst="rect">
            <a:avLst/>
          </a:prstGeom>
        </p:spPr>
      </p:pic>
      <p:grpSp>
        <p:nvGrpSpPr>
          <p:cNvPr id="21" name="Groupe 20">
            <a:extLst>
              <a:ext uri="{FF2B5EF4-FFF2-40B4-BE49-F238E27FC236}">
                <a16:creationId xmlns:a16="http://schemas.microsoft.com/office/drawing/2014/main" id="{3BDEFA21-8793-6C18-CA8C-F867A2E78CA2}"/>
              </a:ext>
            </a:extLst>
          </p:cNvPr>
          <p:cNvGrpSpPr/>
          <p:nvPr userDrawn="1"/>
        </p:nvGrpSpPr>
        <p:grpSpPr>
          <a:xfrm>
            <a:off x="5356951" y="6291285"/>
            <a:ext cx="1489343" cy="393654"/>
            <a:chOff x="2312388" y="6292012"/>
            <a:chExt cx="1489343" cy="393654"/>
          </a:xfrm>
        </p:grpSpPr>
        <p:pic>
          <p:nvPicPr>
            <p:cNvPr id="22" name="Image 21" descr="Une image contenant noir, obscurité&#10;&#10;Description générée automatiquement">
              <a:extLst>
                <a:ext uri="{FF2B5EF4-FFF2-40B4-BE49-F238E27FC236}">
                  <a16:creationId xmlns:a16="http://schemas.microsoft.com/office/drawing/2014/main" id="{31A00C55-5359-17A0-6447-8A0C9179249F}"/>
                </a:ext>
              </a:extLst>
            </p:cNvPr>
            <p:cNvPicPr>
              <a:picLocks noChangeAspect="1"/>
            </p:cNvPicPr>
            <p:nvPr userDrawn="1"/>
          </p:nvPicPr>
          <p:blipFill>
            <a:blip r:embed="rId2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22684" y="6314096"/>
              <a:ext cx="579047" cy="287786"/>
            </a:xfrm>
            <a:prstGeom prst="rect">
              <a:avLst/>
            </a:prstGeom>
          </p:spPr>
        </p:pic>
        <p:pic>
          <p:nvPicPr>
            <p:cNvPr id="23" name="Image 22">
              <a:extLst>
                <a:ext uri="{FF2B5EF4-FFF2-40B4-BE49-F238E27FC236}">
                  <a16:creationId xmlns:a16="http://schemas.microsoft.com/office/drawing/2014/main" id="{01C4EF49-C452-BD09-0DB5-0FA3CD4B9253}"/>
                </a:ext>
              </a:extLst>
            </p:cNvPr>
            <p:cNvPicPr>
              <a:picLocks noChangeAspect="1"/>
            </p:cNvPicPr>
            <p:nvPr/>
          </p:nvPicPr>
          <p:blipFill rotWithShape="1">
            <a:blip r:embed="rId25">
              <a:duotone>
                <a:schemeClr val="bg2">
                  <a:shade val="45000"/>
                  <a:satMod val="135000"/>
                </a:schemeClr>
                <a:prstClr val="white"/>
              </a:duotone>
              <a:extLst>
                <a:ext uri="{28A0092B-C50C-407E-A947-70E740481C1C}">
                  <a14:useLocalDpi xmlns:a14="http://schemas.microsoft.com/office/drawing/2010/main" val="0"/>
                </a:ext>
              </a:extLst>
            </a:blip>
            <a:srcRect l="15966" t="19888" r="15745" b="22129"/>
            <a:stretch/>
          </p:blipFill>
          <p:spPr>
            <a:xfrm>
              <a:off x="2312388" y="6337082"/>
              <a:ext cx="283989" cy="311585"/>
            </a:xfrm>
            <a:prstGeom prst="rect">
              <a:avLst/>
            </a:prstGeom>
          </p:spPr>
        </p:pic>
        <p:pic>
          <p:nvPicPr>
            <p:cNvPr id="24" name="Image 23">
              <a:extLst>
                <a:ext uri="{FF2B5EF4-FFF2-40B4-BE49-F238E27FC236}">
                  <a16:creationId xmlns:a16="http://schemas.microsoft.com/office/drawing/2014/main" id="{5D216C82-A730-E394-B0EB-3D7A49442928}"/>
                </a:ext>
              </a:extLst>
            </p:cNvPr>
            <p:cNvPicPr>
              <a:picLocks noChangeAspect="1"/>
            </p:cNvPicPr>
            <p:nvPr userDrawn="1"/>
          </p:nvPicPr>
          <p:blipFill rotWithShape="1">
            <a:blip r:embed="rId26">
              <a:duotone>
                <a:schemeClr val="bg2">
                  <a:shade val="45000"/>
                  <a:satMod val="135000"/>
                </a:schemeClr>
                <a:prstClr val="white"/>
              </a:duotone>
              <a:extLst>
                <a:ext uri="{28A0092B-C50C-407E-A947-70E740481C1C}">
                  <a14:useLocalDpi xmlns:a14="http://schemas.microsoft.com/office/drawing/2010/main" val="0"/>
                </a:ext>
              </a:extLst>
            </a:blip>
            <a:srcRect l="38807" t="13504" r="29436" b="9563"/>
            <a:stretch/>
          </p:blipFill>
          <p:spPr>
            <a:xfrm>
              <a:off x="2686050" y="6292012"/>
              <a:ext cx="431005" cy="393654"/>
            </a:xfrm>
            <a:prstGeom prst="rect">
              <a:avLst/>
            </a:prstGeom>
          </p:spPr>
        </p:pic>
      </p:grpSp>
    </p:spTree>
    <p:extLst>
      <p:ext uri="{BB962C8B-B14F-4D97-AF65-F5344CB8AC3E}">
        <p14:creationId xmlns:p14="http://schemas.microsoft.com/office/powerpoint/2010/main" val="67594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333CF-66C9-4CCA-8C16-E8F18DB86E49}"/>
              </a:ext>
            </a:extLst>
          </p:cNvPr>
          <p:cNvSpPr>
            <a:spLocks noGrp="1"/>
          </p:cNvSpPr>
          <p:nvPr>
            <p:ph type="title" hasCustomPrompt="1"/>
          </p:nvPr>
        </p:nvSpPr>
        <p:spPr>
          <a:xfrm>
            <a:off x="831850" y="536783"/>
            <a:ext cx="6929711" cy="2852737"/>
          </a:xfrm>
        </p:spPr>
        <p:txBody>
          <a:bodyPr anchor="b">
            <a:noAutofit/>
          </a:bodyPr>
          <a:lstStyle>
            <a:lvl1pPr>
              <a:defRPr sz="5000"/>
            </a:lvl1pPr>
          </a:lstStyle>
          <a:p>
            <a:r>
              <a:rPr lang="fr-FR"/>
              <a:t>Insérez le titre</a:t>
            </a:r>
            <a:br>
              <a:rPr lang="fr-FR"/>
            </a:br>
            <a:r>
              <a:rPr lang="fr-FR"/>
              <a:t>de section, Arial, corps 50 gras </a:t>
            </a:r>
            <a:endParaRPr lang="fr-BE"/>
          </a:p>
        </p:txBody>
      </p:sp>
      <p:sp>
        <p:nvSpPr>
          <p:cNvPr id="3" name="Espace réservé du texte 2">
            <a:extLst>
              <a:ext uri="{FF2B5EF4-FFF2-40B4-BE49-F238E27FC236}">
                <a16:creationId xmlns:a16="http://schemas.microsoft.com/office/drawing/2014/main" id="{772CC2E8-27FF-456C-8B8B-2CFEB2C849F2}"/>
              </a:ext>
            </a:extLst>
          </p:cNvPr>
          <p:cNvSpPr>
            <a:spLocks noGrp="1"/>
          </p:cNvSpPr>
          <p:nvPr>
            <p:ph type="body" idx="1" hasCustomPrompt="1"/>
          </p:nvPr>
        </p:nvSpPr>
        <p:spPr>
          <a:xfrm>
            <a:off x="831850" y="3459826"/>
            <a:ext cx="6929711" cy="1468437"/>
          </a:xfrm>
        </p:spPr>
        <p:txBody>
          <a:bodyPr>
            <a:normAutofit/>
          </a:bodyPr>
          <a:lstStyle>
            <a:lvl1pPr marL="0" indent="0">
              <a:buNone/>
              <a:tabLst/>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Insérez ici le sous-titre de section. Police Arial, corps 20</a:t>
            </a:r>
            <a:endParaRPr lang="fr-BE"/>
          </a:p>
        </p:txBody>
      </p:sp>
      <p:pic>
        <p:nvPicPr>
          <p:cNvPr id="7" name="Image 6">
            <a:extLst>
              <a:ext uri="{FF2B5EF4-FFF2-40B4-BE49-F238E27FC236}">
                <a16:creationId xmlns:a16="http://schemas.microsoft.com/office/drawing/2014/main" id="{5C376C69-A6B4-4587-B5DC-9CD78194EBD6}"/>
              </a:ext>
            </a:extLst>
          </p:cNvPr>
          <p:cNvPicPr>
            <a:picLocks noChangeAspect="1"/>
          </p:cNvPicPr>
          <p:nvPr/>
        </p:nvPicPr>
        <p:blipFill rotWithShape="1">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rcRect l="25923" t="33992" r="38151" b="24420"/>
          <a:stretch/>
        </p:blipFill>
        <p:spPr>
          <a:xfrm>
            <a:off x="10963383" y="1563622"/>
            <a:ext cx="952770" cy="1104867"/>
          </a:xfrm>
          <a:prstGeom prst="rect">
            <a:avLst/>
          </a:prstGeom>
        </p:spPr>
      </p:pic>
      <p:pic>
        <p:nvPicPr>
          <p:cNvPr id="8" name="Image 7">
            <a:extLst>
              <a:ext uri="{FF2B5EF4-FFF2-40B4-BE49-F238E27FC236}">
                <a16:creationId xmlns:a16="http://schemas.microsoft.com/office/drawing/2014/main" id="{1C33FF0F-195F-48EA-B4F0-0944FE318E76}"/>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l="31092" t="34951" r="39199" b="27472"/>
          <a:stretch/>
        </p:blipFill>
        <p:spPr>
          <a:xfrm>
            <a:off x="10576937" y="4293359"/>
            <a:ext cx="1339215" cy="1693875"/>
          </a:xfrm>
          <a:prstGeom prst="rect">
            <a:avLst/>
          </a:prstGeom>
        </p:spPr>
      </p:pic>
      <p:pic>
        <p:nvPicPr>
          <p:cNvPr id="9" name="Image 8">
            <a:extLst>
              <a:ext uri="{FF2B5EF4-FFF2-40B4-BE49-F238E27FC236}">
                <a16:creationId xmlns:a16="http://schemas.microsoft.com/office/drawing/2014/main" id="{64DB3B2C-E449-43DF-BF12-FAE0583BFE98}"/>
              </a:ext>
            </a:extLst>
          </p:cNvPr>
          <p:cNvPicPr>
            <a:picLocks noChangeAspect="1"/>
          </p:cNvPicPr>
          <p:nvPr/>
        </p:nvPicPr>
        <p:blipFill rotWithShape="1">
          <a:blip r:embed="rId4">
            <a:duotone>
              <a:schemeClr val="bg2">
                <a:shade val="45000"/>
                <a:satMod val="135000"/>
              </a:schemeClr>
              <a:prstClr val="white"/>
            </a:duotone>
            <a:alphaModFix amt="50000"/>
            <a:extLst>
              <a:ext uri="{28A0092B-C50C-407E-A947-70E740481C1C}">
                <a14:useLocalDpi xmlns:a14="http://schemas.microsoft.com/office/drawing/2010/main" val="0"/>
              </a:ext>
            </a:extLst>
          </a:blip>
          <a:srcRect l="28489" t="35087" r="28493" b="28587"/>
          <a:stretch/>
        </p:blipFill>
        <p:spPr>
          <a:xfrm rot="21262702">
            <a:off x="6893911" y="854410"/>
            <a:ext cx="1357869" cy="1146628"/>
          </a:xfrm>
          <a:prstGeom prst="rect">
            <a:avLst/>
          </a:prstGeom>
        </p:spPr>
      </p:pic>
      <p:pic>
        <p:nvPicPr>
          <p:cNvPr id="10" name="Image 9">
            <a:extLst>
              <a:ext uri="{FF2B5EF4-FFF2-40B4-BE49-F238E27FC236}">
                <a16:creationId xmlns:a16="http://schemas.microsoft.com/office/drawing/2014/main" id="{50852B77-0189-4E30-B749-D2FF9BE13238}"/>
              </a:ext>
            </a:extLst>
          </p:cNvPr>
          <p:cNvPicPr>
            <a:picLocks noChangeAspect="1"/>
          </p:cNvPicPr>
          <p:nvPr/>
        </p:nvPicPr>
        <p:blipFill rotWithShape="1">
          <a:blip r:embed="rId5">
            <a:duotone>
              <a:schemeClr val="bg2">
                <a:shade val="45000"/>
                <a:satMod val="135000"/>
              </a:schemeClr>
              <a:prstClr val="white"/>
            </a:duotone>
            <a:alphaModFix amt="50000"/>
            <a:extLst>
              <a:ext uri="{28A0092B-C50C-407E-A947-70E740481C1C}">
                <a14:useLocalDpi xmlns:a14="http://schemas.microsoft.com/office/drawing/2010/main" val="0"/>
              </a:ext>
            </a:extLst>
          </a:blip>
          <a:srcRect l="21402" t="34580" r="17999" b="25863"/>
          <a:stretch/>
        </p:blipFill>
        <p:spPr>
          <a:xfrm rot="443287">
            <a:off x="6540312" y="95783"/>
            <a:ext cx="1339410" cy="874317"/>
          </a:xfrm>
          <a:prstGeom prst="rect">
            <a:avLst/>
          </a:prstGeom>
        </p:spPr>
      </p:pic>
      <p:pic>
        <p:nvPicPr>
          <p:cNvPr id="11" name="Image 10">
            <a:extLst>
              <a:ext uri="{FF2B5EF4-FFF2-40B4-BE49-F238E27FC236}">
                <a16:creationId xmlns:a16="http://schemas.microsoft.com/office/drawing/2014/main" id="{D9B57CA7-9B93-4A2C-B129-0FDCE3AFAEF7}"/>
              </a:ext>
            </a:extLst>
          </p:cNvPr>
          <p:cNvPicPr>
            <a:picLocks noChangeAspect="1"/>
          </p:cNvPicPr>
          <p:nvPr/>
        </p:nvPicPr>
        <p:blipFill rotWithShape="1">
          <a:blip r:embed="rId6">
            <a:duotone>
              <a:schemeClr val="bg2">
                <a:shade val="45000"/>
                <a:satMod val="135000"/>
              </a:schemeClr>
              <a:prstClr val="white"/>
            </a:duotone>
            <a:alphaModFix amt="50000"/>
            <a:extLst>
              <a:ext uri="{28A0092B-C50C-407E-A947-70E740481C1C}">
                <a14:useLocalDpi xmlns:a14="http://schemas.microsoft.com/office/drawing/2010/main" val="0"/>
              </a:ext>
            </a:extLst>
          </a:blip>
          <a:srcRect l="31409" t="32409" r="30542" b="28164"/>
          <a:stretch/>
        </p:blipFill>
        <p:spPr>
          <a:xfrm>
            <a:off x="9249034" y="2147375"/>
            <a:ext cx="869164" cy="900660"/>
          </a:xfrm>
          <a:prstGeom prst="rect">
            <a:avLst/>
          </a:prstGeom>
        </p:spPr>
      </p:pic>
      <p:pic>
        <p:nvPicPr>
          <p:cNvPr id="12" name="Image 11">
            <a:extLst>
              <a:ext uri="{FF2B5EF4-FFF2-40B4-BE49-F238E27FC236}">
                <a16:creationId xmlns:a16="http://schemas.microsoft.com/office/drawing/2014/main" id="{15FBA0B0-E8D2-4B0B-A9CB-4EE89FBBBD5B}"/>
              </a:ext>
            </a:extLst>
          </p:cNvPr>
          <p:cNvPicPr>
            <a:picLocks noChangeAspect="1"/>
          </p:cNvPicPr>
          <p:nvPr/>
        </p:nvPicPr>
        <p:blipFill rotWithShape="1">
          <a:blip r:embed="rId7">
            <a:duotone>
              <a:schemeClr val="bg2">
                <a:shade val="45000"/>
                <a:satMod val="135000"/>
              </a:schemeClr>
              <a:prstClr val="white"/>
            </a:duotone>
            <a:alphaModFix amt="50000"/>
            <a:extLst>
              <a:ext uri="{28A0092B-C50C-407E-A947-70E740481C1C}">
                <a14:useLocalDpi xmlns:a14="http://schemas.microsoft.com/office/drawing/2010/main" val="0"/>
              </a:ext>
            </a:extLst>
          </a:blip>
          <a:srcRect l="25284" t="30531" r="25014" b="28322"/>
          <a:stretch/>
        </p:blipFill>
        <p:spPr>
          <a:xfrm>
            <a:off x="8877292" y="1227135"/>
            <a:ext cx="1198090" cy="991871"/>
          </a:xfrm>
          <a:prstGeom prst="rect">
            <a:avLst/>
          </a:prstGeom>
        </p:spPr>
      </p:pic>
      <p:pic>
        <p:nvPicPr>
          <p:cNvPr id="13" name="Image 12">
            <a:extLst>
              <a:ext uri="{FF2B5EF4-FFF2-40B4-BE49-F238E27FC236}">
                <a16:creationId xmlns:a16="http://schemas.microsoft.com/office/drawing/2014/main" id="{7A5E7B26-887F-4464-9781-2B756A3328EF}"/>
              </a:ext>
            </a:extLst>
          </p:cNvPr>
          <p:cNvPicPr>
            <a:picLocks noChangeAspect="1"/>
          </p:cNvPicPr>
          <p:nvPr/>
        </p:nvPicPr>
        <p:blipFill rotWithShape="1">
          <a:blip r:embed="rId8">
            <a:duotone>
              <a:schemeClr val="bg2">
                <a:shade val="45000"/>
                <a:satMod val="135000"/>
              </a:schemeClr>
              <a:prstClr val="white"/>
            </a:duotone>
            <a:alphaModFix amt="50000"/>
            <a:extLst>
              <a:ext uri="{28A0092B-C50C-407E-A947-70E740481C1C}">
                <a14:useLocalDpi xmlns:a14="http://schemas.microsoft.com/office/drawing/2010/main" val="0"/>
              </a:ext>
            </a:extLst>
          </a:blip>
          <a:srcRect l="24570" t="33252" r="27298" b="25504"/>
          <a:stretch/>
        </p:blipFill>
        <p:spPr>
          <a:xfrm rot="483071">
            <a:off x="11016149" y="762240"/>
            <a:ext cx="982506" cy="841917"/>
          </a:xfrm>
          <a:prstGeom prst="rect">
            <a:avLst/>
          </a:prstGeom>
        </p:spPr>
      </p:pic>
      <p:pic>
        <p:nvPicPr>
          <p:cNvPr id="14" name="Image 13">
            <a:extLst>
              <a:ext uri="{FF2B5EF4-FFF2-40B4-BE49-F238E27FC236}">
                <a16:creationId xmlns:a16="http://schemas.microsoft.com/office/drawing/2014/main" id="{3345A052-B201-4B45-BB7C-611395364984}"/>
              </a:ext>
            </a:extLst>
          </p:cNvPr>
          <p:cNvPicPr>
            <a:picLocks noChangeAspect="1"/>
          </p:cNvPicPr>
          <p:nvPr/>
        </p:nvPicPr>
        <p:blipFill rotWithShape="1">
          <a:blip r:embed="rId9">
            <a:duotone>
              <a:schemeClr val="bg2">
                <a:shade val="45000"/>
                <a:satMod val="135000"/>
              </a:schemeClr>
              <a:prstClr val="white"/>
            </a:duotone>
            <a:alphaModFix amt="50000"/>
            <a:extLst>
              <a:ext uri="{28A0092B-C50C-407E-A947-70E740481C1C}">
                <a14:useLocalDpi xmlns:a14="http://schemas.microsoft.com/office/drawing/2010/main" val="0"/>
              </a:ext>
            </a:extLst>
          </a:blip>
          <a:srcRect l="27224" t="38066" r="24978" b="30799"/>
          <a:stretch/>
        </p:blipFill>
        <p:spPr>
          <a:xfrm rot="377457">
            <a:off x="9488329" y="514292"/>
            <a:ext cx="1796598" cy="1170300"/>
          </a:xfrm>
          <a:prstGeom prst="rect">
            <a:avLst/>
          </a:prstGeom>
        </p:spPr>
      </p:pic>
      <p:pic>
        <p:nvPicPr>
          <p:cNvPr id="15" name="Image 14">
            <a:extLst>
              <a:ext uri="{FF2B5EF4-FFF2-40B4-BE49-F238E27FC236}">
                <a16:creationId xmlns:a16="http://schemas.microsoft.com/office/drawing/2014/main" id="{1BDA3484-9814-4B1E-A7A0-41E17D550307}"/>
              </a:ext>
            </a:extLst>
          </p:cNvPr>
          <p:cNvPicPr>
            <a:picLocks noChangeAspect="1"/>
          </p:cNvPicPr>
          <p:nvPr/>
        </p:nvPicPr>
        <p:blipFill rotWithShape="1">
          <a:blip r:embed="rId10">
            <a:duotone>
              <a:schemeClr val="bg2">
                <a:shade val="45000"/>
                <a:satMod val="135000"/>
              </a:schemeClr>
              <a:prstClr val="white"/>
            </a:duotone>
            <a:alphaModFix amt="80000"/>
            <a:extLst>
              <a:ext uri="{28A0092B-C50C-407E-A947-70E740481C1C}">
                <a14:useLocalDpi xmlns:a14="http://schemas.microsoft.com/office/drawing/2010/main" val="0"/>
              </a:ext>
            </a:extLst>
          </a:blip>
          <a:srcRect l="31353" t="33716" r="32464" b="25225"/>
          <a:stretch/>
        </p:blipFill>
        <p:spPr>
          <a:xfrm>
            <a:off x="11133103" y="3508027"/>
            <a:ext cx="712841" cy="808914"/>
          </a:xfrm>
          <a:prstGeom prst="rect">
            <a:avLst/>
          </a:prstGeom>
        </p:spPr>
      </p:pic>
      <p:pic>
        <p:nvPicPr>
          <p:cNvPr id="16" name="Image 15">
            <a:extLst>
              <a:ext uri="{FF2B5EF4-FFF2-40B4-BE49-F238E27FC236}">
                <a16:creationId xmlns:a16="http://schemas.microsoft.com/office/drawing/2014/main" id="{24754834-BB09-4F7C-AD77-84400A4A0F25}"/>
              </a:ext>
            </a:extLst>
          </p:cNvPr>
          <p:cNvPicPr>
            <a:picLocks noChangeAspect="1"/>
          </p:cNvPicPr>
          <p:nvPr/>
        </p:nvPicPr>
        <p:blipFill rotWithShape="1">
          <a:blip r:embed="rId11">
            <a:duotone>
              <a:schemeClr val="bg2">
                <a:shade val="45000"/>
                <a:satMod val="135000"/>
              </a:schemeClr>
              <a:prstClr val="white"/>
            </a:duotone>
            <a:alphaModFix amt="50000"/>
            <a:extLst>
              <a:ext uri="{28A0092B-C50C-407E-A947-70E740481C1C}">
                <a14:useLocalDpi xmlns:a14="http://schemas.microsoft.com/office/drawing/2010/main" val="0"/>
              </a:ext>
            </a:extLst>
          </a:blip>
          <a:srcRect l="31086" t="29790" r="30922" b="26196"/>
          <a:stretch/>
        </p:blipFill>
        <p:spPr>
          <a:xfrm rot="20857796">
            <a:off x="9147566" y="2941223"/>
            <a:ext cx="1260439" cy="1460177"/>
          </a:xfrm>
          <a:prstGeom prst="rect">
            <a:avLst/>
          </a:prstGeom>
        </p:spPr>
      </p:pic>
      <p:pic>
        <p:nvPicPr>
          <p:cNvPr id="17" name="Image 16">
            <a:extLst>
              <a:ext uri="{FF2B5EF4-FFF2-40B4-BE49-F238E27FC236}">
                <a16:creationId xmlns:a16="http://schemas.microsoft.com/office/drawing/2014/main" id="{FBF72A88-3E88-4A23-A214-409D6BB46647}"/>
              </a:ext>
            </a:extLst>
          </p:cNvPr>
          <p:cNvPicPr>
            <a:picLocks noChangeAspect="1"/>
          </p:cNvPicPr>
          <p:nvPr/>
        </p:nvPicPr>
        <p:blipFill rotWithShape="1">
          <a:blip r:embed="rId12">
            <a:duotone>
              <a:schemeClr val="bg2">
                <a:shade val="45000"/>
                <a:satMod val="135000"/>
              </a:schemeClr>
              <a:prstClr val="white"/>
            </a:duotone>
            <a:alphaModFix amt="50000"/>
            <a:extLst>
              <a:ext uri="{28A0092B-C50C-407E-A947-70E740481C1C}">
                <a14:useLocalDpi xmlns:a14="http://schemas.microsoft.com/office/drawing/2010/main" val="0"/>
              </a:ext>
            </a:extLst>
          </a:blip>
          <a:srcRect l="25777" t="36661" r="25457" b="29098"/>
          <a:stretch/>
        </p:blipFill>
        <p:spPr>
          <a:xfrm rot="818648">
            <a:off x="8011985" y="1890419"/>
            <a:ext cx="1187827" cy="834025"/>
          </a:xfrm>
          <a:prstGeom prst="rect">
            <a:avLst/>
          </a:prstGeom>
        </p:spPr>
      </p:pic>
      <p:pic>
        <p:nvPicPr>
          <p:cNvPr id="18" name="Image 17">
            <a:extLst>
              <a:ext uri="{FF2B5EF4-FFF2-40B4-BE49-F238E27FC236}">
                <a16:creationId xmlns:a16="http://schemas.microsoft.com/office/drawing/2014/main" id="{7D1D5764-E2AC-4C05-9B26-7E3150FB752D}"/>
              </a:ext>
            </a:extLst>
          </p:cNvPr>
          <p:cNvPicPr>
            <a:picLocks noChangeAspect="1"/>
          </p:cNvPicPr>
          <p:nvPr/>
        </p:nvPicPr>
        <p:blipFill rotWithShape="1">
          <a:blip r:embed="rId13">
            <a:duotone>
              <a:schemeClr val="bg2">
                <a:shade val="45000"/>
                <a:satMod val="135000"/>
              </a:schemeClr>
              <a:prstClr val="white"/>
            </a:duotone>
            <a:alphaModFix amt="50000"/>
            <a:extLst>
              <a:ext uri="{28A0092B-C50C-407E-A947-70E740481C1C}">
                <a14:useLocalDpi xmlns:a14="http://schemas.microsoft.com/office/drawing/2010/main" val="0"/>
              </a:ext>
            </a:extLst>
          </a:blip>
          <a:srcRect l="25552" t="29723" r="23332" b="24566"/>
          <a:stretch/>
        </p:blipFill>
        <p:spPr>
          <a:xfrm>
            <a:off x="9645084" y="4201956"/>
            <a:ext cx="1167676" cy="1044215"/>
          </a:xfrm>
          <a:prstGeom prst="rect">
            <a:avLst/>
          </a:prstGeom>
        </p:spPr>
      </p:pic>
      <p:pic>
        <p:nvPicPr>
          <p:cNvPr id="19" name="Image 18">
            <a:extLst>
              <a:ext uri="{FF2B5EF4-FFF2-40B4-BE49-F238E27FC236}">
                <a16:creationId xmlns:a16="http://schemas.microsoft.com/office/drawing/2014/main" id="{C1F667A3-8019-4751-A157-FE9E063212B8}"/>
              </a:ext>
            </a:extLst>
          </p:cNvPr>
          <p:cNvPicPr>
            <a:picLocks noChangeAspect="1"/>
          </p:cNvPicPr>
          <p:nvPr/>
        </p:nvPicPr>
        <p:blipFill rotWithShape="1">
          <a:blip r:embed="rId14">
            <a:duotone>
              <a:schemeClr val="bg2">
                <a:shade val="45000"/>
                <a:satMod val="135000"/>
              </a:schemeClr>
              <a:prstClr val="white"/>
            </a:duotone>
            <a:alphaModFix amt="50000"/>
            <a:extLst>
              <a:ext uri="{28A0092B-C50C-407E-A947-70E740481C1C}">
                <a14:useLocalDpi xmlns:a14="http://schemas.microsoft.com/office/drawing/2010/main" val="0"/>
              </a:ext>
            </a:extLst>
          </a:blip>
          <a:srcRect l="26049" t="32698" r="25811" b="28159"/>
          <a:stretch/>
        </p:blipFill>
        <p:spPr>
          <a:xfrm rot="275743">
            <a:off x="7824561" y="55915"/>
            <a:ext cx="1099683" cy="894163"/>
          </a:xfrm>
          <a:prstGeom prst="rect">
            <a:avLst/>
          </a:prstGeom>
        </p:spPr>
      </p:pic>
      <p:pic>
        <p:nvPicPr>
          <p:cNvPr id="20" name="Image 19">
            <a:extLst>
              <a:ext uri="{FF2B5EF4-FFF2-40B4-BE49-F238E27FC236}">
                <a16:creationId xmlns:a16="http://schemas.microsoft.com/office/drawing/2014/main" id="{340E8B31-3B13-473C-947E-1D450B5E8F9F}"/>
              </a:ext>
            </a:extLst>
          </p:cNvPr>
          <p:cNvPicPr>
            <a:picLocks noChangeAspect="1"/>
          </p:cNvPicPr>
          <p:nvPr/>
        </p:nvPicPr>
        <p:blipFill rotWithShape="1">
          <a:blip r:embed="rId15">
            <a:duotone>
              <a:schemeClr val="bg2">
                <a:shade val="45000"/>
                <a:satMod val="135000"/>
              </a:schemeClr>
              <a:prstClr val="white"/>
            </a:duotone>
            <a:alphaModFix amt="50000"/>
            <a:extLst>
              <a:ext uri="{28A0092B-C50C-407E-A947-70E740481C1C}">
                <a14:useLocalDpi xmlns:a14="http://schemas.microsoft.com/office/drawing/2010/main" val="0"/>
              </a:ext>
            </a:extLst>
          </a:blip>
          <a:srcRect l="30796" t="32257" r="31988" b="27735"/>
          <a:stretch/>
        </p:blipFill>
        <p:spPr>
          <a:xfrm rot="1141768">
            <a:off x="10157196" y="2446921"/>
            <a:ext cx="850145" cy="913906"/>
          </a:xfrm>
          <a:prstGeom prst="rect">
            <a:avLst/>
          </a:prstGeom>
        </p:spPr>
      </p:pic>
      <p:pic>
        <p:nvPicPr>
          <p:cNvPr id="21" name="Image 20">
            <a:extLst>
              <a:ext uri="{FF2B5EF4-FFF2-40B4-BE49-F238E27FC236}">
                <a16:creationId xmlns:a16="http://schemas.microsoft.com/office/drawing/2014/main" id="{7325CE04-68B8-47A0-A4C6-C35AA90E614C}"/>
              </a:ext>
            </a:extLst>
          </p:cNvPr>
          <p:cNvPicPr>
            <a:picLocks noChangeAspect="1"/>
          </p:cNvPicPr>
          <p:nvPr/>
        </p:nvPicPr>
        <p:blipFill rotWithShape="1">
          <a:blip r:embed="rId16">
            <a:duotone>
              <a:schemeClr val="bg2">
                <a:shade val="45000"/>
                <a:satMod val="135000"/>
              </a:schemeClr>
              <a:prstClr val="white"/>
            </a:duotone>
            <a:alphaModFix amt="50000"/>
            <a:extLst>
              <a:ext uri="{28A0092B-C50C-407E-A947-70E740481C1C}">
                <a14:useLocalDpi xmlns:a14="http://schemas.microsoft.com/office/drawing/2010/main" val="0"/>
              </a:ext>
            </a:extLst>
          </a:blip>
          <a:srcRect l="25690" t="30140" r="30661" b="24495"/>
          <a:stretch/>
        </p:blipFill>
        <p:spPr>
          <a:xfrm rot="832769">
            <a:off x="8072459" y="909818"/>
            <a:ext cx="997092" cy="1036278"/>
          </a:xfrm>
          <a:prstGeom prst="rect">
            <a:avLst/>
          </a:prstGeom>
        </p:spPr>
      </p:pic>
      <p:pic>
        <p:nvPicPr>
          <p:cNvPr id="22" name="Image 21">
            <a:extLst>
              <a:ext uri="{FF2B5EF4-FFF2-40B4-BE49-F238E27FC236}">
                <a16:creationId xmlns:a16="http://schemas.microsoft.com/office/drawing/2014/main" id="{27D0AE36-01E6-4F09-B54B-44CFA290E55B}"/>
              </a:ext>
            </a:extLst>
          </p:cNvPr>
          <p:cNvPicPr>
            <a:picLocks noChangeAspect="1"/>
          </p:cNvPicPr>
          <p:nvPr/>
        </p:nvPicPr>
        <p:blipFill rotWithShape="1">
          <a:blip r:embed="rId17">
            <a:duotone>
              <a:schemeClr val="bg2">
                <a:shade val="45000"/>
                <a:satMod val="135000"/>
              </a:schemeClr>
              <a:prstClr val="white"/>
            </a:duotone>
            <a:alphaModFix amt="50000"/>
            <a:extLst>
              <a:ext uri="{28A0092B-C50C-407E-A947-70E740481C1C}">
                <a14:useLocalDpi xmlns:a14="http://schemas.microsoft.com/office/drawing/2010/main" val="0"/>
              </a:ext>
            </a:extLst>
          </a:blip>
          <a:srcRect l="29250" t="33115" r="28988" b="26410"/>
          <a:stretch/>
        </p:blipFill>
        <p:spPr>
          <a:xfrm rot="20996030">
            <a:off x="10994325" y="2689730"/>
            <a:ext cx="884356" cy="857110"/>
          </a:xfrm>
          <a:prstGeom prst="rect">
            <a:avLst/>
          </a:prstGeom>
        </p:spPr>
      </p:pic>
      <p:pic>
        <p:nvPicPr>
          <p:cNvPr id="23" name="Image 22">
            <a:extLst>
              <a:ext uri="{FF2B5EF4-FFF2-40B4-BE49-F238E27FC236}">
                <a16:creationId xmlns:a16="http://schemas.microsoft.com/office/drawing/2014/main" id="{5E501AC5-5ABE-4EFC-BB15-DC8A2F40C5F9}"/>
              </a:ext>
            </a:extLst>
          </p:cNvPr>
          <p:cNvPicPr>
            <a:picLocks noChangeAspect="1"/>
          </p:cNvPicPr>
          <p:nvPr/>
        </p:nvPicPr>
        <p:blipFill rotWithShape="1">
          <a:blip r:embed="rId18">
            <a:duotone>
              <a:schemeClr val="bg2">
                <a:shade val="45000"/>
                <a:satMod val="135000"/>
              </a:schemeClr>
              <a:prstClr val="white"/>
            </a:duotone>
            <a:alphaModFix amt="50000"/>
            <a:extLst>
              <a:ext uri="{28A0092B-C50C-407E-A947-70E740481C1C}">
                <a14:useLocalDpi xmlns:a14="http://schemas.microsoft.com/office/drawing/2010/main" val="0"/>
              </a:ext>
            </a:extLst>
          </a:blip>
          <a:srcRect l="24909" t="21672" r="20677" b="28315"/>
          <a:stretch/>
        </p:blipFill>
        <p:spPr>
          <a:xfrm rot="830241">
            <a:off x="9924593" y="1420436"/>
            <a:ext cx="1145044" cy="1052433"/>
          </a:xfrm>
          <a:prstGeom prst="rect">
            <a:avLst/>
          </a:prstGeom>
        </p:spPr>
      </p:pic>
      <p:pic>
        <p:nvPicPr>
          <p:cNvPr id="24" name="Image 23">
            <a:extLst>
              <a:ext uri="{FF2B5EF4-FFF2-40B4-BE49-F238E27FC236}">
                <a16:creationId xmlns:a16="http://schemas.microsoft.com/office/drawing/2014/main" id="{439C117C-AA3F-4456-8A26-F7FC85116F77}"/>
              </a:ext>
            </a:extLst>
          </p:cNvPr>
          <p:cNvPicPr>
            <a:picLocks noChangeAspect="1"/>
          </p:cNvPicPr>
          <p:nvPr/>
        </p:nvPicPr>
        <p:blipFill rotWithShape="1">
          <a:blip r:embed="rId19">
            <a:duotone>
              <a:schemeClr val="bg2">
                <a:shade val="45000"/>
                <a:satMod val="135000"/>
              </a:schemeClr>
              <a:prstClr val="white"/>
            </a:duotone>
            <a:alphaModFix amt="50000"/>
            <a:extLst>
              <a:ext uri="{28A0092B-C50C-407E-A947-70E740481C1C}">
                <a14:useLocalDpi xmlns:a14="http://schemas.microsoft.com/office/drawing/2010/main" val="0"/>
              </a:ext>
            </a:extLst>
          </a:blip>
          <a:srcRect l="27933" t="30907" r="28994" b="27830"/>
          <a:stretch/>
        </p:blipFill>
        <p:spPr>
          <a:xfrm rot="381255">
            <a:off x="10430138" y="-192801"/>
            <a:ext cx="1195278" cy="1145043"/>
          </a:xfrm>
          <a:prstGeom prst="rect">
            <a:avLst/>
          </a:prstGeom>
        </p:spPr>
      </p:pic>
      <p:pic>
        <p:nvPicPr>
          <p:cNvPr id="25" name="Image 24">
            <a:extLst>
              <a:ext uri="{FF2B5EF4-FFF2-40B4-BE49-F238E27FC236}">
                <a16:creationId xmlns:a16="http://schemas.microsoft.com/office/drawing/2014/main" id="{25FFF47A-614C-43DB-BF48-EC4B18CAE47E}"/>
              </a:ext>
            </a:extLst>
          </p:cNvPr>
          <p:cNvPicPr>
            <a:picLocks noChangeAspect="1"/>
          </p:cNvPicPr>
          <p:nvPr/>
        </p:nvPicPr>
        <p:blipFill rotWithShape="1">
          <a:blip r:embed="rId20">
            <a:duotone>
              <a:schemeClr val="bg2">
                <a:shade val="45000"/>
                <a:satMod val="135000"/>
              </a:schemeClr>
              <a:prstClr val="white"/>
            </a:duotone>
            <a:alphaModFix amt="50000"/>
            <a:extLst>
              <a:ext uri="{28A0092B-C50C-407E-A947-70E740481C1C}">
                <a14:useLocalDpi xmlns:a14="http://schemas.microsoft.com/office/drawing/2010/main" val="0"/>
              </a:ext>
            </a:extLst>
          </a:blip>
          <a:srcRect l="32533" t="30611" r="31607" b="27777"/>
          <a:stretch/>
        </p:blipFill>
        <p:spPr>
          <a:xfrm rot="240923">
            <a:off x="10339840" y="3236767"/>
            <a:ext cx="860487" cy="998490"/>
          </a:xfrm>
          <a:prstGeom prst="rect">
            <a:avLst/>
          </a:prstGeom>
        </p:spPr>
      </p:pic>
      <p:pic>
        <p:nvPicPr>
          <p:cNvPr id="26" name="Image 25">
            <a:extLst>
              <a:ext uri="{FF2B5EF4-FFF2-40B4-BE49-F238E27FC236}">
                <a16:creationId xmlns:a16="http://schemas.microsoft.com/office/drawing/2014/main" id="{E8ADAA0F-B7B1-4255-AC5D-E293D80BF0AE}"/>
              </a:ext>
            </a:extLst>
          </p:cNvPr>
          <p:cNvPicPr>
            <a:picLocks noChangeAspect="1"/>
          </p:cNvPicPr>
          <p:nvPr/>
        </p:nvPicPr>
        <p:blipFill rotWithShape="1">
          <a:blip r:embed="rId21">
            <a:duotone>
              <a:schemeClr val="bg2">
                <a:shade val="45000"/>
                <a:satMod val="135000"/>
              </a:schemeClr>
              <a:prstClr val="white"/>
            </a:duotone>
            <a:alphaModFix amt="50000"/>
            <a:extLst>
              <a:ext uri="{28A0092B-C50C-407E-A947-70E740481C1C}">
                <a14:useLocalDpi xmlns:a14="http://schemas.microsoft.com/office/drawing/2010/main" val="0"/>
              </a:ext>
            </a:extLst>
          </a:blip>
          <a:srcRect l="36706" t="35234" r="36476" b="27861"/>
          <a:stretch/>
        </p:blipFill>
        <p:spPr>
          <a:xfrm rot="1274491">
            <a:off x="8868734" y="-90792"/>
            <a:ext cx="977843" cy="1345648"/>
          </a:xfrm>
          <a:prstGeom prst="rect">
            <a:avLst/>
          </a:prstGeom>
        </p:spPr>
      </p:pic>
      <p:sp>
        <p:nvSpPr>
          <p:cNvPr id="67" name="Espace réservé de la date 66">
            <a:extLst>
              <a:ext uri="{FF2B5EF4-FFF2-40B4-BE49-F238E27FC236}">
                <a16:creationId xmlns:a16="http://schemas.microsoft.com/office/drawing/2014/main" id="{D62EFE44-83B5-4E00-9A92-9854CEFCB9DE}"/>
              </a:ext>
            </a:extLst>
          </p:cNvPr>
          <p:cNvSpPr>
            <a:spLocks noGrp="1"/>
          </p:cNvSpPr>
          <p:nvPr>
            <p:ph type="dt" sz="half" idx="10"/>
          </p:nvPr>
        </p:nvSpPr>
        <p:spPr/>
        <p:txBody>
          <a:bodyPr/>
          <a:lstStyle/>
          <a:p>
            <a:fld id="{FB601CF5-0854-4A06-A00C-A2B1A7718CD2}" type="datetime1">
              <a:rPr lang="fr-BE" smtClean="0"/>
              <a:t>20-04-26</a:t>
            </a:fld>
            <a:endParaRPr lang="fr-BE"/>
          </a:p>
        </p:txBody>
      </p:sp>
      <p:sp>
        <p:nvSpPr>
          <p:cNvPr id="68" name="Espace réservé du pied de page 67">
            <a:extLst>
              <a:ext uri="{FF2B5EF4-FFF2-40B4-BE49-F238E27FC236}">
                <a16:creationId xmlns:a16="http://schemas.microsoft.com/office/drawing/2014/main" id="{1FB89F7F-22AD-48B8-8675-E8B7AC984136}"/>
              </a:ext>
            </a:extLst>
          </p:cNvPr>
          <p:cNvSpPr>
            <a:spLocks noGrp="1"/>
          </p:cNvSpPr>
          <p:nvPr>
            <p:ph type="ftr" sz="quarter" idx="11"/>
          </p:nvPr>
        </p:nvSpPr>
        <p:spPr/>
        <p:txBody>
          <a:bodyPr/>
          <a:lstStyle/>
          <a:p>
            <a:r>
              <a:rPr lang="fr-BE"/>
              <a:t>Découvrir le Réseau IFAPME</a:t>
            </a:r>
          </a:p>
        </p:txBody>
      </p:sp>
      <p:sp>
        <p:nvSpPr>
          <p:cNvPr id="69" name="Espace réservé du numéro de diapositive 68">
            <a:extLst>
              <a:ext uri="{FF2B5EF4-FFF2-40B4-BE49-F238E27FC236}">
                <a16:creationId xmlns:a16="http://schemas.microsoft.com/office/drawing/2014/main" id="{1B2688C7-9E7B-41FC-B2A6-C855A98DF3EA}"/>
              </a:ext>
            </a:extLst>
          </p:cNvPr>
          <p:cNvSpPr>
            <a:spLocks noGrp="1"/>
          </p:cNvSpPr>
          <p:nvPr>
            <p:ph type="sldNum" sz="quarter" idx="12"/>
          </p:nvPr>
        </p:nvSpPr>
        <p:spPr/>
        <p:txBody>
          <a:bodyPr/>
          <a:lstStyle/>
          <a:p>
            <a:fld id="{05DB46FD-53F2-48E6-B43E-10E74446F393}" type="slidenum">
              <a:rPr lang="fr-BE" smtClean="0"/>
              <a:t>‹N°›</a:t>
            </a:fld>
            <a:endParaRPr lang="fr-BE"/>
          </a:p>
        </p:txBody>
      </p:sp>
    </p:spTree>
    <p:extLst>
      <p:ext uri="{BB962C8B-B14F-4D97-AF65-F5344CB8AC3E}">
        <p14:creationId xmlns:p14="http://schemas.microsoft.com/office/powerpoint/2010/main" val="372085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1B01DBE0-A86C-47EA-BC25-2509680C3C72}"/>
              </a:ext>
            </a:extLst>
          </p:cNvPr>
          <p:cNvSpPr>
            <a:spLocks noGrp="1"/>
          </p:cNvSpPr>
          <p:nvPr>
            <p:ph type="dt" sz="half" idx="10"/>
          </p:nvPr>
        </p:nvSpPr>
        <p:spPr/>
        <p:txBody>
          <a:bodyPr/>
          <a:lstStyle/>
          <a:p>
            <a:fld id="{425C9962-D1AA-4F04-AB4F-637DFE9455B0}" type="datetime1">
              <a:rPr lang="fr-BE" smtClean="0"/>
              <a:t>20-04-26</a:t>
            </a:fld>
            <a:endParaRPr lang="fr-BE"/>
          </a:p>
        </p:txBody>
      </p:sp>
      <p:sp>
        <p:nvSpPr>
          <p:cNvPr id="4" name="Espace réservé du pied de page 3">
            <a:extLst>
              <a:ext uri="{FF2B5EF4-FFF2-40B4-BE49-F238E27FC236}">
                <a16:creationId xmlns:a16="http://schemas.microsoft.com/office/drawing/2014/main" id="{5C447C2D-8484-4186-AB18-DDB586D5EE5A}"/>
              </a:ext>
            </a:extLst>
          </p:cNvPr>
          <p:cNvSpPr>
            <a:spLocks noGrp="1"/>
          </p:cNvSpPr>
          <p:nvPr>
            <p:ph type="ftr" sz="quarter" idx="11"/>
          </p:nvPr>
        </p:nvSpPr>
        <p:spPr/>
        <p:txBody>
          <a:bodyPr/>
          <a:lstStyle/>
          <a:p>
            <a:r>
              <a:rPr lang="fr-BE"/>
              <a:t>Découvrir le Réseau IFAPME</a:t>
            </a:r>
          </a:p>
        </p:txBody>
      </p:sp>
      <p:sp>
        <p:nvSpPr>
          <p:cNvPr id="5" name="Espace réservé du numéro de diapositive 4">
            <a:extLst>
              <a:ext uri="{FF2B5EF4-FFF2-40B4-BE49-F238E27FC236}">
                <a16:creationId xmlns:a16="http://schemas.microsoft.com/office/drawing/2014/main" id="{9E352CD0-F967-4764-9F40-66CBC1D17228}"/>
              </a:ext>
            </a:extLst>
          </p:cNvPr>
          <p:cNvSpPr>
            <a:spLocks noGrp="1"/>
          </p:cNvSpPr>
          <p:nvPr>
            <p:ph type="sldNum" sz="quarter" idx="12"/>
          </p:nvPr>
        </p:nvSpPr>
        <p:spPr/>
        <p:txBody>
          <a:bodyPr/>
          <a:lstStyle/>
          <a:p>
            <a:fld id="{05DB46FD-53F2-48E6-B43E-10E74446F393}" type="slidenum">
              <a:rPr lang="fr-BE" smtClean="0"/>
              <a:t>‹N°›</a:t>
            </a:fld>
            <a:endParaRPr lang="fr-BE"/>
          </a:p>
        </p:txBody>
      </p:sp>
      <p:sp>
        <p:nvSpPr>
          <p:cNvPr id="6" name="Espace réservé de la date 3">
            <a:extLst>
              <a:ext uri="{FF2B5EF4-FFF2-40B4-BE49-F238E27FC236}">
                <a16:creationId xmlns:a16="http://schemas.microsoft.com/office/drawing/2014/main" id="{A59223AA-DBCA-4D98-A613-D6F35FC46C10}"/>
              </a:ext>
            </a:extLst>
          </p:cNvPr>
          <p:cNvSpPr txBox="1">
            <a:spLocks/>
          </p:cNvSpPr>
          <p:nvPr/>
        </p:nvSpPr>
        <p:spPr>
          <a:xfrm>
            <a:off x="9999756" y="6356350"/>
            <a:ext cx="850015"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901D57-47B8-4B4A-AF2B-A75D019449B3}" type="datetime1">
              <a:rPr lang="fr-FR" smtClean="0"/>
              <a:pPr/>
              <a:t>20/04/2026</a:t>
            </a:fld>
            <a:endParaRPr lang="fr-BE"/>
          </a:p>
        </p:txBody>
      </p:sp>
      <p:sp>
        <p:nvSpPr>
          <p:cNvPr id="7" name="Espace réservé du numéro de diapositive 5">
            <a:extLst>
              <a:ext uri="{FF2B5EF4-FFF2-40B4-BE49-F238E27FC236}">
                <a16:creationId xmlns:a16="http://schemas.microsoft.com/office/drawing/2014/main" id="{D2133525-2581-4E4A-AB10-75827DBDEA1A}"/>
              </a:ext>
            </a:extLst>
          </p:cNvPr>
          <p:cNvSpPr txBox="1">
            <a:spLocks/>
          </p:cNvSpPr>
          <p:nvPr/>
        </p:nvSpPr>
        <p:spPr>
          <a:xfrm>
            <a:off x="10917798" y="6356350"/>
            <a:ext cx="436002"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A730B-9DF3-4DBC-87C4-8EA9CF74EBD6}" type="slidenum">
              <a:rPr lang="fr-BE" smtClean="0"/>
              <a:pPr/>
              <a:t>‹N°›</a:t>
            </a:fld>
            <a:endParaRPr lang="fr-BE"/>
          </a:p>
        </p:txBody>
      </p:sp>
      <p:sp>
        <p:nvSpPr>
          <p:cNvPr id="8" name="Espace réservé pour une image  6">
            <a:extLst>
              <a:ext uri="{FF2B5EF4-FFF2-40B4-BE49-F238E27FC236}">
                <a16:creationId xmlns:a16="http://schemas.microsoft.com/office/drawing/2014/main" id="{3E977B74-C23F-4CD5-8A1B-27456F1270CA}"/>
              </a:ext>
            </a:extLst>
          </p:cNvPr>
          <p:cNvSpPr>
            <a:spLocks noGrp="1"/>
          </p:cNvSpPr>
          <p:nvPr>
            <p:ph type="pic" sz="quarter" idx="13"/>
          </p:nvPr>
        </p:nvSpPr>
        <p:spPr>
          <a:xfrm>
            <a:off x="838200" y="842963"/>
            <a:ext cx="2586038" cy="2586037"/>
          </a:xfrm>
          <a:gradFill>
            <a:gsLst>
              <a:gs pos="0">
                <a:schemeClr val="accent1">
                  <a:lumMod val="5000"/>
                  <a:lumOff val="95000"/>
                </a:schemeClr>
              </a:gs>
              <a:gs pos="100000">
                <a:schemeClr val="bg2"/>
              </a:gs>
            </a:gsLst>
            <a:lin ang="5400000" scaled="1"/>
          </a:gradFill>
          <a:ln>
            <a:solidFill>
              <a:schemeClr val="accent5"/>
            </a:solidFill>
          </a:ln>
        </p:spPr>
      </p:sp>
      <p:sp>
        <p:nvSpPr>
          <p:cNvPr id="9" name="Espace réservé du texte 7">
            <a:extLst>
              <a:ext uri="{FF2B5EF4-FFF2-40B4-BE49-F238E27FC236}">
                <a16:creationId xmlns:a16="http://schemas.microsoft.com/office/drawing/2014/main" id="{95FCE300-BC37-45ED-A641-96D197018B2A}"/>
              </a:ext>
            </a:extLst>
          </p:cNvPr>
          <p:cNvSpPr>
            <a:spLocks noGrp="1"/>
          </p:cNvSpPr>
          <p:nvPr>
            <p:ph type="body" sz="quarter" idx="14" hasCustomPrompt="1"/>
          </p:nvPr>
        </p:nvSpPr>
        <p:spPr>
          <a:xfrm>
            <a:off x="838200" y="365125"/>
            <a:ext cx="10515600" cy="344278"/>
          </a:xfrm>
        </p:spPr>
        <p:txBody>
          <a:bodyPr>
            <a:normAutofit lnSpcReduction="10000"/>
          </a:bodyPr>
          <a:lstStyle>
            <a:lvl1pPr marL="0" indent="0">
              <a:buNone/>
              <a:defRPr/>
            </a:lvl1pPr>
          </a:lstStyle>
          <a:p>
            <a:r>
              <a:rPr lang="fr-BE"/>
              <a:t>Insérez une légende pour votre galerie</a:t>
            </a:r>
          </a:p>
        </p:txBody>
      </p:sp>
      <p:sp>
        <p:nvSpPr>
          <p:cNvPr id="10" name="Espace réservé pour une image  8">
            <a:extLst>
              <a:ext uri="{FF2B5EF4-FFF2-40B4-BE49-F238E27FC236}">
                <a16:creationId xmlns:a16="http://schemas.microsoft.com/office/drawing/2014/main" id="{7DB8EE69-2BE2-4269-AA3F-E361263A6016}"/>
              </a:ext>
            </a:extLst>
          </p:cNvPr>
          <p:cNvSpPr>
            <a:spLocks noGrp="1"/>
          </p:cNvSpPr>
          <p:nvPr>
            <p:ph type="pic" sz="quarter" idx="15"/>
          </p:nvPr>
        </p:nvSpPr>
        <p:spPr>
          <a:xfrm>
            <a:off x="838200" y="3623094"/>
            <a:ext cx="4734464" cy="2361632"/>
          </a:xfrm>
          <a:gradFill>
            <a:gsLst>
              <a:gs pos="0">
                <a:schemeClr val="accent1">
                  <a:lumMod val="5000"/>
                  <a:lumOff val="95000"/>
                </a:schemeClr>
              </a:gs>
              <a:gs pos="100000">
                <a:schemeClr val="bg2"/>
              </a:gs>
            </a:gsLst>
            <a:lin ang="5400000" scaled="1"/>
          </a:gradFill>
          <a:ln>
            <a:solidFill>
              <a:schemeClr val="accent5"/>
            </a:solidFill>
          </a:ln>
        </p:spPr>
      </p:sp>
      <p:sp>
        <p:nvSpPr>
          <p:cNvPr id="11" name="Espace réservé pour une image  9">
            <a:extLst>
              <a:ext uri="{FF2B5EF4-FFF2-40B4-BE49-F238E27FC236}">
                <a16:creationId xmlns:a16="http://schemas.microsoft.com/office/drawing/2014/main" id="{C68A168A-1BCA-4D78-B6DF-4903454D36B0}"/>
              </a:ext>
            </a:extLst>
          </p:cNvPr>
          <p:cNvSpPr>
            <a:spLocks noGrp="1"/>
          </p:cNvSpPr>
          <p:nvPr>
            <p:ph type="pic" sz="quarter" idx="16"/>
          </p:nvPr>
        </p:nvSpPr>
        <p:spPr>
          <a:xfrm>
            <a:off x="3587151" y="842962"/>
            <a:ext cx="5013384" cy="2586037"/>
          </a:xfrm>
          <a:gradFill>
            <a:gsLst>
              <a:gs pos="0">
                <a:schemeClr val="accent1">
                  <a:lumMod val="5000"/>
                  <a:lumOff val="95000"/>
                </a:schemeClr>
              </a:gs>
              <a:gs pos="100000">
                <a:schemeClr val="bg2"/>
              </a:gs>
            </a:gsLst>
            <a:lin ang="5400000" scaled="1"/>
          </a:gradFill>
          <a:ln>
            <a:solidFill>
              <a:schemeClr val="accent5"/>
            </a:solidFill>
          </a:ln>
        </p:spPr>
      </p:sp>
      <p:sp>
        <p:nvSpPr>
          <p:cNvPr id="12" name="Espace réservé pour une image  10">
            <a:extLst>
              <a:ext uri="{FF2B5EF4-FFF2-40B4-BE49-F238E27FC236}">
                <a16:creationId xmlns:a16="http://schemas.microsoft.com/office/drawing/2014/main" id="{E0FB5D11-8400-48D8-9E01-7E2E288C8889}"/>
              </a:ext>
            </a:extLst>
          </p:cNvPr>
          <p:cNvSpPr>
            <a:spLocks noGrp="1"/>
          </p:cNvSpPr>
          <p:nvPr>
            <p:ph type="pic" sz="quarter" idx="17"/>
          </p:nvPr>
        </p:nvSpPr>
        <p:spPr>
          <a:xfrm>
            <a:off x="5736566" y="3623243"/>
            <a:ext cx="2863970" cy="2361632"/>
          </a:xfrm>
          <a:gradFill>
            <a:gsLst>
              <a:gs pos="0">
                <a:schemeClr val="bg1"/>
              </a:gs>
              <a:gs pos="100000">
                <a:schemeClr val="bg2"/>
              </a:gs>
            </a:gsLst>
            <a:lin ang="5400000" scaled="1"/>
          </a:gradFill>
          <a:ln>
            <a:solidFill>
              <a:schemeClr val="accent5"/>
            </a:solidFill>
          </a:ln>
        </p:spPr>
      </p:sp>
      <p:sp>
        <p:nvSpPr>
          <p:cNvPr id="13" name="Espace réservé pour une image  11">
            <a:extLst>
              <a:ext uri="{FF2B5EF4-FFF2-40B4-BE49-F238E27FC236}">
                <a16:creationId xmlns:a16="http://schemas.microsoft.com/office/drawing/2014/main" id="{3AC225DA-8DB2-424E-B598-39FDF90BA216}"/>
              </a:ext>
            </a:extLst>
          </p:cNvPr>
          <p:cNvSpPr>
            <a:spLocks noGrp="1"/>
          </p:cNvSpPr>
          <p:nvPr>
            <p:ph type="pic" sz="quarter" idx="18"/>
          </p:nvPr>
        </p:nvSpPr>
        <p:spPr>
          <a:xfrm>
            <a:off x="8763448" y="842963"/>
            <a:ext cx="2590351" cy="5141763"/>
          </a:xfrm>
          <a:gradFill>
            <a:gsLst>
              <a:gs pos="0">
                <a:schemeClr val="accent1">
                  <a:lumMod val="5000"/>
                  <a:lumOff val="95000"/>
                </a:schemeClr>
              </a:gs>
              <a:gs pos="100000">
                <a:schemeClr val="bg2"/>
              </a:gs>
            </a:gsLst>
            <a:lin ang="5400000" scaled="1"/>
          </a:gradFill>
          <a:ln>
            <a:solidFill>
              <a:schemeClr val="accent5"/>
            </a:solidFill>
          </a:ln>
        </p:spPr>
      </p:sp>
    </p:spTree>
    <p:extLst>
      <p:ext uri="{BB962C8B-B14F-4D97-AF65-F5344CB8AC3E}">
        <p14:creationId xmlns:p14="http://schemas.microsoft.com/office/powerpoint/2010/main" val="3950989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éo">
    <p:spTree>
      <p:nvGrpSpPr>
        <p:cNvPr id="1" name=""/>
        <p:cNvGrpSpPr/>
        <p:nvPr/>
      </p:nvGrpSpPr>
      <p:grpSpPr>
        <a:xfrm>
          <a:off x="0" y="0"/>
          <a:ext cx="0" cy="0"/>
          <a:chOff x="0" y="0"/>
          <a:chExt cx="0" cy="0"/>
        </a:xfrm>
      </p:grpSpPr>
      <p:sp>
        <p:nvSpPr>
          <p:cNvPr id="6" name="Espace réservé de l'élément multimédia 6">
            <a:extLst>
              <a:ext uri="{FF2B5EF4-FFF2-40B4-BE49-F238E27FC236}">
                <a16:creationId xmlns:a16="http://schemas.microsoft.com/office/drawing/2014/main" id="{E5219CFF-72F1-4186-87D0-85F0BFF4CA24}"/>
              </a:ext>
            </a:extLst>
          </p:cNvPr>
          <p:cNvSpPr>
            <a:spLocks noGrp="1"/>
          </p:cNvSpPr>
          <p:nvPr>
            <p:ph type="media" sz="quarter" idx="13" hasCustomPrompt="1"/>
          </p:nvPr>
        </p:nvSpPr>
        <p:spPr>
          <a:xfrm>
            <a:off x="1144976" y="365125"/>
            <a:ext cx="9902047" cy="5619749"/>
          </a:xfrm>
          <a:ln>
            <a:solidFill>
              <a:schemeClr val="accent5"/>
            </a:solidFill>
          </a:ln>
        </p:spPr>
        <p:txBody>
          <a:bodyPr anchor="ctr"/>
          <a:lstStyle>
            <a:lvl1pPr marL="0" indent="0" algn="ctr">
              <a:buNone/>
              <a:defRPr>
                <a:sym typeface="Wingdings" panose="05000000000000000000" pitchFamily="2" charset="2"/>
              </a:defRPr>
            </a:lvl1pPr>
          </a:lstStyle>
          <a:p>
            <a:r>
              <a:rPr lang="fr-BE"/>
              <a:t>Insérez une vidéo via le menu Insertion  Vidéo</a:t>
            </a:r>
          </a:p>
          <a:p>
            <a:endParaRPr lang="fr-BE"/>
          </a:p>
          <a:p>
            <a:endParaRPr lang="fr-BE"/>
          </a:p>
          <a:p>
            <a:endParaRPr lang="fr-BE"/>
          </a:p>
        </p:txBody>
      </p:sp>
      <p:sp>
        <p:nvSpPr>
          <p:cNvPr id="7" name="Espace réservé de la date 6">
            <a:extLst>
              <a:ext uri="{FF2B5EF4-FFF2-40B4-BE49-F238E27FC236}">
                <a16:creationId xmlns:a16="http://schemas.microsoft.com/office/drawing/2014/main" id="{82A3243B-9449-47F1-9629-A0D54E8418BA}"/>
              </a:ext>
            </a:extLst>
          </p:cNvPr>
          <p:cNvSpPr>
            <a:spLocks noGrp="1"/>
          </p:cNvSpPr>
          <p:nvPr>
            <p:ph type="dt" sz="half" idx="14"/>
          </p:nvPr>
        </p:nvSpPr>
        <p:spPr/>
        <p:txBody>
          <a:bodyPr/>
          <a:lstStyle/>
          <a:p>
            <a:fld id="{702040DF-3A49-4CA6-8A66-5B834AE27CDE}" type="datetime1">
              <a:rPr lang="fr-BE" smtClean="0"/>
              <a:t>20-04-26</a:t>
            </a:fld>
            <a:endParaRPr lang="fr-BE"/>
          </a:p>
        </p:txBody>
      </p:sp>
      <p:sp>
        <p:nvSpPr>
          <p:cNvPr id="8" name="Espace réservé du pied de page 7">
            <a:extLst>
              <a:ext uri="{FF2B5EF4-FFF2-40B4-BE49-F238E27FC236}">
                <a16:creationId xmlns:a16="http://schemas.microsoft.com/office/drawing/2014/main" id="{979C3F09-2313-4B63-BEBB-7F6AC82A28DB}"/>
              </a:ext>
            </a:extLst>
          </p:cNvPr>
          <p:cNvSpPr>
            <a:spLocks noGrp="1"/>
          </p:cNvSpPr>
          <p:nvPr>
            <p:ph type="ftr" sz="quarter" idx="15"/>
          </p:nvPr>
        </p:nvSpPr>
        <p:spPr/>
        <p:txBody>
          <a:bodyPr/>
          <a:lstStyle/>
          <a:p>
            <a:r>
              <a:rPr lang="fr-BE"/>
              <a:t>Découvrir le Réseau IFAPME</a:t>
            </a:r>
          </a:p>
        </p:txBody>
      </p:sp>
      <p:sp>
        <p:nvSpPr>
          <p:cNvPr id="9" name="Espace réservé du numéro de diapositive 8">
            <a:extLst>
              <a:ext uri="{FF2B5EF4-FFF2-40B4-BE49-F238E27FC236}">
                <a16:creationId xmlns:a16="http://schemas.microsoft.com/office/drawing/2014/main" id="{CDAB4199-6DB0-486E-AA25-0C337569FD95}"/>
              </a:ext>
            </a:extLst>
          </p:cNvPr>
          <p:cNvSpPr>
            <a:spLocks noGrp="1"/>
          </p:cNvSpPr>
          <p:nvPr>
            <p:ph type="sldNum" sz="quarter" idx="16"/>
          </p:nvPr>
        </p:nvSpPr>
        <p:spPr/>
        <p:txBody>
          <a:bodyPr/>
          <a:lstStyle/>
          <a:p>
            <a:fld id="{05DB46FD-53F2-48E6-B43E-10E74446F393}" type="slidenum">
              <a:rPr lang="fr-BE" smtClean="0"/>
              <a:t>‹N°›</a:t>
            </a:fld>
            <a:endParaRPr lang="fr-BE"/>
          </a:p>
        </p:txBody>
      </p:sp>
    </p:spTree>
    <p:extLst>
      <p:ext uri="{BB962C8B-B14F-4D97-AF65-F5344CB8AC3E}">
        <p14:creationId xmlns:p14="http://schemas.microsoft.com/office/powerpoint/2010/main" val="189295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ntacts">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57B9661-46AC-4036-B10A-25502AFBD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125"/>
            <a:ext cx="275714" cy="1183949"/>
          </a:xfrm>
          <a:prstGeom prst="rect">
            <a:avLst/>
          </a:prstGeom>
        </p:spPr>
      </p:pic>
      <p:sp>
        <p:nvSpPr>
          <p:cNvPr id="14" name="Rectangle 13">
            <a:extLst>
              <a:ext uri="{FF2B5EF4-FFF2-40B4-BE49-F238E27FC236}">
                <a16:creationId xmlns:a16="http://schemas.microsoft.com/office/drawing/2014/main" id="{4400353F-E16C-4D33-B5D9-D47CD3DE2B57}"/>
              </a:ext>
            </a:extLst>
          </p:cNvPr>
          <p:cNvSpPr/>
          <p:nvPr/>
        </p:nvSpPr>
        <p:spPr>
          <a:xfrm>
            <a:off x="11916286" y="0"/>
            <a:ext cx="275714" cy="6858000"/>
          </a:xfrm>
          <a:prstGeom prst="rect">
            <a:avLst/>
          </a:prstGeom>
          <a:solidFill>
            <a:srgbClr val="7D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5" name="Image 14" descr="Une image contenant texte, horloge, signe&#10;&#10;Description générée automatiquement">
            <a:extLst>
              <a:ext uri="{FF2B5EF4-FFF2-40B4-BE49-F238E27FC236}">
                <a16:creationId xmlns:a16="http://schemas.microsoft.com/office/drawing/2014/main" id="{BCD14509-9165-466E-8DE9-1985CD2BE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62" y="792662"/>
            <a:ext cx="4083695" cy="1830472"/>
          </a:xfrm>
          <a:prstGeom prst="rect">
            <a:avLst/>
          </a:prstGeom>
        </p:spPr>
      </p:pic>
      <p:pic>
        <p:nvPicPr>
          <p:cNvPr id="28" name="Image 27">
            <a:extLst>
              <a:ext uri="{FF2B5EF4-FFF2-40B4-BE49-F238E27FC236}">
                <a16:creationId xmlns:a16="http://schemas.microsoft.com/office/drawing/2014/main" id="{B1DECA00-AA07-425A-A550-82604E17733B}"/>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92169" y="2713465"/>
            <a:ext cx="3133307" cy="1451907"/>
          </a:xfrm>
          <a:prstGeom prst="rect">
            <a:avLst/>
          </a:prstGeom>
        </p:spPr>
      </p:pic>
      <p:sp>
        <p:nvSpPr>
          <p:cNvPr id="29" name="ZoneTexte 28">
            <a:extLst>
              <a:ext uri="{FF2B5EF4-FFF2-40B4-BE49-F238E27FC236}">
                <a16:creationId xmlns:a16="http://schemas.microsoft.com/office/drawing/2014/main" id="{3692BEF4-C26E-4574-AAF1-6DF4A2A4B75A}"/>
              </a:ext>
            </a:extLst>
          </p:cNvPr>
          <p:cNvSpPr txBox="1"/>
          <p:nvPr/>
        </p:nvSpPr>
        <p:spPr>
          <a:xfrm>
            <a:off x="6453956" y="3069019"/>
            <a:ext cx="3960152" cy="707886"/>
          </a:xfrm>
          <a:prstGeom prst="rect">
            <a:avLst/>
          </a:prstGeom>
          <a:noFill/>
        </p:spPr>
        <p:txBody>
          <a:bodyPr wrap="square" rtlCol="0">
            <a:spAutoFit/>
          </a:bodyPr>
          <a:lstStyle/>
          <a:p>
            <a:r>
              <a:rPr lang="fr-BE" sz="4000" b="1">
                <a:solidFill>
                  <a:schemeClr val="bg1">
                    <a:lumMod val="65000"/>
                  </a:schemeClr>
                </a:solidFill>
              </a:rPr>
              <a:t>www.ifapme.be</a:t>
            </a:r>
          </a:p>
        </p:txBody>
      </p:sp>
      <p:pic>
        <p:nvPicPr>
          <p:cNvPr id="30" name="Image 29">
            <a:extLst>
              <a:ext uri="{FF2B5EF4-FFF2-40B4-BE49-F238E27FC236}">
                <a16:creationId xmlns:a16="http://schemas.microsoft.com/office/drawing/2014/main" id="{6661A355-3B43-476D-A9C1-EE42C9A4A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125"/>
            <a:ext cx="275714" cy="1183949"/>
          </a:xfrm>
          <a:prstGeom prst="rect">
            <a:avLst/>
          </a:prstGeom>
        </p:spPr>
      </p:pic>
      <p:sp>
        <p:nvSpPr>
          <p:cNvPr id="31" name="Rectangle 30">
            <a:extLst>
              <a:ext uri="{FF2B5EF4-FFF2-40B4-BE49-F238E27FC236}">
                <a16:creationId xmlns:a16="http://schemas.microsoft.com/office/drawing/2014/main" id="{3E1C96C3-2681-42C1-A4FF-1460405F09C5}"/>
              </a:ext>
            </a:extLst>
          </p:cNvPr>
          <p:cNvSpPr/>
          <p:nvPr/>
        </p:nvSpPr>
        <p:spPr>
          <a:xfrm>
            <a:off x="11916286" y="0"/>
            <a:ext cx="275714" cy="6858000"/>
          </a:xfrm>
          <a:prstGeom prst="rect">
            <a:avLst/>
          </a:prstGeom>
          <a:solidFill>
            <a:srgbClr val="7D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2" name="Image 31" descr="Une image contenant texte, horloge, signe&#10;&#10;Description générée automatiquement">
            <a:extLst>
              <a:ext uri="{FF2B5EF4-FFF2-40B4-BE49-F238E27FC236}">
                <a16:creationId xmlns:a16="http://schemas.microsoft.com/office/drawing/2014/main" id="{C55E8979-A1D8-405A-9C92-60C1679F0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62" y="792662"/>
            <a:ext cx="4083695" cy="1830472"/>
          </a:xfrm>
          <a:prstGeom prst="rect">
            <a:avLst/>
          </a:prstGeom>
        </p:spPr>
      </p:pic>
      <p:pic>
        <p:nvPicPr>
          <p:cNvPr id="45" name="Image 44">
            <a:extLst>
              <a:ext uri="{FF2B5EF4-FFF2-40B4-BE49-F238E27FC236}">
                <a16:creationId xmlns:a16="http://schemas.microsoft.com/office/drawing/2014/main" id="{ECF7CB19-7C70-49AB-A3E4-FBED1E3903AA}"/>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92169" y="2713465"/>
            <a:ext cx="3133307" cy="1451907"/>
          </a:xfrm>
          <a:prstGeom prst="rect">
            <a:avLst/>
          </a:prstGeom>
        </p:spPr>
      </p:pic>
      <p:sp>
        <p:nvSpPr>
          <p:cNvPr id="46" name="ZoneTexte 45">
            <a:extLst>
              <a:ext uri="{FF2B5EF4-FFF2-40B4-BE49-F238E27FC236}">
                <a16:creationId xmlns:a16="http://schemas.microsoft.com/office/drawing/2014/main" id="{4BED408D-DFA9-4CFC-88E3-3FB68E4087A8}"/>
              </a:ext>
            </a:extLst>
          </p:cNvPr>
          <p:cNvSpPr txBox="1"/>
          <p:nvPr/>
        </p:nvSpPr>
        <p:spPr>
          <a:xfrm>
            <a:off x="6453956" y="3069019"/>
            <a:ext cx="3960152" cy="707886"/>
          </a:xfrm>
          <a:prstGeom prst="rect">
            <a:avLst/>
          </a:prstGeom>
          <a:noFill/>
        </p:spPr>
        <p:txBody>
          <a:bodyPr wrap="square" rtlCol="0">
            <a:spAutoFit/>
          </a:bodyPr>
          <a:lstStyle/>
          <a:p>
            <a:r>
              <a:rPr lang="fr-BE" sz="4000" b="1">
                <a:solidFill>
                  <a:schemeClr val="bg1">
                    <a:lumMod val="65000"/>
                  </a:schemeClr>
                </a:solidFill>
              </a:rPr>
              <a:t>www.ifapme.be</a:t>
            </a:r>
          </a:p>
        </p:txBody>
      </p:sp>
      <p:grpSp>
        <p:nvGrpSpPr>
          <p:cNvPr id="2" name="Groupe 1">
            <a:extLst>
              <a:ext uri="{FF2B5EF4-FFF2-40B4-BE49-F238E27FC236}">
                <a16:creationId xmlns:a16="http://schemas.microsoft.com/office/drawing/2014/main" id="{CBD2AF0E-4EC4-8734-876C-86A9A638CCB1}"/>
              </a:ext>
            </a:extLst>
          </p:cNvPr>
          <p:cNvGrpSpPr/>
          <p:nvPr/>
        </p:nvGrpSpPr>
        <p:grpSpPr>
          <a:xfrm>
            <a:off x="5356951" y="6291285"/>
            <a:ext cx="1489343" cy="393654"/>
            <a:chOff x="2312388" y="6292012"/>
            <a:chExt cx="1489343" cy="393654"/>
          </a:xfrm>
        </p:grpSpPr>
        <p:pic>
          <p:nvPicPr>
            <p:cNvPr id="3" name="Image 2" descr="Une image contenant noir, obscurité&#10;&#10;Description générée automatiquement">
              <a:extLst>
                <a:ext uri="{FF2B5EF4-FFF2-40B4-BE49-F238E27FC236}">
                  <a16:creationId xmlns:a16="http://schemas.microsoft.com/office/drawing/2014/main" id="{69CF8601-7866-F24F-5D5F-6520BF6C45A7}"/>
                </a:ext>
              </a:extLst>
            </p:cNvPr>
            <p:cNvPicPr>
              <a:picLocks noChangeAspect="1"/>
            </p:cNvPicPr>
            <p:nvPr userDrawn="1"/>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22684" y="6314096"/>
              <a:ext cx="579047" cy="287786"/>
            </a:xfrm>
            <a:prstGeom prst="rect">
              <a:avLst/>
            </a:prstGeom>
          </p:spPr>
        </p:pic>
        <p:pic>
          <p:nvPicPr>
            <p:cNvPr id="4" name="Image 3">
              <a:extLst>
                <a:ext uri="{FF2B5EF4-FFF2-40B4-BE49-F238E27FC236}">
                  <a16:creationId xmlns:a16="http://schemas.microsoft.com/office/drawing/2014/main" id="{097DE2FD-0D25-8116-765F-5E549950EE00}"/>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5966" t="19888" r="15745" b="22129"/>
            <a:stretch/>
          </p:blipFill>
          <p:spPr>
            <a:xfrm>
              <a:off x="2312388" y="6337082"/>
              <a:ext cx="283989" cy="311585"/>
            </a:xfrm>
            <a:prstGeom prst="rect">
              <a:avLst/>
            </a:prstGeom>
          </p:spPr>
        </p:pic>
        <p:pic>
          <p:nvPicPr>
            <p:cNvPr id="5" name="Image 4">
              <a:extLst>
                <a:ext uri="{FF2B5EF4-FFF2-40B4-BE49-F238E27FC236}">
                  <a16:creationId xmlns:a16="http://schemas.microsoft.com/office/drawing/2014/main" id="{3D86B33D-E2AA-A4FA-0C49-F8EAEE63A9E3}"/>
                </a:ext>
              </a:extLst>
            </p:cNvPr>
            <p:cNvPicPr>
              <a:picLocks noChangeAspect="1"/>
            </p:cNvPicPr>
            <p:nvPr userDrawn="1"/>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l="38807" t="13504" r="29436" b="9563"/>
            <a:stretch/>
          </p:blipFill>
          <p:spPr>
            <a:xfrm>
              <a:off x="2686050" y="6292012"/>
              <a:ext cx="431005" cy="393654"/>
            </a:xfrm>
            <a:prstGeom prst="rect">
              <a:avLst/>
            </a:prstGeom>
          </p:spPr>
        </p:pic>
      </p:grpSp>
      <p:grpSp>
        <p:nvGrpSpPr>
          <p:cNvPr id="55" name="Groupe 54">
            <a:extLst>
              <a:ext uri="{FF2B5EF4-FFF2-40B4-BE49-F238E27FC236}">
                <a16:creationId xmlns:a16="http://schemas.microsoft.com/office/drawing/2014/main" id="{BB76B4A3-62D0-C197-928F-5A443D95A297}"/>
              </a:ext>
            </a:extLst>
          </p:cNvPr>
          <p:cNvGrpSpPr/>
          <p:nvPr userDrawn="1"/>
        </p:nvGrpSpPr>
        <p:grpSpPr>
          <a:xfrm>
            <a:off x="4699604" y="4884695"/>
            <a:ext cx="3083784" cy="542914"/>
            <a:chOff x="4699604" y="4884695"/>
            <a:chExt cx="3083784" cy="542914"/>
          </a:xfrm>
        </p:grpSpPr>
        <p:pic>
          <p:nvPicPr>
            <p:cNvPr id="54" name="Image 53" descr="Une image contenant Graphique, capture d’écran, graphisme, Caractère coloré&#10;&#10;Description générée automatiquement">
              <a:extLst>
                <a:ext uri="{FF2B5EF4-FFF2-40B4-BE49-F238E27FC236}">
                  <a16:creationId xmlns:a16="http://schemas.microsoft.com/office/drawing/2014/main" id="{64506164-9851-279C-6E17-BD5E8472D57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93890" y="4902238"/>
              <a:ext cx="493239" cy="493239"/>
            </a:xfrm>
            <a:prstGeom prst="rect">
              <a:avLst/>
            </a:prstGeom>
          </p:spPr>
        </p:pic>
        <p:pic>
          <p:nvPicPr>
            <p:cNvPr id="11" name="Image 10" descr="Une image contenant Graphique, capture d’écran, symbole, conception&#10;&#10;Description générée automatiquement">
              <a:extLst>
                <a:ext uri="{FF2B5EF4-FFF2-40B4-BE49-F238E27FC236}">
                  <a16:creationId xmlns:a16="http://schemas.microsoft.com/office/drawing/2014/main" id="{60A822E2-5D42-6582-3E56-7ECFD745D63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2433" t="36164" r="22045" b="35160"/>
            <a:stretch/>
          </p:blipFill>
          <p:spPr>
            <a:xfrm>
              <a:off x="6164329" y="4898571"/>
              <a:ext cx="723911" cy="529038"/>
            </a:xfrm>
            <a:prstGeom prst="rect">
              <a:avLst/>
            </a:prstGeom>
          </p:spPr>
        </p:pic>
        <p:pic>
          <p:nvPicPr>
            <p:cNvPr id="40" name="Image 39">
              <a:extLst>
                <a:ext uri="{FF2B5EF4-FFF2-40B4-BE49-F238E27FC236}">
                  <a16:creationId xmlns:a16="http://schemas.microsoft.com/office/drawing/2014/main" id="{30E46D4A-6993-494F-B30B-55667A10CBB2}"/>
                </a:ext>
              </a:extLst>
            </p:cNvPr>
            <p:cNvPicPr>
              <a:picLocks noChangeAspect="1"/>
            </p:cNvPicPr>
            <p:nvPr/>
          </p:nvPicPr>
          <p:blipFill rotWithShape="1">
            <a:blip r:embed="rId10">
              <a:duotone>
                <a:schemeClr val="accent4">
                  <a:shade val="45000"/>
                  <a:satMod val="135000"/>
                </a:schemeClr>
                <a:prstClr val="white"/>
              </a:duotone>
              <a:extLst>
                <a:ext uri="{28A0092B-C50C-407E-A947-70E740481C1C}">
                  <a14:useLocalDpi xmlns:a14="http://schemas.microsoft.com/office/drawing/2010/main" val="0"/>
                </a:ext>
              </a:extLst>
            </a:blip>
            <a:srcRect l="31788" t="36806" r="32096" b="36865"/>
            <a:stretch/>
          </p:blipFill>
          <p:spPr>
            <a:xfrm>
              <a:off x="5017463" y="4903992"/>
              <a:ext cx="475577" cy="490583"/>
            </a:xfrm>
            <a:prstGeom prst="rect">
              <a:avLst/>
            </a:prstGeom>
          </p:spPr>
        </p:pic>
        <p:pic>
          <p:nvPicPr>
            <p:cNvPr id="41" name="Image 40">
              <a:extLst>
                <a:ext uri="{FF2B5EF4-FFF2-40B4-BE49-F238E27FC236}">
                  <a16:creationId xmlns:a16="http://schemas.microsoft.com/office/drawing/2014/main" id="{69D7CA68-8B6E-4101-AA26-471D120628EE}"/>
                </a:ext>
              </a:extLst>
            </p:cNvPr>
            <p:cNvPicPr>
              <a:picLocks noChangeAspect="1"/>
            </p:cNvPicPr>
            <p:nvPr/>
          </p:nvPicPr>
          <p:blipFill rotWithShape="1">
            <a:blip r:embed="rId11">
              <a:duotone>
                <a:schemeClr val="accent4">
                  <a:shade val="45000"/>
                  <a:satMod val="135000"/>
                </a:schemeClr>
                <a:prstClr val="white"/>
              </a:duotone>
              <a:extLst>
                <a:ext uri="{28A0092B-C50C-407E-A947-70E740481C1C}">
                  <a14:useLocalDpi xmlns:a14="http://schemas.microsoft.com/office/drawing/2010/main" val="0"/>
                </a:ext>
              </a:extLst>
            </a:blip>
            <a:srcRect l="28305" t="36127" r="29817" b="34892"/>
            <a:stretch/>
          </p:blipFill>
          <p:spPr>
            <a:xfrm>
              <a:off x="5554309" y="4884695"/>
              <a:ext cx="551459" cy="540001"/>
            </a:xfrm>
            <a:prstGeom prst="rect">
              <a:avLst/>
            </a:prstGeom>
          </p:spPr>
        </p:pic>
        <p:pic>
          <p:nvPicPr>
            <p:cNvPr id="43" name="Image 42">
              <a:extLst>
                <a:ext uri="{FF2B5EF4-FFF2-40B4-BE49-F238E27FC236}">
                  <a16:creationId xmlns:a16="http://schemas.microsoft.com/office/drawing/2014/main" id="{2665583A-7210-46B4-AFDB-FC3DAFF7E878}"/>
                </a:ext>
              </a:extLst>
            </p:cNvPr>
            <p:cNvPicPr>
              <a:picLocks noChangeAspect="1"/>
            </p:cNvPicPr>
            <p:nvPr/>
          </p:nvPicPr>
          <p:blipFill rotWithShape="1">
            <a:blip r:embed="rId12">
              <a:duotone>
                <a:schemeClr val="accent4">
                  <a:shade val="45000"/>
                  <a:satMod val="135000"/>
                </a:schemeClr>
                <a:prstClr val="white"/>
              </a:duotone>
              <a:extLst>
                <a:ext uri="{28A0092B-C50C-407E-A947-70E740481C1C}">
                  <a14:useLocalDpi xmlns:a14="http://schemas.microsoft.com/office/drawing/2010/main" val="0"/>
                </a:ext>
              </a:extLst>
            </a:blip>
            <a:srcRect l="21285" t="29647" r="25932" b="28837"/>
            <a:stretch/>
          </p:blipFill>
          <p:spPr>
            <a:xfrm>
              <a:off x="7333483" y="4901615"/>
              <a:ext cx="449905" cy="500737"/>
            </a:xfrm>
            <a:prstGeom prst="rect">
              <a:avLst/>
            </a:prstGeom>
          </p:spPr>
        </p:pic>
        <p:pic>
          <p:nvPicPr>
            <p:cNvPr id="47" name="Image 46" descr="Une image contenant symbole, Graphique, conception&#10;&#10;Description générée automatiquement">
              <a:extLst>
                <a:ext uri="{FF2B5EF4-FFF2-40B4-BE49-F238E27FC236}">
                  <a16:creationId xmlns:a16="http://schemas.microsoft.com/office/drawing/2014/main" id="{48BF4FBC-A070-45B8-940A-9F20C7D1C537}"/>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9793" t="34578" r="39010" b="35570"/>
            <a:stretch/>
          </p:blipFill>
          <p:spPr>
            <a:xfrm>
              <a:off x="4699604" y="4922916"/>
              <a:ext cx="224884" cy="448129"/>
            </a:xfrm>
            <a:prstGeom prst="rect">
              <a:avLst/>
            </a:prstGeom>
          </p:spPr>
        </p:pic>
      </p:grpSp>
    </p:spTree>
    <p:extLst>
      <p:ext uri="{BB962C8B-B14F-4D97-AF65-F5344CB8AC3E}">
        <p14:creationId xmlns:p14="http://schemas.microsoft.com/office/powerpoint/2010/main" val="153099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u en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4B20B-87C8-4E60-9580-E666AB0DA3B2}"/>
              </a:ext>
            </a:extLst>
          </p:cNvPr>
          <p:cNvSpPr>
            <a:spLocks noGrp="1"/>
          </p:cNvSpPr>
          <p:nvPr>
            <p:ph type="title" hasCustomPrompt="1"/>
          </p:nvPr>
        </p:nvSpPr>
        <p:spPr/>
        <p:txBody>
          <a:bodyPr/>
          <a:lstStyle/>
          <a:p>
            <a:r>
              <a:rPr lang="fr-FR"/>
              <a:t>Insérez le titre, Arial, corps 40 gras</a:t>
            </a:r>
            <a:endParaRPr lang="fr-BE"/>
          </a:p>
        </p:txBody>
      </p:sp>
      <p:sp>
        <p:nvSpPr>
          <p:cNvPr id="3" name="Espace réservé du contenu 2">
            <a:extLst>
              <a:ext uri="{FF2B5EF4-FFF2-40B4-BE49-F238E27FC236}">
                <a16:creationId xmlns:a16="http://schemas.microsoft.com/office/drawing/2014/main" id="{D90F1971-4077-44AC-80A3-B4AD60B6961D}"/>
              </a:ext>
            </a:extLst>
          </p:cNvPr>
          <p:cNvSpPr>
            <a:spLocks noGrp="1"/>
          </p:cNvSpPr>
          <p:nvPr>
            <p:ph idx="1" hasCustomPrompt="1"/>
          </p:nvPr>
        </p:nvSpPr>
        <p:spPr>
          <a:xfrm>
            <a:off x="838200" y="1825625"/>
            <a:ext cx="10515600" cy="4159250"/>
          </a:xfrm>
        </p:spPr>
        <p:txBody>
          <a:bodyPr/>
          <a:lstStyle>
            <a:lvl1pPr marL="0" indent="0">
              <a:buNone/>
              <a:defRPr sz="2000"/>
            </a:lvl1pPr>
            <a:lvl2pPr>
              <a:defRPr sz="1800"/>
            </a:lvl2pPr>
            <a:lvl3pPr>
              <a:defRPr sz="1600"/>
            </a:lvl3pPr>
            <a:lvl4pPr>
              <a:defRPr sz="1400"/>
            </a:lvl4pPr>
            <a:lvl5pPr>
              <a:defRPr sz="1200"/>
            </a:lvl5pPr>
          </a:lstStyle>
          <a:p>
            <a:pPr lvl="0"/>
            <a:r>
              <a:rPr lang="fr-FR"/>
              <a:t>Insérez ici le texte ou le contenu de votre choix. Police Arial, corps 20</a:t>
            </a:r>
            <a:endParaRPr lang="fr-BE"/>
          </a:p>
        </p:txBody>
      </p:sp>
      <p:sp>
        <p:nvSpPr>
          <p:cNvPr id="4" name="Espace réservé de la date 3">
            <a:extLst>
              <a:ext uri="{FF2B5EF4-FFF2-40B4-BE49-F238E27FC236}">
                <a16:creationId xmlns:a16="http://schemas.microsoft.com/office/drawing/2014/main" id="{52A22A99-6164-49B5-AB82-40DAAFE403B9}"/>
              </a:ext>
            </a:extLst>
          </p:cNvPr>
          <p:cNvSpPr>
            <a:spLocks noGrp="1"/>
          </p:cNvSpPr>
          <p:nvPr>
            <p:ph type="dt" sz="half" idx="10"/>
          </p:nvPr>
        </p:nvSpPr>
        <p:spPr/>
        <p:txBody>
          <a:bodyPr/>
          <a:lstStyle/>
          <a:p>
            <a:fld id="{7B476DEB-29AB-4067-8D4A-C5BA5980E5AB}" type="datetime1">
              <a:rPr lang="fr-BE" smtClean="0"/>
              <a:t>20-04-26</a:t>
            </a:fld>
            <a:endParaRPr lang="fr-BE"/>
          </a:p>
        </p:txBody>
      </p:sp>
      <p:sp>
        <p:nvSpPr>
          <p:cNvPr id="5" name="Espace réservé du pied de page 4">
            <a:extLst>
              <a:ext uri="{FF2B5EF4-FFF2-40B4-BE49-F238E27FC236}">
                <a16:creationId xmlns:a16="http://schemas.microsoft.com/office/drawing/2014/main" id="{6EC8E4AC-7421-40F8-9256-159C05D9E16B}"/>
              </a:ext>
            </a:extLst>
          </p:cNvPr>
          <p:cNvSpPr>
            <a:spLocks noGrp="1"/>
          </p:cNvSpPr>
          <p:nvPr>
            <p:ph type="ftr" sz="quarter" idx="11"/>
          </p:nvPr>
        </p:nvSpPr>
        <p:spPr>
          <a:xfrm>
            <a:off x="5055752" y="6356350"/>
            <a:ext cx="4875977" cy="365125"/>
          </a:xfrm>
          <a:prstGeom prst="rect">
            <a:avLst/>
          </a:prstGeom>
        </p:spPr>
        <p:txBody>
          <a:bodyPr/>
          <a:lstStyle/>
          <a:p>
            <a:r>
              <a:rPr lang="fr-BE"/>
              <a:t>Découvrir le Réseau IFAPME</a:t>
            </a:r>
          </a:p>
        </p:txBody>
      </p:sp>
      <p:sp>
        <p:nvSpPr>
          <p:cNvPr id="6" name="Espace réservé du numéro de diapositive 5">
            <a:extLst>
              <a:ext uri="{FF2B5EF4-FFF2-40B4-BE49-F238E27FC236}">
                <a16:creationId xmlns:a16="http://schemas.microsoft.com/office/drawing/2014/main" id="{9E3AF294-65BA-47F9-969A-A3CE3268D06E}"/>
              </a:ext>
            </a:extLst>
          </p:cNvPr>
          <p:cNvSpPr>
            <a:spLocks noGrp="1"/>
          </p:cNvSpPr>
          <p:nvPr>
            <p:ph type="sldNum" sz="quarter" idx="12"/>
          </p:nvPr>
        </p:nvSpPr>
        <p:spPr/>
        <p:txBody>
          <a:bodyPr/>
          <a:lstStyle/>
          <a:p>
            <a:fld id="{05DB46FD-53F2-48E6-B43E-10E74446F393}" type="slidenum">
              <a:rPr lang="fr-BE" smtClean="0"/>
              <a:t>‹N°›</a:t>
            </a:fld>
            <a:endParaRPr lang="fr-BE"/>
          </a:p>
        </p:txBody>
      </p:sp>
    </p:spTree>
    <p:extLst>
      <p:ext uri="{BB962C8B-B14F-4D97-AF65-F5344CB8AC3E}">
        <p14:creationId xmlns:p14="http://schemas.microsoft.com/office/powerpoint/2010/main" val="11677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nu en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4DAED-336E-417D-9767-C306DCF37C43}"/>
              </a:ext>
            </a:extLst>
          </p:cNvPr>
          <p:cNvSpPr>
            <a:spLocks noGrp="1"/>
          </p:cNvSpPr>
          <p:nvPr>
            <p:ph type="title" hasCustomPrompt="1"/>
          </p:nvPr>
        </p:nvSpPr>
        <p:spPr/>
        <p:txBody>
          <a:bodyPr/>
          <a:lstStyle>
            <a:lvl1pPr>
              <a:defRPr/>
            </a:lvl1pPr>
          </a:lstStyle>
          <a:p>
            <a:r>
              <a:rPr lang="fr-FR"/>
              <a:t>Insérez le titre, Arial, corps 40 gras</a:t>
            </a:r>
            <a:endParaRPr lang="fr-BE"/>
          </a:p>
        </p:txBody>
      </p:sp>
      <p:sp>
        <p:nvSpPr>
          <p:cNvPr id="3" name="Espace réservé du contenu 2">
            <a:extLst>
              <a:ext uri="{FF2B5EF4-FFF2-40B4-BE49-F238E27FC236}">
                <a16:creationId xmlns:a16="http://schemas.microsoft.com/office/drawing/2014/main" id="{C07686D4-CCE5-4AE9-8BF2-C0FBC38C6EFA}"/>
              </a:ext>
            </a:extLst>
          </p:cNvPr>
          <p:cNvSpPr>
            <a:spLocks noGrp="1"/>
          </p:cNvSpPr>
          <p:nvPr>
            <p:ph sz="half" idx="1" hasCustomPrompt="1"/>
          </p:nvPr>
        </p:nvSpPr>
        <p:spPr>
          <a:xfrm>
            <a:off x="838200" y="1825624"/>
            <a:ext cx="5181600" cy="4158000"/>
          </a:xfrm>
        </p:spPr>
        <p:txBody>
          <a:bodyPr/>
          <a:lstStyle>
            <a:lvl1pPr marL="0" indent="0">
              <a:buNone/>
              <a:defRPr/>
            </a:lvl1pPr>
          </a:lstStyle>
          <a:p>
            <a:pPr lvl="0"/>
            <a:r>
              <a:rPr lang="fr-FR"/>
              <a:t>Insérez ici le texte ou le contenu de votre choix. Police Arial, corps 20</a:t>
            </a:r>
            <a:endParaRPr lang="fr-BE"/>
          </a:p>
        </p:txBody>
      </p:sp>
      <p:sp>
        <p:nvSpPr>
          <p:cNvPr id="4" name="Espace réservé du contenu 3">
            <a:extLst>
              <a:ext uri="{FF2B5EF4-FFF2-40B4-BE49-F238E27FC236}">
                <a16:creationId xmlns:a16="http://schemas.microsoft.com/office/drawing/2014/main" id="{7797790E-C2E4-4100-907B-32254290913F}"/>
              </a:ext>
            </a:extLst>
          </p:cNvPr>
          <p:cNvSpPr>
            <a:spLocks noGrp="1"/>
          </p:cNvSpPr>
          <p:nvPr>
            <p:ph sz="half" idx="2" hasCustomPrompt="1"/>
          </p:nvPr>
        </p:nvSpPr>
        <p:spPr>
          <a:xfrm>
            <a:off x="6172200" y="1825624"/>
            <a:ext cx="5181600" cy="4158000"/>
          </a:xfrm>
        </p:spPr>
        <p:txBody>
          <a:bodyPr/>
          <a:lstStyle>
            <a:lvl1pPr marL="0" indent="0">
              <a:buNone/>
              <a:defRPr/>
            </a:lvl1pPr>
          </a:lstStyle>
          <a:p>
            <a:pPr lvl="0"/>
            <a:r>
              <a:rPr lang="fr-FR"/>
              <a:t>Insérez ici le texte ou le contenu de votre choix. Police Arial, corps 20</a:t>
            </a:r>
            <a:endParaRPr lang="fr-BE"/>
          </a:p>
        </p:txBody>
      </p:sp>
      <p:sp>
        <p:nvSpPr>
          <p:cNvPr id="5" name="Espace réservé de la date 4">
            <a:extLst>
              <a:ext uri="{FF2B5EF4-FFF2-40B4-BE49-F238E27FC236}">
                <a16:creationId xmlns:a16="http://schemas.microsoft.com/office/drawing/2014/main" id="{6441A3A7-EA06-4DAB-88FA-02592FCED2BA}"/>
              </a:ext>
            </a:extLst>
          </p:cNvPr>
          <p:cNvSpPr>
            <a:spLocks noGrp="1"/>
          </p:cNvSpPr>
          <p:nvPr>
            <p:ph type="dt" sz="half" idx="10"/>
          </p:nvPr>
        </p:nvSpPr>
        <p:spPr/>
        <p:txBody>
          <a:bodyPr/>
          <a:lstStyle/>
          <a:p>
            <a:fld id="{74977884-4822-43FA-9186-B673AD567225}" type="datetime1">
              <a:rPr lang="fr-BE" smtClean="0"/>
              <a:t>20-04-26</a:t>
            </a:fld>
            <a:endParaRPr lang="fr-BE"/>
          </a:p>
        </p:txBody>
      </p:sp>
      <p:sp>
        <p:nvSpPr>
          <p:cNvPr id="6" name="Espace réservé du pied de page 5">
            <a:extLst>
              <a:ext uri="{FF2B5EF4-FFF2-40B4-BE49-F238E27FC236}">
                <a16:creationId xmlns:a16="http://schemas.microsoft.com/office/drawing/2014/main" id="{415B7FDF-68A5-459B-BC66-EC353389E85A}"/>
              </a:ext>
            </a:extLst>
          </p:cNvPr>
          <p:cNvSpPr>
            <a:spLocks noGrp="1"/>
          </p:cNvSpPr>
          <p:nvPr>
            <p:ph type="ftr" sz="quarter" idx="11"/>
          </p:nvPr>
        </p:nvSpPr>
        <p:spPr>
          <a:xfrm>
            <a:off x="5055752" y="6356350"/>
            <a:ext cx="4875977" cy="365125"/>
          </a:xfrm>
          <a:prstGeom prst="rect">
            <a:avLst/>
          </a:prstGeom>
        </p:spPr>
        <p:txBody>
          <a:bodyPr/>
          <a:lstStyle/>
          <a:p>
            <a:r>
              <a:rPr lang="fr-BE"/>
              <a:t>Découvrir le Réseau IFAPME</a:t>
            </a:r>
          </a:p>
        </p:txBody>
      </p:sp>
      <p:sp>
        <p:nvSpPr>
          <p:cNvPr id="7" name="Espace réservé du numéro de diapositive 6">
            <a:extLst>
              <a:ext uri="{FF2B5EF4-FFF2-40B4-BE49-F238E27FC236}">
                <a16:creationId xmlns:a16="http://schemas.microsoft.com/office/drawing/2014/main" id="{B2B6829E-5B6D-4FB4-A004-016AC409CCD0}"/>
              </a:ext>
            </a:extLst>
          </p:cNvPr>
          <p:cNvSpPr>
            <a:spLocks noGrp="1"/>
          </p:cNvSpPr>
          <p:nvPr>
            <p:ph type="sldNum" sz="quarter" idx="12"/>
          </p:nvPr>
        </p:nvSpPr>
        <p:spPr/>
        <p:txBody>
          <a:bodyPr/>
          <a:lstStyle/>
          <a:p>
            <a:fld id="{05DB46FD-53F2-48E6-B43E-10E74446F393}" type="slidenum">
              <a:rPr lang="fr-BE" smtClean="0"/>
              <a:t>‹N°›</a:t>
            </a:fld>
            <a:endParaRPr lang="fr-BE"/>
          </a:p>
        </p:txBody>
      </p:sp>
    </p:spTree>
    <p:extLst>
      <p:ext uri="{BB962C8B-B14F-4D97-AF65-F5344CB8AC3E}">
        <p14:creationId xmlns:p14="http://schemas.microsoft.com/office/powerpoint/2010/main" val="235154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u en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4DAED-336E-417D-9767-C306DCF37C43}"/>
              </a:ext>
            </a:extLst>
          </p:cNvPr>
          <p:cNvSpPr>
            <a:spLocks noGrp="1"/>
          </p:cNvSpPr>
          <p:nvPr>
            <p:ph type="title" hasCustomPrompt="1"/>
          </p:nvPr>
        </p:nvSpPr>
        <p:spPr/>
        <p:txBody>
          <a:bodyPr/>
          <a:lstStyle>
            <a:lvl1pPr>
              <a:defRPr/>
            </a:lvl1pPr>
          </a:lstStyle>
          <a:p>
            <a:r>
              <a:rPr lang="fr-FR"/>
              <a:t>Insérez le titre, Arial, corps 40 gras</a:t>
            </a:r>
            <a:endParaRPr lang="fr-BE"/>
          </a:p>
        </p:txBody>
      </p:sp>
      <p:sp>
        <p:nvSpPr>
          <p:cNvPr id="3" name="Espace réservé du contenu 2">
            <a:extLst>
              <a:ext uri="{FF2B5EF4-FFF2-40B4-BE49-F238E27FC236}">
                <a16:creationId xmlns:a16="http://schemas.microsoft.com/office/drawing/2014/main" id="{C07686D4-CCE5-4AE9-8BF2-C0FBC38C6EFA}"/>
              </a:ext>
            </a:extLst>
          </p:cNvPr>
          <p:cNvSpPr>
            <a:spLocks noGrp="1"/>
          </p:cNvSpPr>
          <p:nvPr>
            <p:ph sz="half" idx="1" hasCustomPrompt="1"/>
          </p:nvPr>
        </p:nvSpPr>
        <p:spPr>
          <a:xfrm>
            <a:off x="838199" y="1825624"/>
            <a:ext cx="3240000" cy="4158000"/>
          </a:xfrm>
        </p:spPr>
        <p:txBody>
          <a:bodyPr/>
          <a:lstStyle>
            <a:lvl1pPr marL="0" indent="0">
              <a:buNone/>
              <a:defRPr/>
            </a:lvl1pPr>
          </a:lstStyle>
          <a:p>
            <a:pPr lvl="0"/>
            <a:r>
              <a:rPr lang="fr-FR"/>
              <a:t>Insérez ici le texte ou le contenu de votre choix. Police Arial, corps 20</a:t>
            </a:r>
            <a:endParaRPr lang="fr-BE"/>
          </a:p>
        </p:txBody>
      </p:sp>
      <p:sp>
        <p:nvSpPr>
          <p:cNvPr id="5" name="Espace réservé de la date 4">
            <a:extLst>
              <a:ext uri="{FF2B5EF4-FFF2-40B4-BE49-F238E27FC236}">
                <a16:creationId xmlns:a16="http://schemas.microsoft.com/office/drawing/2014/main" id="{6441A3A7-EA06-4DAB-88FA-02592FCED2BA}"/>
              </a:ext>
            </a:extLst>
          </p:cNvPr>
          <p:cNvSpPr>
            <a:spLocks noGrp="1"/>
          </p:cNvSpPr>
          <p:nvPr>
            <p:ph type="dt" sz="half" idx="10"/>
          </p:nvPr>
        </p:nvSpPr>
        <p:spPr/>
        <p:txBody>
          <a:bodyPr/>
          <a:lstStyle/>
          <a:p>
            <a:fld id="{36F4F9EF-E4D7-4B03-B875-5F2E6E83E125}" type="datetime1">
              <a:rPr lang="fr-BE" smtClean="0"/>
              <a:t>20-04-26</a:t>
            </a:fld>
            <a:endParaRPr lang="fr-BE"/>
          </a:p>
        </p:txBody>
      </p:sp>
      <p:sp>
        <p:nvSpPr>
          <p:cNvPr id="6" name="Espace réservé du pied de page 5">
            <a:extLst>
              <a:ext uri="{FF2B5EF4-FFF2-40B4-BE49-F238E27FC236}">
                <a16:creationId xmlns:a16="http://schemas.microsoft.com/office/drawing/2014/main" id="{415B7FDF-68A5-459B-BC66-EC353389E85A}"/>
              </a:ext>
            </a:extLst>
          </p:cNvPr>
          <p:cNvSpPr>
            <a:spLocks noGrp="1"/>
          </p:cNvSpPr>
          <p:nvPr>
            <p:ph type="ftr" sz="quarter" idx="11"/>
          </p:nvPr>
        </p:nvSpPr>
        <p:spPr>
          <a:xfrm>
            <a:off x="5055752" y="6356350"/>
            <a:ext cx="4875977" cy="365125"/>
          </a:xfrm>
          <a:prstGeom prst="rect">
            <a:avLst/>
          </a:prstGeom>
        </p:spPr>
        <p:txBody>
          <a:bodyPr/>
          <a:lstStyle/>
          <a:p>
            <a:r>
              <a:rPr lang="fr-BE"/>
              <a:t>Découvrir le Réseau IFAPME</a:t>
            </a:r>
          </a:p>
        </p:txBody>
      </p:sp>
      <p:sp>
        <p:nvSpPr>
          <p:cNvPr id="7" name="Espace réservé du numéro de diapositive 6">
            <a:extLst>
              <a:ext uri="{FF2B5EF4-FFF2-40B4-BE49-F238E27FC236}">
                <a16:creationId xmlns:a16="http://schemas.microsoft.com/office/drawing/2014/main" id="{B2B6829E-5B6D-4FB4-A004-016AC409CCD0}"/>
              </a:ext>
            </a:extLst>
          </p:cNvPr>
          <p:cNvSpPr>
            <a:spLocks noGrp="1"/>
          </p:cNvSpPr>
          <p:nvPr>
            <p:ph type="sldNum" sz="quarter" idx="12"/>
          </p:nvPr>
        </p:nvSpPr>
        <p:spPr/>
        <p:txBody>
          <a:bodyPr/>
          <a:lstStyle/>
          <a:p>
            <a:fld id="{05DB46FD-53F2-48E6-B43E-10E74446F393}" type="slidenum">
              <a:rPr lang="fr-BE" smtClean="0"/>
              <a:t>‹N°›</a:t>
            </a:fld>
            <a:endParaRPr lang="fr-BE"/>
          </a:p>
        </p:txBody>
      </p:sp>
      <p:sp>
        <p:nvSpPr>
          <p:cNvPr id="10" name="Espace réservé du contenu 2">
            <a:extLst>
              <a:ext uri="{FF2B5EF4-FFF2-40B4-BE49-F238E27FC236}">
                <a16:creationId xmlns:a16="http://schemas.microsoft.com/office/drawing/2014/main" id="{134911F7-B6BE-4F44-B647-CA9047881E68}"/>
              </a:ext>
            </a:extLst>
          </p:cNvPr>
          <p:cNvSpPr>
            <a:spLocks noGrp="1"/>
          </p:cNvSpPr>
          <p:nvPr>
            <p:ph sz="half" idx="13" hasCustomPrompt="1"/>
          </p:nvPr>
        </p:nvSpPr>
        <p:spPr>
          <a:xfrm>
            <a:off x="4476000" y="1825624"/>
            <a:ext cx="3240000" cy="4158000"/>
          </a:xfrm>
        </p:spPr>
        <p:txBody>
          <a:bodyPr/>
          <a:lstStyle>
            <a:lvl1pPr marL="0" indent="0">
              <a:buNone/>
              <a:defRPr/>
            </a:lvl1pPr>
          </a:lstStyle>
          <a:p>
            <a:pPr lvl="0"/>
            <a:r>
              <a:rPr lang="fr-FR"/>
              <a:t>Insérez ici le texte ou le contenu de votre choix. Police Arial, corps 20</a:t>
            </a:r>
            <a:endParaRPr lang="fr-BE"/>
          </a:p>
        </p:txBody>
      </p:sp>
      <p:sp>
        <p:nvSpPr>
          <p:cNvPr id="11" name="Espace réservé du contenu 2">
            <a:extLst>
              <a:ext uri="{FF2B5EF4-FFF2-40B4-BE49-F238E27FC236}">
                <a16:creationId xmlns:a16="http://schemas.microsoft.com/office/drawing/2014/main" id="{743948EE-CF18-41C2-A0D9-EBB12117E4F0}"/>
              </a:ext>
            </a:extLst>
          </p:cNvPr>
          <p:cNvSpPr>
            <a:spLocks noGrp="1"/>
          </p:cNvSpPr>
          <p:nvPr>
            <p:ph sz="half" idx="14" hasCustomPrompt="1"/>
          </p:nvPr>
        </p:nvSpPr>
        <p:spPr>
          <a:xfrm>
            <a:off x="8113800" y="1826875"/>
            <a:ext cx="3240000" cy="4158000"/>
          </a:xfrm>
        </p:spPr>
        <p:txBody>
          <a:bodyPr/>
          <a:lstStyle>
            <a:lvl1pPr marL="0" indent="0">
              <a:buNone/>
              <a:defRPr/>
            </a:lvl1pPr>
          </a:lstStyle>
          <a:p>
            <a:pPr lvl="0"/>
            <a:r>
              <a:rPr lang="fr-FR"/>
              <a:t>Insérez ici le texte ou le contenu de votre choix. Police Arial, corps 20</a:t>
            </a:r>
            <a:endParaRPr lang="fr-BE"/>
          </a:p>
        </p:txBody>
      </p:sp>
    </p:spTree>
    <p:extLst>
      <p:ext uri="{BB962C8B-B14F-4D97-AF65-F5344CB8AC3E}">
        <p14:creationId xmlns:p14="http://schemas.microsoft.com/office/powerpoint/2010/main" val="38384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tenus en 2 colonnes (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BD4DE5-88DB-4E8B-87C0-45DF36540749}"/>
              </a:ext>
            </a:extLst>
          </p:cNvPr>
          <p:cNvSpPr>
            <a:spLocks noGrp="1"/>
          </p:cNvSpPr>
          <p:nvPr>
            <p:ph type="title" hasCustomPrompt="1"/>
          </p:nvPr>
        </p:nvSpPr>
        <p:spPr>
          <a:xfrm>
            <a:off x="839788" y="365125"/>
            <a:ext cx="10515600" cy="1325563"/>
          </a:xfrm>
        </p:spPr>
        <p:txBody>
          <a:bodyPr/>
          <a:lstStyle>
            <a:lvl1pPr>
              <a:defRPr/>
            </a:lvl1pPr>
          </a:lstStyle>
          <a:p>
            <a:r>
              <a:rPr lang="fr-FR"/>
              <a:t>Insérez le titre, Arial, corps 40 gras</a:t>
            </a:r>
            <a:endParaRPr lang="fr-BE"/>
          </a:p>
        </p:txBody>
      </p:sp>
      <p:sp>
        <p:nvSpPr>
          <p:cNvPr id="3" name="Espace réservé du texte 2">
            <a:extLst>
              <a:ext uri="{FF2B5EF4-FFF2-40B4-BE49-F238E27FC236}">
                <a16:creationId xmlns:a16="http://schemas.microsoft.com/office/drawing/2014/main" id="{75A8D534-74BB-4030-978F-FC3DAB63AB34}"/>
              </a:ext>
            </a:extLst>
          </p:cNvPr>
          <p:cNvSpPr>
            <a:spLocks noGrp="1"/>
          </p:cNvSpPr>
          <p:nvPr>
            <p:ph type="body" idx="1" hasCustomPrompt="1"/>
          </p:nvPr>
        </p:nvSpPr>
        <p:spPr>
          <a:xfrm>
            <a:off x="839788" y="1808163"/>
            <a:ext cx="5180013" cy="823912"/>
          </a:xfrm>
        </p:spPr>
        <p:txBody>
          <a:bodyPr anchor="ctr"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Insérez ici le titre de votre choix. Police Arial, corps 22 gras</a:t>
            </a:r>
            <a:endParaRPr lang="fr-BE"/>
          </a:p>
        </p:txBody>
      </p:sp>
      <p:sp>
        <p:nvSpPr>
          <p:cNvPr id="4" name="Espace réservé du contenu 3">
            <a:extLst>
              <a:ext uri="{FF2B5EF4-FFF2-40B4-BE49-F238E27FC236}">
                <a16:creationId xmlns:a16="http://schemas.microsoft.com/office/drawing/2014/main" id="{5A221A2B-C0C8-4DDF-95B9-C97257148739}"/>
              </a:ext>
            </a:extLst>
          </p:cNvPr>
          <p:cNvSpPr>
            <a:spLocks noGrp="1"/>
          </p:cNvSpPr>
          <p:nvPr>
            <p:ph sz="half" idx="2" hasCustomPrompt="1"/>
          </p:nvPr>
        </p:nvSpPr>
        <p:spPr>
          <a:xfrm>
            <a:off x="839788" y="2817845"/>
            <a:ext cx="5180013" cy="3167030"/>
          </a:xfrm>
        </p:spPr>
        <p:txBody>
          <a:bodyPr/>
          <a:lstStyle>
            <a:lvl1pPr marL="0" indent="0">
              <a:buNone/>
              <a:defRPr/>
            </a:lvl1pPr>
          </a:lstStyle>
          <a:p>
            <a:pPr lvl="0"/>
            <a:r>
              <a:rPr lang="fr-FR"/>
              <a:t>Insérez ici le texte ou le contenu de votre choix. Police Arial, corps 20</a:t>
            </a:r>
            <a:endParaRPr lang="fr-BE"/>
          </a:p>
        </p:txBody>
      </p:sp>
      <p:sp>
        <p:nvSpPr>
          <p:cNvPr id="5" name="Espace réservé du texte 4">
            <a:extLst>
              <a:ext uri="{FF2B5EF4-FFF2-40B4-BE49-F238E27FC236}">
                <a16:creationId xmlns:a16="http://schemas.microsoft.com/office/drawing/2014/main" id="{912DD538-6E66-45E3-97CA-3CBFE182D9AD}"/>
              </a:ext>
            </a:extLst>
          </p:cNvPr>
          <p:cNvSpPr>
            <a:spLocks noGrp="1"/>
          </p:cNvSpPr>
          <p:nvPr>
            <p:ph type="body" sz="quarter" idx="3" hasCustomPrompt="1"/>
          </p:nvPr>
        </p:nvSpPr>
        <p:spPr>
          <a:xfrm>
            <a:off x="6169024" y="1808163"/>
            <a:ext cx="5183188" cy="823912"/>
          </a:xfrm>
        </p:spPr>
        <p:txBody>
          <a:bodyPr anchor="ctr"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Insérez ici le titre de votre choix. Police Arial, corps 22 gras</a:t>
            </a:r>
            <a:endParaRPr lang="fr-BE"/>
          </a:p>
        </p:txBody>
      </p:sp>
      <p:sp>
        <p:nvSpPr>
          <p:cNvPr id="6" name="Espace réservé du contenu 5">
            <a:extLst>
              <a:ext uri="{FF2B5EF4-FFF2-40B4-BE49-F238E27FC236}">
                <a16:creationId xmlns:a16="http://schemas.microsoft.com/office/drawing/2014/main" id="{687BE7FC-4681-46EA-85E2-5231527EAB6F}"/>
              </a:ext>
            </a:extLst>
          </p:cNvPr>
          <p:cNvSpPr>
            <a:spLocks noGrp="1"/>
          </p:cNvSpPr>
          <p:nvPr>
            <p:ph sz="quarter" idx="4" hasCustomPrompt="1"/>
          </p:nvPr>
        </p:nvSpPr>
        <p:spPr>
          <a:xfrm>
            <a:off x="6172200" y="2817845"/>
            <a:ext cx="5183188" cy="3167030"/>
          </a:xfrm>
        </p:spPr>
        <p:txBody>
          <a:bodyPr/>
          <a:lstStyle>
            <a:lvl1pPr marL="0" indent="0">
              <a:buNone/>
              <a:defRPr/>
            </a:lvl1pPr>
          </a:lstStyle>
          <a:p>
            <a:pPr lvl="0"/>
            <a:r>
              <a:rPr lang="fr-FR"/>
              <a:t>Insérez ici le texte ou le contenu de votre choix. Police Arial, corps 20</a:t>
            </a:r>
            <a:endParaRPr lang="fr-BE"/>
          </a:p>
        </p:txBody>
      </p:sp>
      <p:sp>
        <p:nvSpPr>
          <p:cNvPr id="7" name="Espace réservé de la date 6">
            <a:extLst>
              <a:ext uri="{FF2B5EF4-FFF2-40B4-BE49-F238E27FC236}">
                <a16:creationId xmlns:a16="http://schemas.microsoft.com/office/drawing/2014/main" id="{15115E9D-7EF9-4446-9472-035680107C40}"/>
              </a:ext>
            </a:extLst>
          </p:cNvPr>
          <p:cNvSpPr>
            <a:spLocks noGrp="1"/>
          </p:cNvSpPr>
          <p:nvPr>
            <p:ph type="dt" sz="half" idx="10"/>
          </p:nvPr>
        </p:nvSpPr>
        <p:spPr/>
        <p:txBody>
          <a:bodyPr/>
          <a:lstStyle/>
          <a:p>
            <a:fld id="{78F3E66C-0F1B-4A54-9244-D091ED8E1673}" type="datetime1">
              <a:rPr lang="fr-BE" smtClean="0"/>
              <a:t>20-04-26</a:t>
            </a:fld>
            <a:endParaRPr lang="fr-BE"/>
          </a:p>
        </p:txBody>
      </p:sp>
      <p:sp>
        <p:nvSpPr>
          <p:cNvPr id="8" name="Espace réservé du pied de page 7">
            <a:extLst>
              <a:ext uri="{FF2B5EF4-FFF2-40B4-BE49-F238E27FC236}">
                <a16:creationId xmlns:a16="http://schemas.microsoft.com/office/drawing/2014/main" id="{40EA101D-3693-4D83-BCDF-98CA54EBB75E}"/>
              </a:ext>
            </a:extLst>
          </p:cNvPr>
          <p:cNvSpPr>
            <a:spLocks noGrp="1"/>
          </p:cNvSpPr>
          <p:nvPr>
            <p:ph type="ftr" sz="quarter" idx="11"/>
          </p:nvPr>
        </p:nvSpPr>
        <p:spPr>
          <a:xfrm>
            <a:off x="5055752" y="6356350"/>
            <a:ext cx="4875977" cy="365125"/>
          </a:xfrm>
          <a:prstGeom prst="rect">
            <a:avLst/>
          </a:prstGeom>
        </p:spPr>
        <p:txBody>
          <a:bodyPr/>
          <a:lstStyle/>
          <a:p>
            <a:r>
              <a:rPr lang="fr-BE"/>
              <a:t>Découvrir le Réseau IFAPME</a:t>
            </a:r>
          </a:p>
        </p:txBody>
      </p:sp>
      <p:sp>
        <p:nvSpPr>
          <p:cNvPr id="9" name="Espace réservé du numéro de diapositive 8">
            <a:extLst>
              <a:ext uri="{FF2B5EF4-FFF2-40B4-BE49-F238E27FC236}">
                <a16:creationId xmlns:a16="http://schemas.microsoft.com/office/drawing/2014/main" id="{F5A7D1B5-2A15-46FB-A0F2-68F4EEA2B96F}"/>
              </a:ext>
            </a:extLst>
          </p:cNvPr>
          <p:cNvSpPr>
            <a:spLocks noGrp="1"/>
          </p:cNvSpPr>
          <p:nvPr>
            <p:ph type="sldNum" sz="quarter" idx="12"/>
          </p:nvPr>
        </p:nvSpPr>
        <p:spPr/>
        <p:txBody>
          <a:bodyPr/>
          <a:lstStyle/>
          <a:p>
            <a:fld id="{05DB46FD-53F2-48E6-B43E-10E74446F393}" type="slidenum">
              <a:rPr lang="fr-BE" smtClean="0"/>
              <a:t>‹N°›</a:t>
            </a:fld>
            <a:endParaRPr lang="fr-BE"/>
          </a:p>
        </p:txBody>
      </p:sp>
    </p:spTree>
    <p:extLst>
      <p:ext uri="{BB962C8B-B14F-4D97-AF65-F5344CB8AC3E}">
        <p14:creationId xmlns:p14="http://schemas.microsoft.com/office/powerpoint/2010/main" val="223689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ontenu libre (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F06758-A480-4B1C-A65B-4A3EEBC2E82B}"/>
              </a:ext>
            </a:extLst>
          </p:cNvPr>
          <p:cNvSpPr>
            <a:spLocks noGrp="1"/>
          </p:cNvSpPr>
          <p:nvPr>
            <p:ph type="title" hasCustomPrompt="1"/>
          </p:nvPr>
        </p:nvSpPr>
        <p:spPr/>
        <p:txBody>
          <a:bodyPr/>
          <a:lstStyle/>
          <a:p>
            <a:r>
              <a:rPr lang="fr-FR"/>
              <a:t>Insérez le titre, Arial, corps 40 gras</a:t>
            </a:r>
            <a:endParaRPr lang="fr-BE"/>
          </a:p>
        </p:txBody>
      </p:sp>
      <p:sp>
        <p:nvSpPr>
          <p:cNvPr id="3" name="Espace réservé de la date 2">
            <a:extLst>
              <a:ext uri="{FF2B5EF4-FFF2-40B4-BE49-F238E27FC236}">
                <a16:creationId xmlns:a16="http://schemas.microsoft.com/office/drawing/2014/main" id="{9FC8DB49-9FB1-4847-9B89-FCDB019C0B02}"/>
              </a:ext>
            </a:extLst>
          </p:cNvPr>
          <p:cNvSpPr>
            <a:spLocks noGrp="1"/>
          </p:cNvSpPr>
          <p:nvPr>
            <p:ph type="dt" sz="half" idx="10"/>
          </p:nvPr>
        </p:nvSpPr>
        <p:spPr/>
        <p:txBody>
          <a:bodyPr/>
          <a:lstStyle/>
          <a:p>
            <a:fld id="{2DF76DCD-08D5-45B7-8182-E4CDB93FB6D5}" type="datetime1">
              <a:rPr lang="fr-BE" smtClean="0"/>
              <a:t>20-04-26</a:t>
            </a:fld>
            <a:endParaRPr lang="fr-BE"/>
          </a:p>
        </p:txBody>
      </p:sp>
      <p:sp>
        <p:nvSpPr>
          <p:cNvPr id="4" name="Espace réservé du pied de page 3">
            <a:extLst>
              <a:ext uri="{FF2B5EF4-FFF2-40B4-BE49-F238E27FC236}">
                <a16:creationId xmlns:a16="http://schemas.microsoft.com/office/drawing/2014/main" id="{5DC1F3EC-EA3C-4CD6-A44D-294BA848E659}"/>
              </a:ext>
            </a:extLst>
          </p:cNvPr>
          <p:cNvSpPr>
            <a:spLocks noGrp="1"/>
          </p:cNvSpPr>
          <p:nvPr>
            <p:ph type="ftr" sz="quarter" idx="11"/>
          </p:nvPr>
        </p:nvSpPr>
        <p:spPr>
          <a:xfrm>
            <a:off x="5055752" y="6356350"/>
            <a:ext cx="4875977" cy="365125"/>
          </a:xfrm>
          <a:prstGeom prst="rect">
            <a:avLst/>
          </a:prstGeom>
        </p:spPr>
        <p:txBody>
          <a:bodyPr/>
          <a:lstStyle/>
          <a:p>
            <a:r>
              <a:rPr lang="fr-BE"/>
              <a:t>Découvrir le Réseau IFAPME</a:t>
            </a:r>
          </a:p>
        </p:txBody>
      </p:sp>
      <p:sp>
        <p:nvSpPr>
          <p:cNvPr id="5" name="Espace réservé du numéro de diapositive 4">
            <a:extLst>
              <a:ext uri="{FF2B5EF4-FFF2-40B4-BE49-F238E27FC236}">
                <a16:creationId xmlns:a16="http://schemas.microsoft.com/office/drawing/2014/main" id="{F7E446D5-83E5-472C-B8DC-CC818E0918DF}"/>
              </a:ext>
            </a:extLst>
          </p:cNvPr>
          <p:cNvSpPr>
            <a:spLocks noGrp="1"/>
          </p:cNvSpPr>
          <p:nvPr>
            <p:ph type="sldNum" sz="quarter" idx="12"/>
          </p:nvPr>
        </p:nvSpPr>
        <p:spPr/>
        <p:txBody>
          <a:bodyPr/>
          <a:lstStyle/>
          <a:p>
            <a:fld id="{05DB46FD-53F2-48E6-B43E-10E74446F393}" type="slidenum">
              <a:rPr lang="fr-BE" smtClean="0"/>
              <a:t>‹N°›</a:t>
            </a:fld>
            <a:endParaRPr lang="fr-BE"/>
          </a:p>
        </p:txBody>
      </p:sp>
    </p:spTree>
    <p:extLst>
      <p:ext uri="{BB962C8B-B14F-4D97-AF65-F5344CB8AC3E}">
        <p14:creationId xmlns:p14="http://schemas.microsoft.com/office/powerpoint/2010/main" val="289215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avec logos et pied de pag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37E47A-5EF2-4BA0-8CDE-4186F9E513D0}"/>
              </a:ext>
            </a:extLst>
          </p:cNvPr>
          <p:cNvSpPr>
            <a:spLocks noGrp="1"/>
          </p:cNvSpPr>
          <p:nvPr>
            <p:ph type="dt" sz="half" idx="10"/>
          </p:nvPr>
        </p:nvSpPr>
        <p:spPr/>
        <p:txBody>
          <a:bodyPr/>
          <a:lstStyle/>
          <a:p>
            <a:fld id="{2CD72467-0B2D-4CBA-900F-05BB8928505B}" type="datetime1">
              <a:rPr lang="fr-BE" smtClean="0"/>
              <a:t>20-04-26</a:t>
            </a:fld>
            <a:endParaRPr lang="fr-BE"/>
          </a:p>
        </p:txBody>
      </p:sp>
      <p:sp>
        <p:nvSpPr>
          <p:cNvPr id="3" name="Espace réservé du pied de page 2">
            <a:extLst>
              <a:ext uri="{FF2B5EF4-FFF2-40B4-BE49-F238E27FC236}">
                <a16:creationId xmlns:a16="http://schemas.microsoft.com/office/drawing/2014/main" id="{9A5E111E-0C37-4CCD-AE34-1193AD0ACF5D}"/>
              </a:ext>
            </a:extLst>
          </p:cNvPr>
          <p:cNvSpPr>
            <a:spLocks noGrp="1"/>
          </p:cNvSpPr>
          <p:nvPr>
            <p:ph type="ftr" sz="quarter" idx="11"/>
          </p:nvPr>
        </p:nvSpPr>
        <p:spPr>
          <a:xfrm>
            <a:off x="5055752" y="6356350"/>
            <a:ext cx="4875977" cy="365125"/>
          </a:xfrm>
          <a:prstGeom prst="rect">
            <a:avLst/>
          </a:prstGeom>
        </p:spPr>
        <p:txBody>
          <a:bodyPr/>
          <a:lstStyle/>
          <a:p>
            <a:r>
              <a:rPr lang="fr-BE"/>
              <a:t>Découvrir le Réseau IFAPME</a:t>
            </a:r>
          </a:p>
        </p:txBody>
      </p:sp>
      <p:sp>
        <p:nvSpPr>
          <p:cNvPr id="4" name="Espace réservé du numéro de diapositive 3">
            <a:extLst>
              <a:ext uri="{FF2B5EF4-FFF2-40B4-BE49-F238E27FC236}">
                <a16:creationId xmlns:a16="http://schemas.microsoft.com/office/drawing/2014/main" id="{64E48E3D-9507-4F86-9DB9-E7CAB6D110B7}"/>
              </a:ext>
            </a:extLst>
          </p:cNvPr>
          <p:cNvSpPr>
            <a:spLocks noGrp="1"/>
          </p:cNvSpPr>
          <p:nvPr>
            <p:ph type="sldNum" sz="quarter" idx="12"/>
          </p:nvPr>
        </p:nvSpPr>
        <p:spPr/>
        <p:txBody>
          <a:bodyPr/>
          <a:lstStyle/>
          <a:p>
            <a:fld id="{05DB46FD-53F2-48E6-B43E-10E74446F393}" type="slidenum">
              <a:rPr lang="fr-BE" smtClean="0"/>
              <a:t>‹N°›</a:t>
            </a:fld>
            <a:endParaRPr lang="fr-BE"/>
          </a:p>
        </p:txBody>
      </p:sp>
    </p:spTree>
    <p:extLst>
      <p:ext uri="{BB962C8B-B14F-4D97-AF65-F5344CB8AC3E}">
        <p14:creationId xmlns:p14="http://schemas.microsoft.com/office/powerpoint/2010/main" val="420589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sans logos ni pied de pag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B810CCF-261E-41DB-99CF-BA0832A84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125"/>
            <a:ext cx="275714" cy="1183949"/>
          </a:xfrm>
          <a:prstGeom prst="rect">
            <a:avLst/>
          </a:prstGeom>
        </p:spPr>
      </p:pic>
      <p:sp>
        <p:nvSpPr>
          <p:cNvPr id="6" name="Rectangle 5">
            <a:extLst>
              <a:ext uri="{FF2B5EF4-FFF2-40B4-BE49-F238E27FC236}">
                <a16:creationId xmlns:a16="http://schemas.microsoft.com/office/drawing/2014/main" id="{8DBA6044-E0CF-448D-A84B-5DBF6A733497}"/>
              </a:ext>
            </a:extLst>
          </p:cNvPr>
          <p:cNvSpPr/>
          <p:nvPr/>
        </p:nvSpPr>
        <p:spPr>
          <a:xfrm>
            <a:off x="11916286" y="0"/>
            <a:ext cx="275714" cy="6858000"/>
          </a:xfrm>
          <a:prstGeom prst="rect">
            <a:avLst/>
          </a:prstGeom>
          <a:solidFill>
            <a:srgbClr val="7D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4373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Contenu sans logo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4B20B-87C8-4E60-9580-E666AB0DA3B2}"/>
              </a:ext>
            </a:extLst>
          </p:cNvPr>
          <p:cNvSpPr>
            <a:spLocks noGrp="1"/>
          </p:cNvSpPr>
          <p:nvPr>
            <p:ph type="title" hasCustomPrompt="1"/>
          </p:nvPr>
        </p:nvSpPr>
        <p:spPr/>
        <p:txBody>
          <a:bodyPr/>
          <a:lstStyle/>
          <a:p>
            <a:r>
              <a:rPr lang="fr-FR"/>
              <a:t>Insérez le titre, Arial, corps 40 gras</a:t>
            </a:r>
            <a:endParaRPr lang="fr-BE"/>
          </a:p>
        </p:txBody>
      </p:sp>
      <p:sp>
        <p:nvSpPr>
          <p:cNvPr id="3" name="Espace réservé du contenu 2">
            <a:extLst>
              <a:ext uri="{FF2B5EF4-FFF2-40B4-BE49-F238E27FC236}">
                <a16:creationId xmlns:a16="http://schemas.microsoft.com/office/drawing/2014/main" id="{D90F1971-4077-44AC-80A3-B4AD60B6961D}"/>
              </a:ext>
            </a:extLst>
          </p:cNvPr>
          <p:cNvSpPr>
            <a:spLocks noGrp="1"/>
          </p:cNvSpPr>
          <p:nvPr>
            <p:ph idx="1" hasCustomPrompt="1"/>
          </p:nvPr>
        </p:nvSpPr>
        <p:spPr>
          <a:xfrm>
            <a:off x="838200" y="1825625"/>
            <a:ext cx="10515600" cy="4159250"/>
          </a:xfrm>
        </p:spPr>
        <p:txBody>
          <a:bodyPr/>
          <a:lstStyle>
            <a:lvl1pPr marL="0" indent="0">
              <a:buNone/>
              <a:defRPr sz="2000"/>
            </a:lvl1pPr>
            <a:lvl2pPr>
              <a:defRPr sz="1800"/>
            </a:lvl2pPr>
            <a:lvl3pPr>
              <a:defRPr sz="1600"/>
            </a:lvl3pPr>
            <a:lvl4pPr>
              <a:defRPr sz="1400"/>
            </a:lvl4pPr>
            <a:lvl5pPr>
              <a:defRPr sz="1200"/>
            </a:lvl5pPr>
          </a:lstStyle>
          <a:p>
            <a:pPr lvl="0"/>
            <a:r>
              <a:rPr lang="fr-FR"/>
              <a:t>Insérez ici le texte ou le contenu de votre choix. Police Arial, corps 20</a:t>
            </a:r>
            <a:endParaRPr lang="fr-BE"/>
          </a:p>
        </p:txBody>
      </p:sp>
      <p:sp>
        <p:nvSpPr>
          <p:cNvPr id="4" name="Espace réservé de la date 3">
            <a:extLst>
              <a:ext uri="{FF2B5EF4-FFF2-40B4-BE49-F238E27FC236}">
                <a16:creationId xmlns:a16="http://schemas.microsoft.com/office/drawing/2014/main" id="{52A22A99-6164-49B5-AB82-40DAAFE403B9}"/>
              </a:ext>
            </a:extLst>
          </p:cNvPr>
          <p:cNvSpPr>
            <a:spLocks noGrp="1"/>
          </p:cNvSpPr>
          <p:nvPr>
            <p:ph type="dt" sz="half" idx="10"/>
          </p:nvPr>
        </p:nvSpPr>
        <p:spPr/>
        <p:txBody>
          <a:bodyPr/>
          <a:lstStyle/>
          <a:p>
            <a:fld id="{0CCE1FD5-0A92-4393-AB01-18010C56C08E}" type="datetime1">
              <a:rPr lang="fr-BE" smtClean="0"/>
              <a:t>20-04-26</a:t>
            </a:fld>
            <a:endParaRPr lang="fr-BE"/>
          </a:p>
        </p:txBody>
      </p:sp>
      <p:sp>
        <p:nvSpPr>
          <p:cNvPr id="5" name="Espace réservé du pied de page 4">
            <a:extLst>
              <a:ext uri="{FF2B5EF4-FFF2-40B4-BE49-F238E27FC236}">
                <a16:creationId xmlns:a16="http://schemas.microsoft.com/office/drawing/2014/main" id="{6EC8E4AC-7421-40F8-9256-159C05D9E16B}"/>
              </a:ext>
            </a:extLst>
          </p:cNvPr>
          <p:cNvSpPr>
            <a:spLocks noGrp="1"/>
          </p:cNvSpPr>
          <p:nvPr>
            <p:ph type="ftr" sz="quarter" idx="11"/>
          </p:nvPr>
        </p:nvSpPr>
        <p:spPr>
          <a:xfrm>
            <a:off x="5055752" y="6356350"/>
            <a:ext cx="4875977" cy="365125"/>
          </a:xfrm>
          <a:prstGeom prst="rect">
            <a:avLst/>
          </a:prstGeom>
        </p:spPr>
        <p:txBody>
          <a:bodyPr/>
          <a:lstStyle/>
          <a:p>
            <a:r>
              <a:rPr lang="fr-BE"/>
              <a:t>Découvrir le Réseau IFAPME</a:t>
            </a:r>
          </a:p>
        </p:txBody>
      </p:sp>
      <p:sp>
        <p:nvSpPr>
          <p:cNvPr id="6" name="Espace réservé du numéro de diapositive 5">
            <a:extLst>
              <a:ext uri="{FF2B5EF4-FFF2-40B4-BE49-F238E27FC236}">
                <a16:creationId xmlns:a16="http://schemas.microsoft.com/office/drawing/2014/main" id="{9E3AF294-65BA-47F9-969A-A3CE3268D06E}"/>
              </a:ext>
            </a:extLst>
          </p:cNvPr>
          <p:cNvSpPr>
            <a:spLocks noGrp="1"/>
          </p:cNvSpPr>
          <p:nvPr>
            <p:ph type="sldNum" sz="quarter" idx="12"/>
          </p:nvPr>
        </p:nvSpPr>
        <p:spPr/>
        <p:txBody>
          <a:bodyPr/>
          <a:lstStyle/>
          <a:p>
            <a:fld id="{05DB46FD-53F2-48E6-B43E-10E74446F393}" type="slidenum">
              <a:rPr lang="fr-BE" smtClean="0"/>
              <a:t>‹N°›</a:t>
            </a:fld>
            <a:endParaRPr lang="fr-BE"/>
          </a:p>
        </p:txBody>
      </p:sp>
      <p:pic>
        <p:nvPicPr>
          <p:cNvPr id="7" name="Image 6">
            <a:extLst>
              <a:ext uri="{FF2B5EF4-FFF2-40B4-BE49-F238E27FC236}">
                <a16:creationId xmlns:a16="http://schemas.microsoft.com/office/drawing/2014/main" id="{31DA94AE-988F-4761-AE66-34E035038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125"/>
            <a:ext cx="275714" cy="1183949"/>
          </a:xfrm>
          <a:prstGeom prst="rect">
            <a:avLst/>
          </a:prstGeom>
        </p:spPr>
      </p:pic>
      <p:pic>
        <p:nvPicPr>
          <p:cNvPr id="8" name="Image 7" descr="Une image contenant texte, horloge, signe&#10;&#10;Description générée automatiquement">
            <a:extLst>
              <a:ext uri="{FF2B5EF4-FFF2-40B4-BE49-F238E27FC236}">
                <a16:creationId xmlns:a16="http://schemas.microsoft.com/office/drawing/2014/main" id="{ECA85D1B-C378-4E61-8611-9EEDEBA61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776" y="6255017"/>
            <a:ext cx="921807" cy="413190"/>
          </a:xfrm>
          <a:prstGeom prst="rect">
            <a:avLst/>
          </a:prstGeom>
        </p:spPr>
      </p:pic>
      <p:sp>
        <p:nvSpPr>
          <p:cNvPr id="9" name="Rectangle 8">
            <a:extLst>
              <a:ext uri="{FF2B5EF4-FFF2-40B4-BE49-F238E27FC236}">
                <a16:creationId xmlns:a16="http://schemas.microsoft.com/office/drawing/2014/main" id="{4193E7D3-3645-4C2F-B62E-B1CD7E74C045}"/>
              </a:ext>
            </a:extLst>
          </p:cNvPr>
          <p:cNvSpPr/>
          <p:nvPr/>
        </p:nvSpPr>
        <p:spPr>
          <a:xfrm>
            <a:off x="11916286" y="0"/>
            <a:ext cx="275714" cy="6858000"/>
          </a:xfrm>
          <a:prstGeom prst="rect">
            <a:avLst/>
          </a:prstGeom>
          <a:solidFill>
            <a:srgbClr val="7D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4363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B4A6545-F7C7-4748-8A73-D113E3A47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Insérez le titre, Arial, corps 40 gras</a:t>
            </a:r>
            <a:endParaRPr lang="fr-BE"/>
          </a:p>
        </p:txBody>
      </p:sp>
      <p:sp>
        <p:nvSpPr>
          <p:cNvPr id="3" name="Espace réservé du texte 2">
            <a:extLst>
              <a:ext uri="{FF2B5EF4-FFF2-40B4-BE49-F238E27FC236}">
                <a16:creationId xmlns:a16="http://schemas.microsoft.com/office/drawing/2014/main" id="{81D921CE-66F4-4104-932B-714885706728}"/>
              </a:ext>
            </a:extLst>
          </p:cNvPr>
          <p:cNvSpPr>
            <a:spLocks noGrp="1"/>
          </p:cNvSpPr>
          <p:nvPr>
            <p:ph type="body" idx="1"/>
          </p:nvPr>
        </p:nvSpPr>
        <p:spPr>
          <a:xfrm>
            <a:off x="838200" y="1825625"/>
            <a:ext cx="10515600" cy="415925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5420781-10E3-4B16-936D-07B746476330}"/>
              </a:ext>
            </a:extLst>
          </p:cNvPr>
          <p:cNvSpPr>
            <a:spLocks noGrp="1"/>
          </p:cNvSpPr>
          <p:nvPr>
            <p:ph type="dt" sz="half" idx="2"/>
          </p:nvPr>
        </p:nvSpPr>
        <p:spPr>
          <a:xfrm>
            <a:off x="9999756" y="6356350"/>
            <a:ext cx="850015" cy="365125"/>
          </a:xfrm>
          <a:prstGeom prst="rect">
            <a:avLst/>
          </a:prstGeom>
        </p:spPr>
        <p:txBody>
          <a:bodyPr vert="horz" lIns="91440" tIns="45720" rIns="91440" bIns="45720" rtlCol="0" anchor="ctr"/>
          <a:lstStyle>
            <a:lvl1pPr algn="ctr">
              <a:defRPr sz="1000">
                <a:solidFill>
                  <a:schemeClr val="bg1">
                    <a:lumMod val="50000"/>
                  </a:schemeClr>
                </a:solidFill>
                <a:latin typeface="Arial" panose="020B0604020202020204" pitchFamily="34" charset="0"/>
                <a:cs typeface="Arial" panose="020B0604020202020204" pitchFamily="34" charset="0"/>
              </a:defRPr>
            </a:lvl1pPr>
          </a:lstStyle>
          <a:p>
            <a:fld id="{EA47ECC6-CFCC-4B01-99B8-796F0AB42EA5}" type="datetime1">
              <a:rPr lang="fr-BE" smtClean="0"/>
              <a:t>20-04-26</a:t>
            </a:fld>
            <a:endParaRPr lang="fr-BE"/>
          </a:p>
        </p:txBody>
      </p:sp>
      <p:sp>
        <p:nvSpPr>
          <p:cNvPr id="5" name="Espace réservé du pied de page 4">
            <a:extLst>
              <a:ext uri="{FF2B5EF4-FFF2-40B4-BE49-F238E27FC236}">
                <a16:creationId xmlns:a16="http://schemas.microsoft.com/office/drawing/2014/main" id="{E9FA7E20-3778-4965-A7BD-6D1F98D60A84}"/>
              </a:ext>
            </a:extLst>
          </p:cNvPr>
          <p:cNvSpPr>
            <a:spLocks noGrp="1"/>
          </p:cNvSpPr>
          <p:nvPr>
            <p:ph type="ftr" sz="quarter" idx="3"/>
          </p:nvPr>
        </p:nvSpPr>
        <p:spPr>
          <a:xfrm>
            <a:off x="5055752" y="6356350"/>
            <a:ext cx="4875977" cy="365125"/>
          </a:xfrm>
          <a:prstGeom prst="rect">
            <a:avLst/>
          </a:prstGeom>
        </p:spPr>
        <p:txBody>
          <a:bodyPr vert="horz" lIns="91440" tIns="45720" rIns="91440" bIns="45720" rtlCol="0" anchor="ctr"/>
          <a:lstStyle>
            <a:lvl1pPr algn="r">
              <a:defRPr sz="1000">
                <a:solidFill>
                  <a:schemeClr val="bg1">
                    <a:lumMod val="50000"/>
                  </a:schemeClr>
                </a:solidFill>
                <a:latin typeface="Arial" panose="020B0604020202020204" pitchFamily="34" charset="0"/>
                <a:cs typeface="Arial" panose="020B0604020202020204" pitchFamily="34" charset="0"/>
              </a:defRPr>
            </a:lvl1pPr>
          </a:lstStyle>
          <a:p>
            <a:r>
              <a:rPr lang="fr-BE"/>
              <a:t>Découvrir le Réseau IFAPME</a:t>
            </a:r>
          </a:p>
        </p:txBody>
      </p:sp>
      <p:sp>
        <p:nvSpPr>
          <p:cNvPr id="6" name="Espace réservé du numéro de diapositive 5">
            <a:extLst>
              <a:ext uri="{FF2B5EF4-FFF2-40B4-BE49-F238E27FC236}">
                <a16:creationId xmlns:a16="http://schemas.microsoft.com/office/drawing/2014/main" id="{B8D0EFBD-BA7E-4375-AED6-84F58137760B}"/>
              </a:ext>
            </a:extLst>
          </p:cNvPr>
          <p:cNvSpPr>
            <a:spLocks noGrp="1"/>
          </p:cNvSpPr>
          <p:nvPr>
            <p:ph type="sldNum" sz="quarter" idx="4"/>
          </p:nvPr>
        </p:nvSpPr>
        <p:spPr>
          <a:xfrm>
            <a:off x="10917798" y="6356350"/>
            <a:ext cx="436002" cy="365125"/>
          </a:xfrm>
          <a:prstGeom prst="rect">
            <a:avLst/>
          </a:prstGeom>
        </p:spPr>
        <p:txBody>
          <a:bodyPr vert="horz" lIns="91440" tIns="45720" rIns="91440" bIns="45720" rtlCol="0" anchor="ctr"/>
          <a:lstStyle>
            <a:lvl1pPr algn="r">
              <a:defRPr sz="1000">
                <a:solidFill>
                  <a:schemeClr val="bg1">
                    <a:lumMod val="50000"/>
                  </a:schemeClr>
                </a:solidFill>
                <a:latin typeface="Arial" panose="020B0604020202020204" pitchFamily="34" charset="0"/>
                <a:cs typeface="Arial" panose="020B0604020202020204" pitchFamily="34" charset="0"/>
              </a:defRPr>
            </a:lvl1pPr>
          </a:lstStyle>
          <a:p>
            <a:fld id="{05DB46FD-53F2-48E6-B43E-10E74446F393}" type="slidenum">
              <a:rPr lang="fr-BE" smtClean="0"/>
              <a:t>‹N°›</a:t>
            </a:fld>
            <a:endParaRPr lang="fr-BE"/>
          </a:p>
        </p:txBody>
      </p:sp>
      <p:pic>
        <p:nvPicPr>
          <p:cNvPr id="7" name="Image 6">
            <a:extLst>
              <a:ext uri="{FF2B5EF4-FFF2-40B4-BE49-F238E27FC236}">
                <a16:creationId xmlns:a16="http://schemas.microsoft.com/office/drawing/2014/main" id="{45E8D36C-5579-41A3-A45C-D348D0DD2A5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65125"/>
            <a:ext cx="275714" cy="1183949"/>
          </a:xfrm>
          <a:prstGeom prst="rect">
            <a:avLst/>
          </a:prstGeom>
        </p:spPr>
      </p:pic>
      <p:sp>
        <p:nvSpPr>
          <p:cNvPr id="8" name="Rectangle 7">
            <a:extLst>
              <a:ext uri="{FF2B5EF4-FFF2-40B4-BE49-F238E27FC236}">
                <a16:creationId xmlns:a16="http://schemas.microsoft.com/office/drawing/2014/main" id="{1BC17A93-0974-446B-A9AB-0794EBF7BB4C}"/>
              </a:ext>
            </a:extLst>
          </p:cNvPr>
          <p:cNvSpPr/>
          <p:nvPr/>
        </p:nvSpPr>
        <p:spPr>
          <a:xfrm>
            <a:off x="11916286" y="0"/>
            <a:ext cx="275714" cy="6858000"/>
          </a:xfrm>
          <a:prstGeom prst="rect">
            <a:avLst/>
          </a:prstGeom>
          <a:solidFill>
            <a:srgbClr val="7D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descr="Une image contenant texte, horloge, signe&#10;&#10;Description générée automatiquement">
            <a:extLst>
              <a:ext uri="{FF2B5EF4-FFF2-40B4-BE49-F238E27FC236}">
                <a16:creationId xmlns:a16="http://schemas.microsoft.com/office/drawing/2014/main" id="{86A914B8-44D8-424A-ACB2-F9244563367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5776" y="6255017"/>
            <a:ext cx="921807" cy="413190"/>
          </a:xfrm>
          <a:prstGeom prst="rect">
            <a:avLst/>
          </a:prstGeom>
        </p:spPr>
      </p:pic>
      <p:sp>
        <p:nvSpPr>
          <p:cNvPr id="14" name="Rectangle 13">
            <a:extLst>
              <a:ext uri="{FF2B5EF4-FFF2-40B4-BE49-F238E27FC236}">
                <a16:creationId xmlns:a16="http://schemas.microsoft.com/office/drawing/2014/main" id="{21E863DF-1105-4A80-8C76-0B8941B1921C}"/>
              </a:ext>
            </a:extLst>
          </p:cNvPr>
          <p:cNvSpPr/>
          <p:nvPr/>
        </p:nvSpPr>
        <p:spPr>
          <a:xfrm>
            <a:off x="11916286" y="0"/>
            <a:ext cx="275714" cy="6858000"/>
          </a:xfrm>
          <a:prstGeom prst="rect">
            <a:avLst/>
          </a:prstGeom>
          <a:solidFill>
            <a:srgbClr val="7D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 name="Image 15" descr="Une image contenant texte, horloge, signe&#10;&#10;Description générée automatiquement">
            <a:extLst>
              <a:ext uri="{FF2B5EF4-FFF2-40B4-BE49-F238E27FC236}">
                <a16:creationId xmlns:a16="http://schemas.microsoft.com/office/drawing/2014/main" id="{AED238BC-9231-4B75-A54E-AB5256AE650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5776" y="6255017"/>
            <a:ext cx="921807" cy="413190"/>
          </a:xfrm>
          <a:prstGeom prst="rect">
            <a:avLst/>
          </a:prstGeom>
        </p:spPr>
      </p:pic>
      <p:sp>
        <p:nvSpPr>
          <p:cNvPr id="17" name="Rectangle 16">
            <a:extLst>
              <a:ext uri="{FF2B5EF4-FFF2-40B4-BE49-F238E27FC236}">
                <a16:creationId xmlns:a16="http://schemas.microsoft.com/office/drawing/2014/main" id="{DDBC5FE0-D878-4DDE-B972-C387FB9015C3}"/>
              </a:ext>
            </a:extLst>
          </p:cNvPr>
          <p:cNvSpPr/>
          <p:nvPr/>
        </p:nvSpPr>
        <p:spPr>
          <a:xfrm>
            <a:off x="11916286" y="0"/>
            <a:ext cx="275714" cy="6858000"/>
          </a:xfrm>
          <a:prstGeom prst="rect">
            <a:avLst/>
          </a:prstGeom>
          <a:solidFill>
            <a:srgbClr val="7D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8" name="Image 17" descr="Une image contenant texte, horloge, signe&#10;&#10;Description générée automatiquement">
            <a:extLst>
              <a:ext uri="{FF2B5EF4-FFF2-40B4-BE49-F238E27FC236}">
                <a16:creationId xmlns:a16="http://schemas.microsoft.com/office/drawing/2014/main" id="{500A0E29-B460-44C7-9427-AACEE44665A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5776" y="6255017"/>
            <a:ext cx="921807" cy="413190"/>
          </a:xfrm>
          <a:prstGeom prst="rect">
            <a:avLst/>
          </a:prstGeom>
        </p:spPr>
      </p:pic>
      <p:sp>
        <p:nvSpPr>
          <p:cNvPr id="19" name="Rectangle 18">
            <a:extLst>
              <a:ext uri="{FF2B5EF4-FFF2-40B4-BE49-F238E27FC236}">
                <a16:creationId xmlns:a16="http://schemas.microsoft.com/office/drawing/2014/main" id="{43057F66-FC58-41CF-8BD4-3D77C1A0CC5D}"/>
              </a:ext>
            </a:extLst>
          </p:cNvPr>
          <p:cNvSpPr/>
          <p:nvPr/>
        </p:nvSpPr>
        <p:spPr>
          <a:xfrm>
            <a:off x="11916286" y="0"/>
            <a:ext cx="275714" cy="6858000"/>
          </a:xfrm>
          <a:prstGeom prst="rect">
            <a:avLst/>
          </a:prstGeom>
          <a:solidFill>
            <a:srgbClr val="7D0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36" name="Groupe 35">
            <a:extLst>
              <a:ext uri="{FF2B5EF4-FFF2-40B4-BE49-F238E27FC236}">
                <a16:creationId xmlns:a16="http://schemas.microsoft.com/office/drawing/2014/main" id="{12264994-7C29-6F80-2B11-57E983AE95FC}"/>
              </a:ext>
            </a:extLst>
          </p:cNvPr>
          <p:cNvGrpSpPr/>
          <p:nvPr userDrawn="1"/>
        </p:nvGrpSpPr>
        <p:grpSpPr>
          <a:xfrm>
            <a:off x="2312388" y="6292012"/>
            <a:ext cx="1489343" cy="393654"/>
            <a:chOff x="2312388" y="6292012"/>
            <a:chExt cx="1489343" cy="393654"/>
          </a:xfrm>
        </p:grpSpPr>
        <p:pic>
          <p:nvPicPr>
            <p:cNvPr id="11" name="Image 10" descr="Une image contenant noir, obscurité&#10;&#10;Description générée automatiquement">
              <a:extLst>
                <a:ext uri="{FF2B5EF4-FFF2-40B4-BE49-F238E27FC236}">
                  <a16:creationId xmlns:a16="http://schemas.microsoft.com/office/drawing/2014/main" id="{D6000783-9D94-5445-D29A-C82D3D87064F}"/>
                </a:ext>
              </a:extLst>
            </p:cNvPr>
            <p:cNvPicPr>
              <a:picLocks noChangeAspect="1"/>
            </p:cNvPicPr>
            <p:nvPr userDrawn="1"/>
          </p:nvPicPr>
          <p:blipFill>
            <a:blip r:embed="rId1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22684" y="6314096"/>
              <a:ext cx="579047" cy="287786"/>
            </a:xfrm>
            <a:prstGeom prst="rect">
              <a:avLst/>
            </a:prstGeom>
          </p:spPr>
        </p:pic>
        <p:pic>
          <p:nvPicPr>
            <p:cNvPr id="12" name="Image 11">
              <a:extLst>
                <a:ext uri="{FF2B5EF4-FFF2-40B4-BE49-F238E27FC236}">
                  <a16:creationId xmlns:a16="http://schemas.microsoft.com/office/drawing/2014/main" id="{BAA32FCC-8750-450F-9237-257297070E6B}"/>
                </a:ext>
              </a:extLst>
            </p:cNvPr>
            <p:cNvPicPr>
              <a:picLocks noChangeAspect="1"/>
            </p:cNvPicPr>
            <p:nvPr/>
          </p:nvPicPr>
          <p:blipFill rotWithShape="1">
            <a:blip r:embed="rId18">
              <a:duotone>
                <a:schemeClr val="bg2">
                  <a:shade val="45000"/>
                  <a:satMod val="135000"/>
                </a:schemeClr>
                <a:prstClr val="white"/>
              </a:duotone>
              <a:extLst>
                <a:ext uri="{28A0092B-C50C-407E-A947-70E740481C1C}">
                  <a14:useLocalDpi xmlns:a14="http://schemas.microsoft.com/office/drawing/2010/main" val="0"/>
                </a:ext>
              </a:extLst>
            </a:blip>
            <a:srcRect l="15966" t="19888" r="15745" b="22129"/>
            <a:stretch/>
          </p:blipFill>
          <p:spPr>
            <a:xfrm>
              <a:off x="2312388" y="6337082"/>
              <a:ext cx="283989" cy="311585"/>
            </a:xfrm>
            <a:prstGeom prst="rect">
              <a:avLst/>
            </a:prstGeom>
          </p:spPr>
        </p:pic>
        <p:pic>
          <p:nvPicPr>
            <p:cNvPr id="13" name="Image 12">
              <a:extLst>
                <a:ext uri="{FF2B5EF4-FFF2-40B4-BE49-F238E27FC236}">
                  <a16:creationId xmlns:a16="http://schemas.microsoft.com/office/drawing/2014/main" id="{C902B466-B22B-A5A0-23A8-763574C90124}"/>
                </a:ext>
              </a:extLst>
            </p:cNvPr>
            <p:cNvPicPr>
              <a:picLocks noChangeAspect="1"/>
            </p:cNvPicPr>
            <p:nvPr userDrawn="1"/>
          </p:nvPicPr>
          <p:blipFill rotWithShape="1">
            <a:blip r:embed="rId19">
              <a:duotone>
                <a:schemeClr val="bg2">
                  <a:shade val="45000"/>
                  <a:satMod val="135000"/>
                </a:schemeClr>
                <a:prstClr val="white"/>
              </a:duotone>
              <a:extLst>
                <a:ext uri="{28A0092B-C50C-407E-A947-70E740481C1C}">
                  <a14:useLocalDpi xmlns:a14="http://schemas.microsoft.com/office/drawing/2010/main" val="0"/>
                </a:ext>
              </a:extLst>
            </a:blip>
            <a:srcRect l="38807" t="13504" r="29436" b="9563"/>
            <a:stretch/>
          </p:blipFill>
          <p:spPr>
            <a:xfrm>
              <a:off x="2686050" y="6292012"/>
              <a:ext cx="431005" cy="393654"/>
            </a:xfrm>
            <a:prstGeom prst="rect">
              <a:avLst/>
            </a:prstGeom>
          </p:spPr>
        </p:pic>
      </p:grpSp>
    </p:spTree>
    <p:extLst>
      <p:ext uri="{BB962C8B-B14F-4D97-AF65-F5344CB8AC3E}">
        <p14:creationId xmlns:p14="http://schemas.microsoft.com/office/powerpoint/2010/main" val="25342752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efdd-asbl.org/outil-n5-metiers-odd"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climatevoices.eu/missions/transmettre/parcours-avenir" TargetMode="External"/><Relationship Id="rId1" Type="http://schemas.openxmlformats.org/officeDocument/2006/relationships/slideLayout" Target="../slideLayouts/slideLayout3.xml"/><Relationship Id="rId4" Type="http://schemas.openxmlformats.org/officeDocument/2006/relationships/image" Target="../media/image6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Vincent.minet@ifapme.be"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hyperlink" Target="https://developpementdurable.wallonie.be/files/pdf/%C3%80%20B%C3%A2tons%20rompus%20!!!%20-%20Partenariat%20-%20Rapport%20final.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my.matterport.com/show/?m=xr9cJBpFQrh"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C0B3344-7FCE-4F07-B895-78B698F492AA}"/>
              </a:ext>
            </a:extLst>
          </p:cNvPr>
          <p:cNvSpPr>
            <a:spLocks noGrp="1"/>
          </p:cNvSpPr>
          <p:nvPr>
            <p:ph type="ctrTitle"/>
          </p:nvPr>
        </p:nvSpPr>
        <p:spPr>
          <a:xfrm>
            <a:off x="1600198" y="1689667"/>
            <a:ext cx="9525000" cy="3478666"/>
          </a:xfrm>
        </p:spPr>
        <p:txBody>
          <a:bodyPr>
            <a:normAutofit fontScale="90000"/>
          </a:bodyPr>
          <a:lstStyle/>
          <a:p>
            <a:r>
              <a:rPr lang="fr-BE" sz="1800" dirty="0">
                <a:solidFill>
                  <a:schemeClr val="bg1">
                    <a:lumMod val="50000"/>
                  </a:schemeClr>
                </a:solidFill>
                <a:ea typeface="+mn-ea"/>
              </a:rPr>
              <a:t>DEVELOPPEMENT DURABLE : ENJEUX ET PRATIQUES INSPIRANTES POUR LES ACTEURS DE L’ENSEIGNEMENT, DE LA FORMATION ET DE L’INSERTION SOCIO-PROFESSIONNELLE</a:t>
            </a:r>
            <a:br>
              <a:rPr lang="fr-BE" sz="1800" dirty="0">
                <a:solidFill>
                  <a:schemeClr val="bg1">
                    <a:lumMod val="50000"/>
                  </a:schemeClr>
                </a:solidFill>
                <a:ea typeface="+mn-ea"/>
              </a:rPr>
            </a:br>
            <a:br>
              <a:rPr lang="fr-BE" sz="1800" dirty="0"/>
            </a:br>
            <a:r>
              <a:rPr lang="fr-BE" sz="4000" b="0" dirty="0"/>
              <a:t>Atelier 2</a:t>
            </a:r>
            <a:br>
              <a:rPr lang="fr-BE" sz="4000" dirty="0"/>
            </a:br>
            <a:r>
              <a:rPr lang="fr-BE" sz="4000" dirty="0"/>
              <a:t>Comment inclure la thématique de la durabilité dans un parcours de formation ?</a:t>
            </a:r>
            <a:br>
              <a:rPr lang="fr-BE" sz="4000" dirty="0"/>
            </a:br>
            <a:br>
              <a:rPr lang="fr-BE" sz="4000" dirty="0"/>
            </a:br>
            <a:r>
              <a:rPr lang="fr-BE" sz="2000" dirty="0">
                <a:solidFill>
                  <a:schemeClr val="bg1">
                    <a:lumMod val="50000"/>
                  </a:schemeClr>
                </a:solidFill>
                <a:ea typeface="+mn-ea"/>
              </a:rPr>
              <a:t>Sandra Godfroid (Forem) &amp; Vincent Minet (IFAPME)</a:t>
            </a:r>
            <a:br>
              <a:rPr lang="fr-BE" sz="2000" dirty="0">
                <a:solidFill>
                  <a:schemeClr val="bg1">
                    <a:lumMod val="50000"/>
                  </a:schemeClr>
                </a:solidFill>
                <a:ea typeface="+mn-ea"/>
              </a:rPr>
            </a:br>
            <a:br>
              <a:rPr lang="fr-BE" sz="2000" dirty="0">
                <a:solidFill>
                  <a:schemeClr val="bg1">
                    <a:lumMod val="50000"/>
                  </a:schemeClr>
                </a:solidFill>
                <a:ea typeface="+mn-ea"/>
              </a:rPr>
            </a:br>
            <a:r>
              <a:rPr lang="fr-BE" sz="2000" dirty="0">
                <a:solidFill>
                  <a:schemeClr val="bg1">
                    <a:lumMod val="50000"/>
                  </a:schemeClr>
                </a:solidFill>
                <a:ea typeface="+mn-ea"/>
              </a:rPr>
              <a:t>Monceau-Fontaines – 21 avril 2026</a:t>
            </a:r>
          </a:p>
        </p:txBody>
      </p:sp>
      <p:pic>
        <p:nvPicPr>
          <p:cNvPr id="3" name="Image 2">
            <a:extLst>
              <a:ext uri="{FF2B5EF4-FFF2-40B4-BE49-F238E27FC236}">
                <a16:creationId xmlns:a16="http://schemas.microsoft.com/office/drawing/2014/main" id="{ACD47CF8-CBBF-AAFD-64D5-48D5459D1184}"/>
              </a:ext>
            </a:extLst>
          </p:cNvPr>
          <p:cNvPicPr>
            <a:picLocks noChangeAspect="1"/>
          </p:cNvPicPr>
          <p:nvPr/>
        </p:nvPicPr>
        <p:blipFill>
          <a:blip r:embed="rId2"/>
          <a:stretch>
            <a:fillRect/>
          </a:stretch>
        </p:blipFill>
        <p:spPr>
          <a:xfrm>
            <a:off x="7131659" y="5540277"/>
            <a:ext cx="1412111" cy="567159"/>
          </a:xfrm>
          <a:prstGeom prst="rect">
            <a:avLst/>
          </a:prstGeom>
        </p:spPr>
      </p:pic>
      <p:pic>
        <p:nvPicPr>
          <p:cNvPr id="5" name="Image 4">
            <a:extLst>
              <a:ext uri="{FF2B5EF4-FFF2-40B4-BE49-F238E27FC236}">
                <a16:creationId xmlns:a16="http://schemas.microsoft.com/office/drawing/2014/main" id="{DECFA2E6-7ECC-890D-EDA7-4D35F7F05928}"/>
              </a:ext>
            </a:extLst>
          </p:cNvPr>
          <p:cNvPicPr>
            <a:picLocks noChangeAspect="1"/>
          </p:cNvPicPr>
          <p:nvPr/>
        </p:nvPicPr>
        <p:blipFill>
          <a:blip r:embed="rId3"/>
          <a:stretch>
            <a:fillRect/>
          </a:stretch>
        </p:blipFill>
        <p:spPr>
          <a:xfrm>
            <a:off x="3109232" y="5540277"/>
            <a:ext cx="1771650" cy="514350"/>
          </a:xfrm>
          <a:prstGeom prst="rect">
            <a:avLst/>
          </a:prstGeom>
        </p:spPr>
      </p:pic>
    </p:spTree>
    <p:extLst>
      <p:ext uri="{BB962C8B-B14F-4D97-AF65-F5344CB8AC3E}">
        <p14:creationId xmlns:p14="http://schemas.microsoft.com/office/powerpoint/2010/main" val="224898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936916005"/>
              </p:ext>
            </p:extLst>
          </p:nvPr>
        </p:nvGraphicFramePr>
        <p:xfrm>
          <a:off x="991751" y="2410242"/>
          <a:ext cx="10757224" cy="3437382"/>
        </p:xfrm>
        <a:graphic>
          <a:graphicData uri="http://schemas.openxmlformats.org/drawingml/2006/table">
            <a:tbl>
              <a:tblPr firstRow="1" bandRow="1">
                <a:tableStyleId>{5C22544A-7EE6-4342-B048-85BDC9FD1C3A}</a:tableStyleId>
              </a:tblPr>
              <a:tblGrid>
                <a:gridCol w="2689306">
                  <a:extLst>
                    <a:ext uri="{9D8B030D-6E8A-4147-A177-3AD203B41FA5}">
                      <a16:colId xmlns:a16="http://schemas.microsoft.com/office/drawing/2014/main" val="2360323027"/>
                    </a:ext>
                  </a:extLst>
                </a:gridCol>
                <a:gridCol w="2689306">
                  <a:extLst>
                    <a:ext uri="{9D8B030D-6E8A-4147-A177-3AD203B41FA5}">
                      <a16:colId xmlns:a16="http://schemas.microsoft.com/office/drawing/2014/main" val="398159571"/>
                    </a:ext>
                  </a:extLst>
                </a:gridCol>
                <a:gridCol w="2689306">
                  <a:extLst>
                    <a:ext uri="{9D8B030D-6E8A-4147-A177-3AD203B41FA5}">
                      <a16:colId xmlns:a16="http://schemas.microsoft.com/office/drawing/2014/main" val="2632768541"/>
                    </a:ext>
                  </a:extLst>
                </a:gridCol>
                <a:gridCol w="2689306">
                  <a:extLst>
                    <a:ext uri="{9D8B030D-6E8A-4147-A177-3AD203B41FA5}">
                      <a16:colId xmlns:a16="http://schemas.microsoft.com/office/drawing/2014/main" val="1446748135"/>
                    </a:ext>
                  </a:extLst>
                </a:gridCol>
              </a:tblGrid>
              <a:tr h="370840">
                <a:tc>
                  <a:txBody>
                    <a:bodyPr/>
                    <a:lstStyle/>
                    <a:p>
                      <a:pPr algn="r">
                        <a:lnSpc>
                          <a:spcPct val="115000"/>
                        </a:lnSpc>
                      </a:pPr>
                      <a:r>
                        <a:rPr lang="fr-BE" sz="1100" b="1" dirty="0">
                          <a:effectLst/>
                          <a:latin typeface="Arial" panose="020B0604020202020204" pitchFamily="34" charset="0"/>
                          <a:ea typeface="Arial" panose="020B0604020202020204" pitchFamily="34" charset="0"/>
                        </a:rPr>
                        <a:t>3 NIVEAUX</a:t>
                      </a:r>
                      <a:endParaRPr lang="fr-BE" sz="1100" dirty="0">
                        <a:effectLst/>
                        <a:latin typeface="Arial" panose="020B0604020202020204" pitchFamily="34" charset="0"/>
                        <a:ea typeface="Arial" panose="020B0604020202020204" pitchFamily="34" charset="0"/>
                      </a:endParaRPr>
                    </a:p>
                    <a:p>
                      <a:pPr>
                        <a:lnSpc>
                          <a:spcPct val="115000"/>
                        </a:lnSpc>
                      </a:pPr>
                      <a:r>
                        <a:rPr lang="fr-BE" sz="1100" b="1" dirty="0">
                          <a:effectLst/>
                          <a:latin typeface="Arial" panose="020B0604020202020204" pitchFamily="34" charset="0"/>
                          <a:ea typeface="Arial" panose="020B0604020202020204" pitchFamily="34" charset="0"/>
                        </a:rPr>
                        <a:t>5 DEGRES DE</a:t>
                      </a:r>
                      <a:endParaRPr lang="fr-BE" sz="1100" dirty="0">
                        <a:effectLst/>
                        <a:latin typeface="Arial" panose="020B0604020202020204" pitchFamily="34" charset="0"/>
                        <a:ea typeface="Arial" panose="020B0604020202020204" pitchFamily="34" charset="0"/>
                      </a:endParaRPr>
                    </a:p>
                    <a:p>
                      <a:pPr>
                        <a:lnSpc>
                          <a:spcPct val="115000"/>
                        </a:lnSpc>
                      </a:pPr>
                      <a:r>
                        <a:rPr lang="fr-BE" sz="1100" b="1" dirty="0">
                          <a:effectLst/>
                          <a:latin typeface="Arial" panose="020B0604020202020204" pitchFamily="34" charset="0"/>
                          <a:ea typeface="Arial" panose="020B0604020202020204" pitchFamily="34" charset="0"/>
                        </a:rPr>
                        <a:t>COMPETENCES</a:t>
                      </a:r>
                      <a:endParaRPr lang="fr-BE" sz="11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a:effectLst/>
                          <a:latin typeface="Arial" panose="020B0604020202020204" pitchFamily="34" charset="0"/>
                          <a:ea typeface="Arial" panose="020B0604020202020204" pitchFamily="34" charset="0"/>
                        </a:rPr>
                        <a:t>A. Sensibilisation DD transversale</a:t>
                      </a:r>
                      <a:endParaRPr lang="fr-BE" sz="1100">
                        <a:effectLst/>
                        <a:latin typeface="Arial" panose="020B0604020202020204" pitchFamily="34" charset="0"/>
                        <a:ea typeface="Arial" panose="020B0604020202020204" pitchFamily="34" charset="0"/>
                      </a:endParaRPr>
                    </a:p>
                    <a:p>
                      <a:pPr>
                        <a:lnSpc>
                          <a:spcPct val="115000"/>
                        </a:lnSpc>
                      </a:pPr>
                      <a:r>
                        <a:rPr lang="fr-BE" sz="1100">
                          <a:effectLst/>
                          <a:latin typeface="Arial" panose="020B0604020202020204" pitchFamily="34" charset="0"/>
                          <a:ea typeface="Arial" panose="020B0604020202020204" pitchFamily="34" charset="0"/>
                        </a:rPr>
                        <a:t>(Cours généraux App. et F. adultes)</a:t>
                      </a:r>
                      <a:endParaRPr lang="fr-BE" sz="11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a:effectLst/>
                          <a:latin typeface="Arial" panose="020B0604020202020204" pitchFamily="34" charset="0"/>
                          <a:ea typeface="Arial" panose="020B0604020202020204" pitchFamily="34" charset="0"/>
                        </a:rPr>
                        <a:t>B. Sensibilisation DD sectorielle</a:t>
                      </a:r>
                      <a:endParaRPr lang="fr-BE" sz="1100">
                        <a:effectLst/>
                        <a:latin typeface="Arial" panose="020B0604020202020204" pitchFamily="34" charset="0"/>
                        <a:ea typeface="Arial" panose="020B0604020202020204" pitchFamily="34" charset="0"/>
                      </a:endParaRPr>
                    </a:p>
                    <a:p>
                      <a:pPr>
                        <a:lnSpc>
                          <a:spcPct val="115000"/>
                        </a:lnSpc>
                      </a:pPr>
                      <a:r>
                        <a:rPr lang="fr-BE" sz="1100">
                          <a:effectLst/>
                          <a:latin typeface="Arial" panose="020B0604020202020204" pitchFamily="34" charset="0"/>
                          <a:ea typeface="Arial" panose="020B0604020202020204" pitchFamily="34" charset="0"/>
                        </a:rPr>
                        <a:t>(Cours professionnels adultes)</a:t>
                      </a:r>
                      <a:endParaRPr lang="fr-BE" sz="11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a:effectLst/>
                          <a:latin typeface="Arial" panose="020B0604020202020204" pitchFamily="34" charset="0"/>
                          <a:ea typeface="Arial" panose="020B0604020202020204" pitchFamily="34" charset="0"/>
                        </a:rPr>
                        <a:t>C. Formation DD à part entière</a:t>
                      </a:r>
                      <a:endParaRPr lang="fr-BE" sz="1100">
                        <a:effectLst/>
                        <a:latin typeface="Arial" panose="020B0604020202020204" pitchFamily="34" charset="0"/>
                        <a:ea typeface="Arial" panose="020B0604020202020204" pitchFamily="34" charset="0"/>
                      </a:endParaRPr>
                    </a:p>
                    <a:p>
                      <a:pPr>
                        <a:lnSpc>
                          <a:spcPct val="115000"/>
                        </a:lnSpc>
                      </a:pPr>
                      <a:r>
                        <a:rPr lang="fr-BE" sz="1100">
                          <a:effectLst/>
                          <a:latin typeface="Arial" panose="020B0604020202020204" pitchFamily="34" charset="0"/>
                          <a:ea typeface="Arial" panose="020B0604020202020204" pitchFamily="34" charset="0"/>
                        </a:rPr>
                        <a:t>(Métiers d’avenir en lien avec le DD)</a:t>
                      </a:r>
                      <a:endParaRPr lang="fr-BE"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41713125"/>
                  </a:ext>
                </a:extLst>
              </a:tr>
              <a:tr h="370840">
                <a:tc>
                  <a:txBody>
                    <a:bodyPr/>
                    <a:lstStyle/>
                    <a:p>
                      <a:pPr>
                        <a:lnSpc>
                          <a:spcPct val="115000"/>
                        </a:lnSpc>
                      </a:pPr>
                      <a:r>
                        <a:rPr lang="fr-BE" sz="1100" b="1" dirty="0">
                          <a:effectLst/>
                          <a:latin typeface="Arial" panose="020B0604020202020204" pitchFamily="34" charset="0"/>
                          <a:ea typeface="Arial" panose="020B0604020202020204" pitchFamily="34" charset="0"/>
                        </a:rPr>
                        <a:t>1. Adoption de comportements favorisant la transition écologique</a:t>
                      </a:r>
                    </a:p>
                    <a:p>
                      <a:pPr>
                        <a:lnSpc>
                          <a:spcPct val="115000"/>
                        </a:lnSpc>
                      </a:pPr>
                      <a:r>
                        <a:rPr lang="fr-BE" sz="1100" b="1" dirty="0">
                          <a:effectLst/>
                          <a:latin typeface="Arial" panose="020B0604020202020204" pitchFamily="34" charset="0"/>
                          <a:ea typeface="Arial" panose="020B0604020202020204" pitchFamily="34" charset="0"/>
                        </a:rPr>
                        <a:t> </a:t>
                      </a:r>
                    </a:p>
                    <a:p>
                      <a:pPr>
                        <a:lnSpc>
                          <a:spcPct val="115000"/>
                        </a:lnSpc>
                      </a:pPr>
                      <a:r>
                        <a:rPr lang="fr-BE" sz="1100" b="1" dirty="0">
                          <a:effectLst/>
                          <a:latin typeface="Arial" panose="020B0604020202020204" pitchFamily="34" charset="0"/>
                          <a:ea typeface="Arial" panose="020B0604020202020204" pitchFamily="34" charset="0"/>
                        </a:rPr>
                        <a:t>Grands concepts (3 piliers) du développement durable</a:t>
                      </a:r>
                    </a:p>
                    <a:p>
                      <a:pPr>
                        <a:lnSpc>
                          <a:spcPct val="115000"/>
                        </a:lnSpc>
                      </a:pPr>
                      <a:r>
                        <a:rPr lang="fr-BE" sz="1100" b="1" dirty="0">
                          <a:effectLst/>
                          <a:latin typeface="Arial" panose="020B0604020202020204" pitchFamily="34" charset="0"/>
                          <a:ea typeface="Arial" panose="020B0604020202020204" pitchFamily="34" charset="0"/>
                        </a:rPr>
                        <a:t>- Préoccupations écologiques -environnementales</a:t>
                      </a:r>
                    </a:p>
                    <a:p>
                      <a:pPr>
                        <a:lnSpc>
                          <a:spcPct val="115000"/>
                        </a:lnSpc>
                      </a:pPr>
                      <a:r>
                        <a:rPr lang="fr-BE" sz="1100" b="1" dirty="0">
                          <a:effectLst/>
                          <a:latin typeface="Arial" panose="020B0604020202020204" pitchFamily="34" charset="0"/>
                          <a:ea typeface="Arial" panose="020B0604020202020204" pitchFamily="34" charset="0"/>
                        </a:rPr>
                        <a:t>- Enjeux sociaux (+ santé)</a:t>
                      </a:r>
                    </a:p>
                    <a:p>
                      <a:pPr>
                        <a:lnSpc>
                          <a:spcPct val="115000"/>
                        </a:lnSpc>
                      </a:pPr>
                      <a:r>
                        <a:rPr lang="fr-BE" sz="1100" b="1" dirty="0">
                          <a:effectLst/>
                          <a:latin typeface="Arial" panose="020B0604020202020204" pitchFamily="34" charset="0"/>
                          <a:ea typeface="Arial" panose="020B0604020202020204" pitchFamily="34" charset="0"/>
                        </a:rPr>
                        <a:t>- Développement économique</a:t>
                      </a:r>
                    </a:p>
                    <a:p>
                      <a:pPr>
                        <a:lnSpc>
                          <a:spcPct val="115000"/>
                        </a:lnSpc>
                      </a:pPr>
                      <a:r>
                        <a:rPr lang="fr-BE" sz="1100" b="1" dirty="0">
                          <a:effectLst/>
                          <a:latin typeface="Arial" panose="020B0604020202020204" pitchFamily="34" charset="0"/>
                          <a:ea typeface="Arial" panose="020B0604020202020204" pitchFamily="34" charset="0"/>
                        </a:rPr>
                        <a:t> </a:t>
                      </a:r>
                    </a:p>
                    <a:p>
                      <a:pPr>
                        <a:lnSpc>
                          <a:spcPct val="115000"/>
                        </a:lnSpc>
                      </a:pPr>
                      <a:r>
                        <a:rPr lang="fr-BE" sz="1100" b="1" dirty="0">
                          <a:effectLst/>
                          <a:latin typeface="Arial" panose="020B0604020202020204" pitchFamily="34" charset="0"/>
                          <a:ea typeface="Arial" panose="020B0604020202020204" pitchFamily="34" charset="0"/>
                        </a:rPr>
                        <a:t>Tous concernés, tous un rôle à jouer</a:t>
                      </a:r>
                    </a:p>
                    <a:p>
                      <a:pPr>
                        <a:lnSpc>
                          <a:spcPct val="115000"/>
                        </a:lnSpc>
                      </a:pPr>
                      <a:r>
                        <a:rPr lang="fr-BE" sz="1100" b="1" dirty="0">
                          <a:effectLst/>
                          <a:latin typeface="Arial" panose="020B0604020202020204" pitchFamily="34" charset="0"/>
                          <a:ea typeface="Arial" panose="020B0604020202020204" pitchFamily="34" charset="0"/>
                        </a:rPr>
                        <a:t>Ne pas subir la transition écologique</a:t>
                      </a:r>
                    </a:p>
                    <a:p>
                      <a:pPr>
                        <a:lnSpc>
                          <a:spcPct val="115000"/>
                        </a:lnSpc>
                      </a:pPr>
                      <a:r>
                        <a:rPr lang="fr-BE" sz="1100" b="1" dirty="0">
                          <a:effectLst/>
                          <a:latin typeface="Arial" panose="020B0604020202020204" pitchFamily="34" charset="0"/>
                          <a:ea typeface="Arial" panose="020B0604020202020204" pitchFamily="34" charset="0"/>
                        </a:rPr>
                        <a:t>Assurer les besoins fondamentaux et le bien-être de tous</a:t>
                      </a:r>
                    </a:p>
                    <a:p>
                      <a:pPr>
                        <a:lnSpc>
                          <a:spcPct val="115000"/>
                        </a:lnSpc>
                        <a:spcAft>
                          <a:spcPts val="800"/>
                        </a:spcAft>
                      </a:pPr>
                      <a:r>
                        <a:rPr lang="fr-BE" sz="1100" b="1" dirty="0">
                          <a:effectLst/>
                          <a:latin typeface="Arial" panose="020B0604020202020204" pitchFamily="34" charset="0"/>
                          <a:ea typeface="Arial" panose="020B0604020202020204" pitchFamily="34" charset="0"/>
                        </a:rPr>
                        <a:t> </a:t>
                      </a:r>
                    </a:p>
                  </a:txBody>
                  <a:tcPr marL="68580" marR="68580" marT="0" marB="0"/>
                </a:tc>
                <a:tc>
                  <a:txBody>
                    <a:bodyPr/>
                    <a:lstStyle/>
                    <a:p>
                      <a:pPr>
                        <a:lnSpc>
                          <a:spcPct val="115000"/>
                        </a:lnSpc>
                      </a:pPr>
                      <a:r>
                        <a:rPr lang="fr-BE" sz="1600" b="1" u="sng">
                          <a:effectLst/>
                          <a:latin typeface="Arial" panose="020B0604020202020204" pitchFamily="34" charset="0"/>
                          <a:ea typeface="Arial" panose="020B0604020202020204" pitchFamily="34" charset="0"/>
                        </a:rPr>
                        <a:t>1.1.</a:t>
                      </a:r>
                      <a:r>
                        <a:rPr lang="fr-BE" sz="1600" u="sng">
                          <a:effectLst/>
                          <a:latin typeface="Arial" panose="020B0604020202020204" pitchFamily="34" charset="0"/>
                          <a:ea typeface="Arial" panose="020B0604020202020204" pitchFamily="34" charset="0"/>
                        </a:rPr>
                        <a:t> Agir à l’échelle personnelle</a:t>
                      </a:r>
                      <a:endParaRPr lang="fr-BE" sz="1600">
                        <a:effectLst/>
                        <a:latin typeface="Arial" panose="020B0604020202020204" pitchFamily="34" charset="0"/>
                        <a:ea typeface="Arial" panose="020B0604020202020204" pitchFamily="34" charset="0"/>
                      </a:endParaRPr>
                    </a:p>
                    <a:p>
                      <a:pPr>
                        <a:lnSpc>
                          <a:spcPct val="115000"/>
                        </a:lnSpc>
                      </a:pPr>
                      <a:r>
                        <a:rPr lang="fr-BE" sz="1600">
                          <a:effectLst/>
                          <a:latin typeface="Arial" panose="020B0604020202020204" pitchFamily="34" charset="0"/>
                          <a:ea typeface="Arial" panose="020B0604020202020204" pitchFamily="34" charset="0"/>
                        </a:rPr>
                        <a:t> </a:t>
                      </a:r>
                    </a:p>
                    <a:p>
                      <a:pPr>
                        <a:lnSpc>
                          <a:spcPct val="115000"/>
                        </a:lnSpc>
                      </a:pPr>
                      <a:r>
                        <a:rPr lang="fr-BE" sz="1600" b="1" u="sng">
                          <a:effectLst/>
                          <a:latin typeface="Arial" panose="020B0604020202020204" pitchFamily="34" charset="0"/>
                          <a:ea typeface="Arial" panose="020B0604020202020204" pitchFamily="34" charset="0"/>
                        </a:rPr>
                        <a:t>1.3.</a:t>
                      </a:r>
                      <a:r>
                        <a:rPr lang="fr-BE" sz="1600" u="sng">
                          <a:effectLst/>
                          <a:latin typeface="Arial" panose="020B0604020202020204" pitchFamily="34" charset="0"/>
                          <a:ea typeface="Arial" panose="020B0604020202020204" pitchFamily="34" charset="0"/>
                        </a:rPr>
                        <a:t> Générer une dynamique positive pour mon entreprise</a:t>
                      </a:r>
                      <a:endParaRPr lang="fr-BE" sz="1600">
                        <a:effectLst/>
                        <a:latin typeface="Arial" panose="020B0604020202020204" pitchFamily="34" charset="0"/>
                        <a:ea typeface="Arial" panose="020B0604020202020204" pitchFamily="34" charset="0"/>
                      </a:endParaRPr>
                    </a:p>
                    <a:p>
                      <a:pPr>
                        <a:lnSpc>
                          <a:spcPct val="115000"/>
                        </a:lnSpc>
                      </a:pPr>
                      <a:r>
                        <a:rPr lang="fr-BE" sz="1600" u="sng">
                          <a:effectLst/>
                          <a:latin typeface="Arial" panose="020B0604020202020204" pitchFamily="34" charset="0"/>
                          <a:ea typeface="Arial" panose="020B0604020202020204" pitchFamily="34" charset="0"/>
                        </a:rPr>
                        <a:t>(F. adultes)</a:t>
                      </a:r>
                      <a:endParaRPr lang="fr-BE" sz="16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600" b="1" u="sng">
                          <a:effectLst/>
                          <a:latin typeface="Arial" panose="020B0604020202020204" pitchFamily="34" charset="0"/>
                          <a:ea typeface="Arial" panose="020B0604020202020204" pitchFamily="34" charset="0"/>
                        </a:rPr>
                        <a:t>1.2.</a:t>
                      </a:r>
                      <a:r>
                        <a:rPr lang="fr-BE" sz="1600" u="sng">
                          <a:effectLst/>
                          <a:latin typeface="Arial" panose="020B0604020202020204" pitchFamily="34" charset="0"/>
                          <a:ea typeface="Arial" panose="020B0604020202020204" pitchFamily="34" charset="0"/>
                        </a:rPr>
                        <a:t> Agir au niveau professionnel</a:t>
                      </a:r>
                      <a:endParaRPr lang="fr-BE" sz="16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800"/>
                        </a:spcAft>
                      </a:pPr>
                      <a:r>
                        <a:rPr lang="fr-BE" sz="1600" b="1" u="sng" dirty="0">
                          <a:effectLst/>
                          <a:latin typeface="Arial" panose="020B0604020202020204" pitchFamily="34" charset="0"/>
                          <a:ea typeface="Arial" panose="020B0604020202020204" pitchFamily="34" charset="0"/>
                        </a:rPr>
                        <a:t>1.2.</a:t>
                      </a:r>
                      <a:r>
                        <a:rPr lang="fr-BE" sz="1600" u="sng" dirty="0">
                          <a:effectLst/>
                          <a:latin typeface="Arial" panose="020B0604020202020204" pitchFamily="34" charset="0"/>
                          <a:ea typeface="Arial" panose="020B0604020202020204" pitchFamily="34" charset="0"/>
                        </a:rPr>
                        <a:t> Agir au niveau professionnel</a:t>
                      </a:r>
                      <a:endParaRPr lang="fr-BE"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263480303"/>
                  </a:ext>
                </a:extLst>
              </a:tr>
            </a:tbl>
          </a:graphicData>
        </a:graphic>
      </p:graphicFrame>
    </p:spTree>
    <p:extLst>
      <p:ext uri="{BB962C8B-B14F-4D97-AF65-F5344CB8AC3E}">
        <p14:creationId xmlns:p14="http://schemas.microsoft.com/office/powerpoint/2010/main" val="50864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3079524611"/>
              </p:ext>
            </p:extLst>
          </p:nvPr>
        </p:nvGraphicFramePr>
        <p:xfrm>
          <a:off x="991751" y="2410242"/>
          <a:ext cx="10757224" cy="3367024"/>
        </p:xfrm>
        <a:graphic>
          <a:graphicData uri="http://schemas.openxmlformats.org/drawingml/2006/table">
            <a:tbl>
              <a:tblPr firstRow="1" bandRow="1">
                <a:tableStyleId>{5C22544A-7EE6-4342-B048-85BDC9FD1C3A}</a:tableStyleId>
              </a:tblPr>
              <a:tblGrid>
                <a:gridCol w="2689306">
                  <a:extLst>
                    <a:ext uri="{9D8B030D-6E8A-4147-A177-3AD203B41FA5}">
                      <a16:colId xmlns:a16="http://schemas.microsoft.com/office/drawing/2014/main" val="2360323027"/>
                    </a:ext>
                  </a:extLst>
                </a:gridCol>
                <a:gridCol w="2689306">
                  <a:extLst>
                    <a:ext uri="{9D8B030D-6E8A-4147-A177-3AD203B41FA5}">
                      <a16:colId xmlns:a16="http://schemas.microsoft.com/office/drawing/2014/main" val="398159571"/>
                    </a:ext>
                  </a:extLst>
                </a:gridCol>
                <a:gridCol w="2689306">
                  <a:extLst>
                    <a:ext uri="{9D8B030D-6E8A-4147-A177-3AD203B41FA5}">
                      <a16:colId xmlns:a16="http://schemas.microsoft.com/office/drawing/2014/main" val="2632768541"/>
                    </a:ext>
                  </a:extLst>
                </a:gridCol>
                <a:gridCol w="2689306">
                  <a:extLst>
                    <a:ext uri="{9D8B030D-6E8A-4147-A177-3AD203B41FA5}">
                      <a16:colId xmlns:a16="http://schemas.microsoft.com/office/drawing/2014/main" val="1446748135"/>
                    </a:ext>
                  </a:extLst>
                </a:gridCol>
              </a:tblGrid>
              <a:tr h="370840">
                <a:tc>
                  <a:txBody>
                    <a:bodyPr/>
                    <a:lstStyle/>
                    <a:p>
                      <a:pPr algn="r">
                        <a:lnSpc>
                          <a:spcPct val="115000"/>
                        </a:lnSpc>
                      </a:pPr>
                      <a:r>
                        <a:rPr lang="fr-BE" sz="1100" b="1">
                          <a:effectLst/>
                          <a:latin typeface="Arial" panose="020B0604020202020204" pitchFamily="34" charset="0"/>
                          <a:ea typeface="Arial" panose="020B0604020202020204" pitchFamily="34" charset="0"/>
                        </a:rPr>
                        <a:t>3 NIVEAUX</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5 DEGRES DE</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COMPETENCES</a:t>
                      </a:r>
                      <a:endParaRPr lang="fr-BE"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A. Sensibilisation DD transversale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généraux App. et F. adultes)</a:t>
                      </a: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B. Sensibilisation DD sectorielle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professionnels adultes)</a:t>
                      </a: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C. Formation DD à part entière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(Métiers d’avenir en lien avec le DD)</a:t>
                      </a:r>
                    </a:p>
                  </a:txBody>
                  <a:tcPr marL="68580" marR="68580" marT="0" marB="0"/>
                </a:tc>
                <a:extLst>
                  <a:ext uri="{0D108BD9-81ED-4DB2-BD59-A6C34878D82A}">
                    <a16:rowId xmlns:a16="http://schemas.microsoft.com/office/drawing/2014/main" val="1741713125"/>
                  </a:ext>
                </a:extLst>
              </a:tr>
              <a:tr h="370840">
                <a:tc>
                  <a:txBody>
                    <a:bodyPr/>
                    <a:lstStyle/>
                    <a:p>
                      <a:pPr>
                        <a:lnSpc>
                          <a:spcPct val="115000"/>
                        </a:lnSpc>
                      </a:pPr>
                      <a:r>
                        <a:rPr lang="fr-BE" sz="1100" b="1" dirty="0">
                          <a:effectLst/>
                          <a:latin typeface="Arial" panose="020B0604020202020204" pitchFamily="34" charset="0"/>
                          <a:ea typeface="Arial" panose="020B0604020202020204" pitchFamily="34" charset="0"/>
                        </a:rPr>
                        <a:t>2. Intégration des 17 objectifs de développements durables (ODD)</a:t>
                      </a:r>
                    </a:p>
                    <a:p>
                      <a:pPr>
                        <a:lnSpc>
                          <a:spcPct val="115000"/>
                        </a:lnSpc>
                      </a:pPr>
                      <a:r>
                        <a:rPr lang="fr-BE" sz="1100" b="1" dirty="0">
                          <a:effectLst/>
                          <a:latin typeface="Arial" panose="020B0604020202020204" pitchFamily="34" charset="0"/>
                          <a:ea typeface="Arial" panose="020B0604020202020204" pitchFamily="34" charset="0"/>
                        </a:rPr>
                        <a:t> </a:t>
                      </a:r>
                    </a:p>
                    <a:p>
                      <a:pPr>
                        <a:lnSpc>
                          <a:spcPct val="115000"/>
                        </a:lnSpc>
                        <a:spcAft>
                          <a:spcPts val="800"/>
                        </a:spcAft>
                      </a:pPr>
                      <a:r>
                        <a:rPr lang="fr-BE" sz="1100" b="1" dirty="0">
                          <a:effectLst/>
                          <a:latin typeface="Arial" panose="020B0604020202020204" pitchFamily="34" charset="0"/>
                          <a:ea typeface="Arial" panose="020B0604020202020204" pitchFamily="34" charset="0"/>
                        </a:rPr>
                        <a:t>Se concentrer sur les domaines où l’entreprise peut avoir le plus grand impact en matière de DD (hiérarchie des enjeux et des ODD)</a:t>
                      </a:r>
                    </a:p>
                    <a:p>
                      <a:pPr>
                        <a:lnSpc>
                          <a:spcPct val="115000"/>
                        </a:lnSpc>
                        <a:spcAft>
                          <a:spcPts val="800"/>
                        </a:spcAft>
                      </a:pPr>
                      <a:endParaRPr lang="fr-BE" sz="1100" b="1" dirty="0">
                        <a:effectLst/>
                        <a:latin typeface="Arial" panose="020B0604020202020204" pitchFamily="34" charset="0"/>
                        <a:ea typeface="Arial" panose="020B0604020202020204" pitchFamily="34" charset="0"/>
                      </a:endParaRPr>
                    </a:p>
                    <a:p>
                      <a:pPr>
                        <a:lnSpc>
                          <a:spcPct val="115000"/>
                        </a:lnSpc>
                        <a:spcAft>
                          <a:spcPts val="800"/>
                        </a:spcAft>
                      </a:pPr>
                      <a:endParaRPr lang="fr-BE" sz="1100" b="1" dirty="0">
                        <a:effectLst/>
                        <a:latin typeface="Arial" panose="020B0604020202020204" pitchFamily="34" charset="0"/>
                        <a:ea typeface="Arial" panose="020B0604020202020204" pitchFamily="34" charset="0"/>
                      </a:endParaRPr>
                    </a:p>
                    <a:p>
                      <a:pPr>
                        <a:lnSpc>
                          <a:spcPct val="115000"/>
                        </a:lnSpc>
                        <a:spcAft>
                          <a:spcPts val="800"/>
                        </a:spcAft>
                      </a:pPr>
                      <a:endParaRPr lang="fr-BE" sz="1100" b="1" dirty="0">
                        <a:effectLst/>
                        <a:latin typeface="Arial" panose="020B0604020202020204" pitchFamily="34" charset="0"/>
                        <a:ea typeface="Arial" panose="020B0604020202020204" pitchFamily="34" charset="0"/>
                      </a:endParaRPr>
                    </a:p>
                    <a:p>
                      <a:pPr>
                        <a:lnSpc>
                          <a:spcPct val="115000"/>
                        </a:lnSpc>
                        <a:spcAft>
                          <a:spcPts val="800"/>
                        </a:spcAft>
                      </a:pPr>
                      <a:endParaRPr lang="fr-BE" sz="1100" b="1" dirty="0">
                        <a:effectLst/>
                        <a:latin typeface="Arial" panose="020B0604020202020204" pitchFamily="34" charset="0"/>
                        <a:ea typeface="Arial" panose="020B0604020202020204" pitchFamily="34" charset="0"/>
                      </a:endParaRPr>
                    </a:p>
                    <a:p>
                      <a:pPr>
                        <a:lnSpc>
                          <a:spcPct val="115000"/>
                        </a:lnSpc>
                        <a:spcAft>
                          <a:spcPts val="800"/>
                        </a:spcAft>
                      </a:pPr>
                      <a:endParaRPr lang="fr-BE" sz="1100" b="1" dirty="0">
                        <a:effectLst/>
                        <a:latin typeface="Arial" panose="020B0604020202020204" pitchFamily="34" charset="0"/>
                        <a:ea typeface="Arial" panose="020B0604020202020204" pitchFamily="34" charset="0"/>
                      </a:endParaRPr>
                    </a:p>
                  </a:txBody>
                  <a:tcPr marL="68580" marR="68580" marT="0" marB="0"/>
                </a:tc>
                <a:tc>
                  <a:txBody>
                    <a:bodyPr/>
                    <a:lstStyle/>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263480303"/>
                  </a:ext>
                </a:extLst>
              </a:tr>
            </a:tbl>
          </a:graphicData>
        </a:graphic>
      </p:graphicFrame>
      <p:pic>
        <p:nvPicPr>
          <p:cNvPr id="9" name="Image 8" descr="Une image contenant texte, Police, Graphique, graphisme&#10;&#10;Description générée automatiquement">
            <a:extLst>
              <a:ext uri="{FF2B5EF4-FFF2-40B4-BE49-F238E27FC236}">
                <a16:creationId xmlns:a16="http://schemas.microsoft.com/office/drawing/2014/main" id="{6B9DFC2A-87DC-9A22-8A31-A4E786620912}"/>
              </a:ext>
            </a:extLst>
          </p:cNvPr>
          <p:cNvPicPr>
            <a:picLocks noChangeAspect="1"/>
          </p:cNvPicPr>
          <p:nvPr/>
        </p:nvPicPr>
        <p:blipFill>
          <a:blip r:embed="rId2"/>
          <a:stretch>
            <a:fillRect/>
          </a:stretch>
        </p:blipFill>
        <p:spPr>
          <a:xfrm>
            <a:off x="3719734" y="3050879"/>
            <a:ext cx="726832" cy="756241"/>
          </a:xfrm>
          <a:prstGeom prst="rect">
            <a:avLst/>
          </a:prstGeom>
        </p:spPr>
      </p:pic>
      <p:pic>
        <p:nvPicPr>
          <p:cNvPr id="11" name="Image 10" descr="Une image contenant texte, Police, logo, conception&#10;&#10;Description générée automatiquement">
            <a:extLst>
              <a:ext uri="{FF2B5EF4-FFF2-40B4-BE49-F238E27FC236}">
                <a16:creationId xmlns:a16="http://schemas.microsoft.com/office/drawing/2014/main" id="{32C642CF-B9FA-37E4-AF63-7DBEB655DCB7}"/>
              </a:ext>
            </a:extLst>
          </p:cNvPr>
          <p:cNvPicPr>
            <a:picLocks noChangeAspect="1"/>
          </p:cNvPicPr>
          <p:nvPr/>
        </p:nvPicPr>
        <p:blipFill>
          <a:blip r:embed="rId3"/>
          <a:stretch>
            <a:fillRect/>
          </a:stretch>
        </p:blipFill>
        <p:spPr>
          <a:xfrm>
            <a:off x="6459441" y="3050879"/>
            <a:ext cx="756241" cy="756241"/>
          </a:xfrm>
          <a:prstGeom prst="rect">
            <a:avLst/>
          </a:prstGeom>
        </p:spPr>
      </p:pic>
      <p:pic>
        <p:nvPicPr>
          <p:cNvPr id="13" name="Image 12" descr="Une image contenant texte, Police, vert, capture d’écran&#10;&#10;Description générée automatiquement">
            <a:extLst>
              <a:ext uri="{FF2B5EF4-FFF2-40B4-BE49-F238E27FC236}">
                <a16:creationId xmlns:a16="http://schemas.microsoft.com/office/drawing/2014/main" id="{C71EAE4C-EF72-625E-0A05-D1C74DBAFC30}"/>
              </a:ext>
            </a:extLst>
          </p:cNvPr>
          <p:cNvPicPr>
            <a:picLocks noChangeAspect="1"/>
          </p:cNvPicPr>
          <p:nvPr/>
        </p:nvPicPr>
        <p:blipFill>
          <a:blip r:embed="rId4"/>
          <a:stretch>
            <a:fillRect/>
          </a:stretch>
        </p:blipFill>
        <p:spPr>
          <a:xfrm>
            <a:off x="4600119" y="3050879"/>
            <a:ext cx="726832" cy="757581"/>
          </a:xfrm>
          <a:prstGeom prst="rect">
            <a:avLst/>
          </a:prstGeom>
        </p:spPr>
      </p:pic>
      <p:pic>
        <p:nvPicPr>
          <p:cNvPr id="15" name="Image 14" descr="Une image contenant texte, logo, Police, conception&#10;&#10;Description générée automatiquement">
            <a:extLst>
              <a:ext uri="{FF2B5EF4-FFF2-40B4-BE49-F238E27FC236}">
                <a16:creationId xmlns:a16="http://schemas.microsoft.com/office/drawing/2014/main" id="{A3543D23-EE64-D556-8207-5F59A71E38E6}"/>
              </a:ext>
            </a:extLst>
          </p:cNvPr>
          <p:cNvPicPr>
            <a:picLocks noChangeAspect="1"/>
          </p:cNvPicPr>
          <p:nvPr/>
        </p:nvPicPr>
        <p:blipFill>
          <a:blip r:embed="rId5"/>
          <a:stretch>
            <a:fillRect/>
          </a:stretch>
        </p:blipFill>
        <p:spPr>
          <a:xfrm>
            <a:off x="5554967" y="3050879"/>
            <a:ext cx="739436" cy="756241"/>
          </a:xfrm>
          <a:prstGeom prst="rect">
            <a:avLst/>
          </a:prstGeom>
        </p:spPr>
      </p:pic>
      <p:pic>
        <p:nvPicPr>
          <p:cNvPr id="17" name="Image 16" descr="Une image contenant texte, Police, logo, symbole&#10;&#10;Description générée automatiquement">
            <a:extLst>
              <a:ext uri="{FF2B5EF4-FFF2-40B4-BE49-F238E27FC236}">
                <a16:creationId xmlns:a16="http://schemas.microsoft.com/office/drawing/2014/main" id="{1A552146-FAD3-29C1-4568-B25CF970D962}"/>
              </a:ext>
            </a:extLst>
          </p:cNvPr>
          <p:cNvPicPr>
            <a:picLocks noChangeAspect="1"/>
          </p:cNvPicPr>
          <p:nvPr/>
        </p:nvPicPr>
        <p:blipFill>
          <a:blip r:embed="rId6"/>
          <a:stretch>
            <a:fillRect/>
          </a:stretch>
        </p:blipFill>
        <p:spPr>
          <a:xfrm>
            <a:off x="3719734" y="3905250"/>
            <a:ext cx="726833" cy="739152"/>
          </a:xfrm>
          <a:prstGeom prst="rect">
            <a:avLst/>
          </a:prstGeom>
        </p:spPr>
      </p:pic>
      <p:pic>
        <p:nvPicPr>
          <p:cNvPr id="19" name="Image 18" descr="Une image contenant texte, Police, logo, Graphique&#10;&#10;Description générée automatiquement">
            <a:extLst>
              <a:ext uri="{FF2B5EF4-FFF2-40B4-BE49-F238E27FC236}">
                <a16:creationId xmlns:a16="http://schemas.microsoft.com/office/drawing/2014/main" id="{23637977-998A-7379-C2E8-2F19ABB0736F}"/>
              </a:ext>
            </a:extLst>
          </p:cNvPr>
          <p:cNvPicPr>
            <a:picLocks noChangeAspect="1"/>
          </p:cNvPicPr>
          <p:nvPr/>
        </p:nvPicPr>
        <p:blipFill>
          <a:blip r:embed="rId7"/>
          <a:stretch>
            <a:fillRect/>
          </a:stretch>
        </p:blipFill>
        <p:spPr>
          <a:xfrm>
            <a:off x="9175487" y="3050879"/>
            <a:ext cx="756242" cy="756242"/>
          </a:xfrm>
          <a:prstGeom prst="rect">
            <a:avLst/>
          </a:prstGeom>
        </p:spPr>
      </p:pic>
      <p:pic>
        <p:nvPicPr>
          <p:cNvPr id="21" name="Image 20" descr="Une image contenant texte, Police, conception, logo&#10;&#10;Description générée automatiquement">
            <a:extLst>
              <a:ext uri="{FF2B5EF4-FFF2-40B4-BE49-F238E27FC236}">
                <a16:creationId xmlns:a16="http://schemas.microsoft.com/office/drawing/2014/main" id="{6AC7293C-566C-CE40-9270-02C2FC522D2B}"/>
              </a:ext>
            </a:extLst>
          </p:cNvPr>
          <p:cNvPicPr>
            <a:picLocks noChangeAspect="1"/>
          </p:cNvPicPr>
          <p:nvPr/>
        </p:nvPicPr>
        <p:blipFill>
          <a:blip r:embed="rId8"/>
          <a:stretch>
            <a:fillRect/>
          </a:stretch>
        </p:blipFill>
        <p:spPr>
          <a:xfrm>
            <a:off x="10059302" y="3050879"/>
            <a:ext cx="689019" cy="756240"/>
          </a:xfrm>
          <a:prstGeom prst="rect">
            <a:avLst/>
          </a:prstGeom>
        </p:spPr>
      </p:pic>
      <p:pic>
        <p:nvPicPr>
          <p:cNvPr id="23" name="Image 22" descr="Une image contenant texte, Police, Graphique, logo&#10;&#10;Description générée automatiquement">
            <a:extLst>
              <a:ext uri="{FF2B5EF4-FFF2-40B4-BE49-F238E27FC236}">
                <a16:creationId xmlns:a16="http://schemas.microsoft.com/office/drawing/2014/main" id="{EEB30165-D589-0588-944F-B5592B939A96}"/>
              </a:ext>
            </a:extLst>
          </p:cNvPr>
          <p:cNvPicPr>
            <a:picLocks noChangeAspect="1"/>
          </p:cNvPicPr>
          <p:nvPr/>
        </p:nvPicPr>
        <p:blipFill>
          <a:blip r:embed="rId9"/>
          <a:stretch>
            <a:fillRect/>
          </a:stretch>
        </p:blipFill>
        <p:spPr>
          <a:xfrm>
            <a:off x="10875894" y="3050879"/>
            <a:ext cx="726833" cy="726833"/>
          </a:xfrm>
          <a:prstGeom prst="rect">
            <a:avLst/>
          </a:prstGeom>
        </p:spPr>
      </p:pic>
      <p:pic>
        <p:nvPicPr>
          <p:cNvPr id="24" name="Image 23">
            <a:extLst>
              <a:ext uri="{FF2B5EF4-FFF2-40B4-BE49-F238E27FC236}">
                <a16:creationId xmlns:a16="http://schemas.microsoft.com/office/drawing/2014/main" id="{61B9C054-77BF-6DFD-5BF6-7A0DFDED86E7}"/>
              </a:ext>
            </a:extLst>
          </p:cNvPr>
          <p:cNvPicPr>
            <a:picLocks noChangeAspect="1"/>
          </p:cNvPicPr>
          <p:nvPr/>
        </p:nvPicPr>
        <p:blipFill>
          <a:blip r:embed="rId10"/>
          <a:stretch>
            <a:fillRect/>
          </a:stretch>
        </p:blipFill>
        <p:spPr>
          <a:xfrm>
            <a:off x="7353265" y="3039988"/>
            <a:ext cx="756241" cy="762595"/>
          </a:xfrm>
          <a:prstGeom prst="rect">
            <a:avLst/>
          </a:prstGeom>
        </p:spPr>
      </p:pic>
      <p:pic>
        <p:nvPicPr>
          <p:cNvPr id="28" name="Image 27" descr="Une image contenant texte, conception, Police, logo&#10;&#10;Description générée automatiquement">
            <a:extLst>
              <a:ext uri="{FF2B5EF4-FFF2-40B4-BE49-F238E27FC236}">
                <a16:creationId xmlns:a16="http://schemas.microsoft.com/office/drawing/2014/main" id="{0977DC20-2A61-BAE9-F679-85B7D8B6A151}"/>
              </a:ext>
            </a:extLst>
          </p:cNvPr>
          <p:cNvPicPr>
            <a:picLocks noChangeAspect="1"/>
          </p:cNvPicPr>
          <p:nvPr/>
        </p:nvPicPr>
        <p:blipFill>
          <a:blip r:embed="rId11"/>
          <a:stretch>
            <a:fillRect/>
          </a:stretch>
        </p:blipFill>
        <p:spPr>
          <a:xfrm>
            <a:off x="9176003" y="3942058"/>
            <a:ext cx="769903" cy="769903"/>
          </a:xfrm>
          <a:prstGeom prst="rect">
            <a:avLst/>
          </a:prstGeom>
        </p:spPr>
      </p:pic>
      <p:pic>
        <p:nvPicPr>
          <p:cNvPr id="30" name="Image 29" descr="Une image contenant texte, Police, Graphique, graphisme&#10;&#10;Description générée automatiquement">
            <a:extLst>
              <a:ext uri="{FF2B5EF4-FFF2-40B4-BE49-F238E27FC236}">
                <a16:creationId xmlns:a16="http://schemas.microsoft.com/office/drawing/2014/main" id="{F262A392-9B71-9118-AE9F-5E6BBB484490}"/>
              </a:ext>
            </a:extLst>
          </p:cNvPr>
          <p:cNvPicPr>
            <a:picLocks noChangeAspect="1"/>
          </p:cNvPicPr>
          <p:nvPr/>
        </p:nvPicPr>
        <p:blipFill>
          <a:blip r:embed="rId12"/>
          <a:stretch>
            <a:fillRect/>
          </a:stretch>
        </p:blipFill>
        <p:spPr>
          <a:xfrm>
            <a:off x="4600119" y="3905250"/>
            <a:ext cx="769903" cy="739151"/>
          </a:xfrm>
          <a:prstGeom prst="rect">
            <a:avLst/>
          </a:prstGeom>
        </p:spPr>
      </p:pic>
      <p:pic>
        <p:nvPicPr>
          <p:cNvPr id="32" name="Image 31" descr="Une image contenant texte, Police, conception, Graphique&#10;&#10;Description générée automatiquement">
            <a:extLst>
              <a:ext uri="{FF2B5EF4-FFF2-40B4-BE49-F238E27FC236}">
                <a16:creationId xmlns:a16="http://schemas.microsoft.com/office/drawing/2014/main" id="{C2C23FD7-CB83-C240-ADE7-3B1CD7A0983C}"/>
              </a:ext>
            </a:extLst>
          </p:cNvPr>
          <p:cNvPicPr>
            <a:picLocks noChangeAspect="1"/>
          </p:cNvPicPr>
          <p:nvPr/>
        </p:nvPicPr>
        <p:blipFill>
          <a:blip r:embed="rId13"/>
          <a:stretch>
            <a:fillRect/>
          </a:stretch>
        </p:blipFill>
        <p:spPr>
          <a:xfrm>
            <a:off x="10047590" y="3924138"/>
            <a:ext cx="739151" cy="778589"/>
          </a:xfrm>
          <a:prstGeom prst="rect">
            <a:avLst/>
          </a:prstGeom>
        </p:spPr>
      </p:pic>
      <p:pic>
        <p:nvPicPr>
          <p:cNvPr id="34" name="Image 33" descr="Une image contenant texte, Police, logo, Graphique&#10;&#10;Description générée automatiquement">
            <a:extLst>
              <a:ext uri="{FF2B5EF4-FFF2-40B4-BE49-F238E27FC236}">
                <a16:creationId xmlns:a16="http://schemas.microsoft.com/office/drawing/2014/main" id="{DB09C380-0791-786B-DCA6-C9AA40C4DEB7}"/>
              </a:ext>
            </a:extLst>
          </p:cNvPr>
          <p:cNvPicPr>
            <a:picLocks noChangeAspect="1"/>
          </p:cNvPicPr>
          <p:nvPr/>
        </p:nvPicPr>
        <p:blipFill>
          <a:blip r:embed="rId14"/>
          <a:stretch>
            <a:fillRect/>
          </a:stretch>
        </p:blipFill>
        <p:spPr>
          <a:xfrm>
            <a:off x="8194127" y="3029342"/>
            <a:ext cx="756241" cy="795021"/>
          </a:xfrm>
          <a:prstGeom prst="rect">
            <a:avLst/>
          </a:prstGeom>
        </p:spPr>
      </p:pic>
      <p:pic>
        <p:nvPicPr>
          <p:cNvPr id="36" name="Image 35" descr="Une image contenant texte, Police, logo, graphisme&#10;&#10;Description générée automatiquement">
            <a:extLst>
              <a:ext uri="{FF2B5EF4-FFF2-40B4-BE49-F238E27FC236}">
                <a16:creationId xmlns:a16="http://schemas.microsoft.com/office/drawing/2014/main" id="{59E1EC30-9A4F-A641-7705-7D9116BFD525}"/>
              </a:ext>
            </a:extLst>
          </p:cNvPr>
          <p:cNvPicPr>
            <a:picLocks noChangeAspect="1"/>
          </p:cNvPicPr>
          <p:nvPr/>
        </p:nvPicPr>
        <p:blipFill>
          <a:blip r:embed="rId15"/>
          <a:stretch>
            <a:fillRect/>
          </a:stretch>
        </p:blipFill>
        <p:spPr>
          <a:xfrm>
            <a:off x="5539733" y="3881124"/>
            <a:ext cx="769903" cy="787401"/>
          </a:xfrm>
          <a:prstGeom prst="rect">
            <a:avLst/>
          </a:prstGeom>
        </p:spPr>
      </p:pic>
      <p:pic>
        <p:nvPicPr>
          <p:cNvPr id="38" name="Image 37" descr="Une image contenant texte, Police, oiseau, logo&#10;&#10;Description générée automatiquement">
            <a:extLst>
              <a:ext uri="{FF2B5EF4-FFF2-40B4-BE49-F238E27FC236}">
                <a16:creationId xmlns:a16="http://schemas.microsoft.com/office/drawing/2014/main" id="{CC32D35E-3DB2-417C-90AA-FE038883B935}"/>
              </a:ext>
            </a:extLst>
          </p:cNvPr>
          <p:cNvPicPr>
            <a:picLocks noChangeAspect="1"/>
          </p:cNvPicPr>
          <p:nvPr/>
        </p:nvPicPr>
        <p:blipFill>
          <a:blip r:embed="rId16"/>
          <a:stretch>
            <a:fillRect/>
          </a:stretch>
        </p:blipFill>
        <p:spPr>
          <a:xfrm>
            <a:off x="3719734" y="4736144"/>
            <a:ext cx="739151" cy="739151"/>
          </a:xfrm>
          <a:prstGeom prst="rect">
            <a:avLst/>
          </a:prstGeom>
        </p:spPr>
      </p:pic>
      <p:pic>
        <p:nvPicPr>
          <p:cNvPr id="40" name="Image 39" descr="Une image contenant texte, Police, Graphique, logo&#10;&#10;Description générée automatiquement">
            <a:extLst>
              <a:ext uri="{FF2B5EF4-FFF2-40B4-BE49-F238E27FC236}">
                <a16:creationId xmlns:a16="http://schemas.microsoft.com/office/drawing/2014/main" id="{414057F1-DA23-856C-9358-F0CBD8A7DECF}"/>
              </a:ext>
            </a:extLst>
          </p:cNvPr>
          <p:cNvPicPr>
            <a:picLocks noChangeAspect="1"/>
          </p:cNvPicPr>
          <p:nvPr/>
        </p:nvPicPr>
        <p:blipFill>
          <a:blip r:embed="rId17"/>
          <a:stretch>
            <a:fillRect/>
          </a:stretch>
        </p:blipFill>
        <p:spPr>
          <a:xfrm>
            <a:off x="10901996" y="3942057"/>
            <a:ext cx="743765" cy="760669"/>
          </a:xfrm>
          <a:prstGeom prst="rect">
            <a:avLst/>
          </a:prstGeom>
        </p:spPr>
      </p:pic>
      <p:pic>
        <p:nvPicPr>
          <p:cNvPr id="42" name="Image 41" descr="Une image contenant texte, Police, logo, vert&#10;&#10;Description générée automatiquement">
            <a:extLst>
              <a:ext uri="{FF2B5EF4-FFF2-40B4-BE49-F238E27FC236}">
                <a16:creationId xmlns:a16="http://schemas.microsoft.com/office/drawing/2014/main" id="{476A7B03-2C66-AF15-F969-32C4239E643D}"/>
              </a:ext>
            </a:extLst>
          </p:cNvPr>
          <p:cNvPicPr>
            <a:picLocks noChangeAspect="1"/>
          </p:cNvPicPr>
          <p:nvPr/>
        </p:nvPicPr>
        <p:blipFill>
          <a:blip r:embed="rId18"/>
          <a:stretch>
            <a:fillRect/>
          </a:stretch>
        </p:blipFill>
        <p:spPr>
          <a:xfrm>
            <a:off x="9187666" y="4783164"/>
            <a:ext cx="794860" cy="794860"/>
          </a:xfrm>
          <a:prstGeom prst="rect">
            <a:avLst/>
          </a:prstGeom>
        </p:spPr>
      </p:pic>
      <p:pic>
        <p:nvPicPr>
          <p:cNvPr id="44" name="Image 43" descr="Une image contenant texte, Police, logo, capture d’écran&#10;&#10;Description générée automatiquement">
            <a:extLst>
              <a:ext uri="{FF2B5EF4-FFF2-40B4-BE49-F238E27FC236}">
                <a16:creationId xmlns:a16="http://schemas.microsoft.com/office/drawing/2014/main" id="{7F532BAE-AE7E-28AB-B726-670ADED0497A}"/>
              </a:ext>
            </a:extLst>
          </p:cNvPr>
          <p:cNvPicPr>
            <a:picLocks noChangeAspect="1"/>
          </p:cNvPicPr>
          <p:nvPr/>
        </p:nvPicPr>
        <p:blipFill>
          <a:blip r:embed="rId19"/>
          <a:stretch>
            <a:fillRect/>
          </a:stretch>
        </p:blipFill>
        <p:spPr>
          <a:xfrm>
            <a:off x="10059302" y="4784620"/>
            <a:ext cx="739151" cy="791948"/>
          </a:xfrm>
          <a:prstGeom prst="rect">
            <a:avLst/>
          </a:prstGeom>
        </p:spPr>
      </p:pic>
    </p:spTree>
    <p:extLst>
      <p:ext uri="{BB962C8B-B14F-4D97-AF65-F5344CB8AC3E}">
        <p14:creationId xmlns:p14="http://schemas.microsoft.com/office/powerpoint/2010/main" val="59673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2725A-9310-D3E1-9932-EB3B7527D5C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0B316D-9056-F650-7E14-1F9DC3FB78E3}"/>
              </a:ext>
            </a:extLst>
          </p:cNvPr>
          <p:cNvSpPr>
            <a:spLocks noGrp="1"/>
          </p:cNvSpPr>
          <p:nvPr>
            <p:ph type="title"/>
          </p:nvPr>
        </p:nvSpPr>
        <p:spPr>
          <a:xfrm>
            <a:off x="838200" y="365125"/>
            <a:ext cx="10515600" cy="1325563"/>
          </a:xfrm>
        </p:spPr>
        <p:txBody>
          <a:bodyPr anchor="ctr">
            <a:normAutofit/>
          </a:bodyPr>
          <a:lstStyle/>
          <a:p>
            <a:r>
              <a:rPr lang="fr-FR" dirty="0">
                <a:solidFill>
                  <a:srgbClr val="0070C0"/>
                </a:solidFill>
              </a:rPr>
              <a:t>Animation / outil « métier » EFDD asbl</a:t>
            </a:r>
            <a:br>
              <a:rPr lang="fr-FR" dirty="0">
                <a:solidFill>
                  <a:srgbClr val="0070C0"/>
                </a:solidFill>
              </a:rPr>
            </a:br>
            <a:r>
              <a:rPr lang="fr-FR" dirty="0">
                <a:solidFill>
                  <a:srgbClr val="0070C0"/>
                </a:solidFill>
              </a:rPr>
              <a:t>Activité « sous le prisme des ODD »</a:t>
            </a:r>
            <a:endParaRPr lang="fr-BE" dirty="0">
              <a:solidFill>
                <a:srgbClr val="0070C0"/>
              </a:solidFill>
            </a:endParaRPr>
          </a:p>
        </p:txBody>
      </p:sp>
      <p:sp>
        <p:nvSpPr>
          <p:cNvPr id="3" name="Espace réservé du contenu 2">
            <a:extLst>
              <a:ext uri="{FF2B5EF4-FFF2-40B4-BE49-F238E27FC236}">
                <a16:creationId xmlns:a16="http://schemas.microsoft.com/office/drawing/2014/main" id="{FDA69DB1-9148-4586-ECD9-57177959114D}"/>
              </a:ext>
            </a:extLst>
          </p:cNvPr>
          <p:cNvSpPr>
            <a:spLocks noGrp="1"/>
          </p:cNvSpPr>
          <p:nvPr>
            <p:ph sz="half" idx="1"/>
          </p:nvPr>
        </p:nvSpPr>
        <p:spPr>
          <a:xfrm>
            <a:off x="838200" y="1825624"/>
            <a:ext cx="5181600" cy="4158000"/>
          </a:xfrm>
        </p:spPr>
        <p:txBody>
          <a:bodyPr>
            <a:normAutofit/>
          </a:bodyPr>
          <a:lstStyle/>
          <a:p>
            <a:r>
              <a:rPr lang="fr-FR" sz="1600" dirty="0">
                <a:hlinkClick r:id="rId2"/>
              </a:rPr>
              <a:t>https://www.efdd-asbl.org/outil-n5-metiers-odd</a:t>
            </a:r>
            <a:r>
              <a:rPr lang="fr-FR" sz="1600" dirty="0"/>
              <a:t> </a:t>
            </a:r>
          </a:p>
          <a:p>
            <a:r>
              <a:rPr lang="fr-FR" sz="1600" b="1" dirty="0"/>
              <a:t>Atelier de 2h : « Impacts de mon futur métier sur les ODD ? ».</a:t>
            </a:r>
            <a:endParaRPr lang="fr-BE" sz="1600" b="1" dirty="0"/>
          </a:p>
          <a:p>
            <a:r>
              <a:rPr lang="fr-FR" sz="1600" dirty="0"/>
              <a:t>Mise en œuvre :</a:t>
            </a:r>
          </a:p>
          <a:p>
            <a:pPr marL="342900" indent="-342900">
              <a:buFontTx/>
              <a:buChar char="-"/>
            </a:pPr>
            <a:r>
              <a:rPr lang="fr-FR" sz="1600" dirty="0"/>
              <a:t>Les objectifs doivent être raisonnables ; 2h passent trop vite (1h étant nécessaire pour mettre les jeunes « en confiance »).</a:t>
            </a:r>
          </a:p>
          <a:p>
            <a:pPr marL="342900" indent="-342900">
              <a:buFontTx/>
              <a:buChar char="-"/>
            </a:pPr>
            <a:r>
              <a:rPr lang="fr-FR" sz="1600" dirty="0"/>
              <a:t>Diversité  des méthodes didactiques mobilisées : témoignage, mise en commun / partage, photolangage, PPT, dessin, vidéo.</a:t>
            </a:r>
          </a:p>
          <a:p>
            <a:pPr marL="342900" indent="-342900">
              <a:buFontTx/>
              <a:buChar char="-"/>
            </a:pPr>
            <a:r>
              <a:rPr lang="fr-FR" sz="1600" dirty="0"/>
              <a:t>L’atelier démontre une pertinence indiscutable ; l’ancrage dans des pratiques concrètes constituant un vecteur de mobilisation adapté au public jeune.</a:t>
            </a:r>
            <a:endParaRPr lang="fr-BE" sz="1600" dirty="0"/>
          </a:p>
          <a:p>
            <a:pPr marL="342900" indent="-342900">
              <a:buFontTx/>
              <a:buChar char="-"/>
            </a:pPr>
            <a:r>
              <a:rPr lang="fr-BE" sz="1600" dirty="0"/>
              <a:t>Activité à répéter plusieurs fois sur le parcours de formation.</a:t>
            </a:r>
          </a:p>
          <a:p>
            <a:endParaRPr lang="fr-BE" sz="1600" dirty="0"/>
          </a:p>
        </p:txBody>
      </p:sp>
      <p:pic>
        <p:nvPicPr>
          <p:cNvPr id="8" name="Image 7">
            <a:extLst>
              <a:ext uri="{FF2B5EF4-FFF2-40B4-BE49-F238E27FC236}">
                <a16:creationId xmlns:a16="http://schemas.microsoft.com/office/drawing/2014/main" id="{1D1CED94-F883-89FB-C20A-5214A3FBE6BA}"/>
              </a:ext>
            </a:extLst>
          </p:cNvPr>
          <p:cNvPicPr>
            <a:picLocks noChangeAspect="1"/>
          </p:cNvPicPr>
          <p:nvPr/>
        </p:nvPicPr>
        <p:blipFill>
          <a:blip r:embed="rId3"/>
          <a:stretch>
            <a:fillRect/>
          </a:stretch>
        </p:blipFill>
        <p:spPr>
          <a:xfrm>
            <a:off x="6172200" y="2421391"/>
            <a:ext cx="5181600" cy="2966465"/>
          </a:xfrm>
          <a:prstGeom prst="rect">
            <a:avLst/>
          </a:prstGeom>
          <a:noFill/>
        </p:spPr>
      </p:pic>
      <p:sp>
        <p:nvSpPr>
          <p:cNvPr id="4" name="Espace réservé de la date 3">
            <a:extLst>
              <a:ext uri="{FF2B5EF4-FFF2-40B4-BE49-F238E27FC236}">
                <a16:creationId xmlns:a16="http://schemas.microsoft.com/office/drawing/2014/main" id="{33B5BB5C-8E54-59AC-C20F-AF1F9908EAA3}"/>
              </a:ext>
            </a:extLst>
          </p:cNvPr>
          <p:cNvSpPr>
            <a:spLocks noGrp="1"/>
          </p:cNvSpPr>
          <p:nvPr>
            <p:ph type="dt" sz="half" idx="10"/>
          </p:nvPr>
        </p:nvSpPr>
        <p:spPr>
          <a:xfrm>
            <a:off x="9999756" y="6356350"/>
            <a:ext cx="850015" cy="365125"/>
          </a:xfrm>
        </p:spPr>
        <p:txBody>
          <a:bodyPr anchor="ctr">
            <a:normAutofit/>
          </a:bodyPr>
          <a:lstStyle/>
          <a:p>
            <a:pPr>
              <a:spcAft>
                <a:spcPts val="600"/>
              </a:spcAft>
            </a:pPr>
            <a:fld id="{7B476DEB-29AB-4067-8D4A-C5BA5980E5AB}" type="datetime1">
              <a:rPr lang="fr-BE" smtClean="0"/>
              <a:pPr>
                <a:spcAft>
                  <a:spcPts val="600"/>
                </a:spcAft>
              </a:pPr>
              <a:t>20-04-26</a:t>
            </a:fld>
            <a:endParaRPr lang="fr-BE"/>
          </a:p>
        </p:txBody>
      </p:sp>
      <p:sp>
        <p:nvSpPr>
          <p:cNvPr id="5" name="Espace réservé du pied de page 4">
            <a:extLst>
              <a:ext uri="{FF2B5EF4-FFF2-40B4-BE49-F238E27FC236}">
                <a16:creationId xmlns:a16="http://schemas.microsoft.com/office/drawing/2014/main" id="{09709BB0-DE10-70C0-7BE4-BDB2E2C63C9A}"/>
              </a:ext>
            </a:extLst>
          </p:cNvPr>
          <p:cNvSpPr>
            <a:spLocks noGrp="1"/>
          </p:cNvSpPr>
          <p:nvPr>
            <p:ph type="ftr" sz="quarter" idx="11"/>
          </p:nvPr>
        </p:nvSpPr>
        <p:spPr>
          <a:xfrm>
            <a:off x="5055752" y="6356350"/>
            <a:ext cx="4875977" cy="365125"/>
          </a:xfrm>
        </p:spPr>
        <p:txBody>
          <a:bodyPr anchor="ctr">
            <a:normAutofit/>
          </a:bodyPr>
          <a:lstStyle/>
          <a:p>
            <a:pPr>
              <a:spcAft>
                <a:spcPts val="600"/>
              </a:spcAft>
            </a:pPr>
            <a:r>
              <a:rPr lang="fr-BE" dirty="0"/>
              <a:t>Réunion du Partenariat wallon pour un développement durable </a:t>
            </a:r>
            <a:endParaRPr lang="fr-BE"/>
          </a:p>
        </p:txBody>
      </p:sp>
      <p:sp>
        <p:nvSpPr>
          <p:cNvPr id="6" name="Espace réservé du numéro de diapositive 5">
            <a:extLst>
              <a:ext uri="{FF2B5EF4-FFF2-40B4-BE49-F238E27FC236}">
                <a16:creationId xmlns:a16="http://schemas.microsoft.com/office/drawing/2014/main" id="{E1CA673F-88DB-7754-981D-BA0B52744030}"/>
              </a:ext>
            </a:extLst>
          </p:cNvPr>
          <p:cNvSpPr>
            <a:spLocks noGrp="1"/>
          </p:cNvSpPr>
          <p:nvPr>
            <p:ph type="sldNum" sz="quarter" idx="12"/>
          </p:nvPr>
        </p:nvSpPr>
        <p:spPr>
          <a:xfrm>
            <a:off x="10917798" y="6356350"/>
            <a:ext cx="436002" cy="365125"/>
          </a:xfrm>
        </p:spPr>
        <p:txBody>
          <a:bodyPr anchor="ctr">
            <a:normAutofit/>
          </a:bodyPr>
          <a:lstStyle/>
          <a:p>
            <a:pPr>
              <a:spcAft>
                <a:spcPts val="600"/>
              </a:spcAft>
            </a:pPr>
            <a:fld id="{05DB46FD-53F2-48E6-B43E-10E74446F393}" type="slidenum">
              <a:rPr lang="fr-BE" smtClean="0"/>
              <a:pPr>
                <a:spcAft>
                  <a:spcPts val="600"/>
                </a:spcAft>
              </a:pPr>
              <a:t>12</a:t>
            </a:fld>
            <a:endParaRPr lang="fr-BE"/>
          </a:p>
        </p:txBody>
      </p:sp>
    </p:spTree>
    <p:extLst>
      <p:ext uri="{BB962C8B-B14F-4D97-AF65-F5344CB8AC3E}">
        <p14:creationId xmlns:p14="http://schemas.microsoft.com/office/powerpoint/2010/main" val="183901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19F2A-7A83-04E0-3834-5A76EBBC1B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C7C7F1A-4AAD-BA3B-7999-CCBFBB883A66}"/>
              </a:ext>
            </a:extLst>
          </p:cNvPr>
          <p:cNvSpPr>
            <a:spLocks noGrp="1"/>
          </p:cNvSpPr>
          <p:nvPr>
            <p:ph type="title"/>
          </p:nvPr>
        </p:nvSpPr>
        <p:spPr>
          <a:xfrm>
            <a:off x="457200" y="365125"/>
            <a:ext cx="11332029" cy="1087773"/>
          </a:xfrm>
        </p:spPr>
        <p:txBody>
          <a:bodyPr anchor="ctr">
            <a:normAutofit/>
          </a:bodyPr>
          <a:lstStyle/>
          <a:p>
            <a:r>
              <a:rPr lang="fr-FR" dirty="0">
                <a:solidFill>
                  <a:srgbClr val="0070C0"/>
                </a:solidFill>
              </a:rPr>
              <a:t>Parcours d’avenir - animations </a:t>
            </a:r>
            <a:r>
              <a:rPr lang="fr-FR" dirty="0" err="1">
                <a:solidFill>
                  <a:srgbClr val="0070C0"/>
                </a:solidFill>
              </a:rPr>
              <a:t>Climate</a:t>
            </a:r>
            <a:r>
              <a:rPr lang="fr-FR" dirty="0">
                <a:solidFill>
                  <a:srgbClr val="0070C0"/>
                </a:solidFill>
              </a:rPr>
              <a:t> </a:t>
            </a:r>
            <a:r>
              <a:rPr lang="fr-FR" dirty="0" err="1">
                <a:solidFill>
                  <a:srgbClr val="0070C0"/>
                </a:solidFill>
              </a:rPr>
              <a:t>voices</a:t>
            </a:r>
            <a:endParaRPr lang="fr-BE" dirty="0">
              <a:solidFill>
                <a:srgbClr val="0070C0"/>
              </a:solidFill>
            </a:endParaRPr>
          </a:p>
        </p:txBody>
      </p:sp>
      <p:sp>
        <p:nvSpPr>
          <p:cNvPr id="3" name="Espace réservé du contenu 2">
            <a:extLst>
              <a:ext uri="{FF2B5EF4-FFF2-40B4-BE49-F238E27FC236}">
                <a16:creationId xmlns:a16="http://schemas.microsoft.com/office/drawing/2014/main" id="{CBC5D691-FF7A-460D-EEC3-912FF9EF68BC}"/>
              </a:ext>
            </a:extLst>
          </p:cNvPr>
          <p:cNvSpPr>
            <a:spLocks noGrp="1"/>
          </p:cNvSpPr>
          <p:nvPr>
            <p:ph sz="half" idx="1"/>
          </p:nvPr>
        </p:nvSpPr>
        <p:spPr>
          <a:xfrm>
            <a:off x="838200" y="1825624"/>
            <a:ext cx="5181600" cy="4158000"/>
          </a:xfrm>
        </p:spPr>
        <p:txBody>
          <a:bodyPr>
            <a:normAutofit/>
          </a:bodyPr>
          <a:lstStyle/>
          <a:p>
            <a:r>
              <a:rPr lang="fr-FR" sz="1600" dirty="0">
                <a:hlinkClick r:id="rId2"/>
              </a:rPr>
              <a:t>https://www.climatevoices.eu/missions/transmettre/parcours-avenir</a:t>
            </a:r>
            <a:endParaRPr lang="fr-FR" sz="1600" dirty="0"/>
          </a:p>
          <a:p>
            <a:r>
              <a:rPr lang="fr-FR" sz="2400" dirty="0"/>
              <a:t>Renforcer l’inclusion des jeunes peu conscientisés et placer le développement durable au cœur des métiers de demain.</a:t>
            </a:r>
          </a:p>
          <a:p>
            <a:pPr marL="342900" indent="-342900">
              <a:buFont typeface="Symbol" panose="05050102010706020507" pitchFamily="18" charset="2"/>
              <a:buChar char="Þ"/>
            </a:pPr>
            <a:r>
              <a:rPr lang="fr-FR" sz="2400" dirty="0"/>
              <a:t>Parcours de 3-4 cours / </a:t>
            </a:r>
            <a:r>
              <a:rPr lang="fr-FR" sz="2200" dirty="0"/>
              <a:t>séances de 2h !</a:t>
            </a:r>
          </a:p>
        </p:txBody>
      </p:sp>
      <p:pic>
        <p:nvPicPr>
          <p:cNvPr id="11" name="Image 10">
            <a:extLst>
              <a:ext uri="{FF2B5EF4-FFF2-40B4-BE49-F238E27FC236}">
                <a16:creationId xmlns:a16="http://schemas.microsoft.com/office/drawing/2014/main" id="{65FEE6A0-5F38-5DD8-7355-D6CFA1CBDD4F}"/>
              </a:ext>
            </a:extLst>
          </p:cNvPr>
          <p:cNvPicPr>
            <a:picLocks noChangeAspect="1"/>
          </p:cNvPicPr>
          <p:nvPr/>
        </p:nvPicPr>
        <p:blipFill>
          <a:blip r:embed="rId3"/>
          <a:stretch>
            <a:fillRect/>
          </a:stretch>
        </p:blipFill>
        <p:spPr>
          <a:xfrm>
            <a:off x="6172200" y="2084587"/>
            <a:ext cx="5181600" cy="3640074"/>
          </a:xfrm>
          <a:prstGeom prst="rect">
            <a:avLst/>
          </a:prstGeom>
          <a:noFill/>
        </p:spPr>
      </p:pic>
      <p:sp>
        <p:nvSpPr>
          <p:cNvPr id="4" name="Espace réservé de la date 3">
            <a:extLst>
              <a:ext uri="{FF2B5EF4-FFF2-40B4-BE49-F238E27FC236}">
                <a16:creationId xmlns:a16="http://schemas.microsoft.com/office/drawing/2014/main" id="{7D3D9870-8F93-4016-9F99-9DA54ACA5FC2}"/>
              </a:ext>
            </a:extLst>
          </p:cNvPr>
          <p:cNvSpPr>
            <a:spLocks noGrp="1"/>
          </p:cNvSpPr>
          <p:nvPr>
            <p:ph type="dt" sz="half" idx="10"/>
          </p:nvPr>
        </p:nvSpPr>
        <p:spPr>
          <a:xfrm>
            <a:off x="9999756" y="6356350"/>
            <a:ext cx="850015" cy="365125"/>
          </a:xfrm>
        </p:spPr>
        <p:txBody>
          <a:bodyPr anchor="ctr">
            <a:normAutofit/>
          </a:bodyPr>
          <a:lstStyle/>
          <a:p>
            <a:pPr>
              <a:spcAft>
                <a:spcPts val="600"/>
              </a:spcAft>
            </a:pPr>
            <a:fld id="{7B476DEB-29AB-4067-8D4A-C5BA5980E5AB}" type="datetime1">
              <a:rPr lang="fr-BE" smtClean="0"/>
              <a:pPr>
                <a:spcAft>
                  <a:spcPts val="600"/>
                </a:spcAft>
              </a:pPr>
              <a:t>20-04-26</a:t>
            </a:fld>
            <a:endParaRPr lang="fr-BE"/>
          </a:p>
        </p:txBody>
      </p:sp>
      <p:sp>
        <p:nvSpPr>
          <p:cNvPr id="5" name="Espace réservé du pied de page 4">
            <a:extLst>
              <a:ext uri="{FF2B5EF4-FFF2-40B4-BE49-F238E27FC236}">
                <a16:creationId xmlns:a16="http://schemas.microsoft.com/office/drawing/2014/main" id="{A6F132F3-9B91-2D06-CCCD-758E1D47A2BA}"/>
              </a:ext>
            </a:extLst>
          </p:cNvPr>
          <p:cNvSpPr>
            <a:spLocks noGrp="1"/>
          </p:cNvSpPr>
          <p:nvPr>
            <p:ph type="ftr" sz="quarter" idx="11"/>
          </p:nvPr>
        </p:nvSpPr>
        <p:spPr>
          <a:xfrm>
            <a:off x="5055752" y="6356350"/>
            <a:ext cx="4875977" cy="365125"/>
          </a:xfrm>
        </p:spPr>
        <p:txBody>
          <a:bodyPr anchor="ctr">
            <a:normAutofit/>
          </a:bodyPr>
          <a:lstStyle/>
          <a:p>
            <a:pPr>
              <a:spcAft>
                <a:spcPts val="600"/>
              </a:spcAft>
            </a:pPr>
            <a:r>
              <a:rPr lang="fr-BE" dirty="0"/>
              <a:t>Réunion du Partenariat wallon pour un développement durable </a:t>
            </a:r>
            <a:endParaRPr lang="fr-BE"/>
          </a:p>
        </p:txBody>
      </p:sp>
      <p:sp>
        <p:nvSpPr>
          <p:cNvPr id="6" name="Espace réservé du numéro de diapositive 5">
            <a:extLst>
              <a:ext uri="{FF2B5EF4-FFF2-40B4-BE49-F238E27FC236}">
                <a16:creationId xmlns:a16="http://schemas.microsoft.com/office/drawing/2014/main" id="{ACE7CF85-AD27-56AF-8547-86E97769B52D}"/>
              </a:ext>
            </a:extLst>
          </p:cNvPr>
          <p:cNvSpPr>
            <a:spLocks noGrp="1"/>
          </p:cNvSpPr>
          <p:nvPr>
            <p:ph type="sldNum" sz="quarter" idx="12"/>
          </p:nvPr>
        </p:nvSpPr>
        <p:spPr>
          <a:xfrm>
            <a:off x="10917798" y="6356350"/>
            <a:ext cx="436002" cy="365125"/>
          </a:xfrm>
        </p:spPr>
        <p:txBody>
          <a:bodyPr anchor="ctr">
            <a:normAutofit/>
          </a:bodyPr>
          <a:lstStyle/>
          <a:p>
            <a:pPr>
              <a:spcAft>
                <a:spcPts val="600"/>
              </a:spcAft>
            </a:pPr>
            <a:fld id="{05DB46FD-53F2-48E6-B43E-10E74446F393}" type="slidenum">
              <a:rPr lang="fr-BE" smtClean="0"/>
              <a:pPr>
                <a:spcAft>
                  <a:spcPts val="600"/>
                </a:spcAft>
              </a:pPr>
              <a:t>13</a:t>
            </a:fld>
            <a:endParaRPr lang="fr-BE"/>
          </a:p>
        </p:txBody>
      </p:sp>
      <p:pic>
        <p:nvPicPr>
          <p:cNvPr id="13" name="Image 12">
            <a:extLst>
              <a:ext uri="{FF2B5EF4-FFF2-40B4-BE49-F238E27FC236}">
                <a16:creationId xmlns:a16="http://schemas.microsoft.com/office/drawing/2014/main" id="{0D26E04D-9B2F-3619-541B-CE67805D8492}"/>
              </a:ext>
            </a:extLst>
          </p:cNvPr>
          <p:cNvPicPr>
            <a:picLocks noChangeAspect="1"/>
          </p:cNvPicPr>
          <p:nvPr/>
        </p:nvPicPr>
        <p:blipFill>
          <a:blip r:embed="rId4"/>
          <a:stretch>
            <a:fillRect/>
          </a:stretch>
        </p:blipFill>
        <p:spPr>
          <a:xfrm>
            <a:off x="4441370" y="4297111"/>
            <a:ext cx="1578429" cy="1427549"/>
          </a:xfrm>
          <a:prstGeom prst="rect">
            <a:avLst/>
          </a:prstGeom>
        </p:spPr>
      </p:pic>
    </p:spTree>
    <p:extLst>
      <p:ext uri="{BB962C8B-B14F-4D97-AF65-F5344CB8AC3E}">
        <p14:creationId xmlns:p14="http://schemas.microsoft.com/office/powerpoint/2010/main" val="31522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30670-F5ED-6143-BF50-993B8A709A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02D6FC-6454-F87C-896A-697927085EEF}"/>
              </a:ext>
            </a:extLst>
          </p:cNvPr>
          <p:cNvSpPr>
            <a:spLocks noGrp="1"/>
          </p:cNvSpPr>
          <p:nvPr>
            <p:ph type="title"/>
          </p:nvPr>
        </p:nvSpPr>
        <p:spPr>
          <a:xfrm>
            <a:off x="489856" y="365126"/>
            <a:ext cx="11310257" cy="897618"/>
          </a:xfrm>
        </p:spPr>
        <p:txBody>
          <a:bodyPr anchor="ctr">
            <a:normAutofit/>
          </a:bodyPr>
          <a:lstStyle/>
          <a:p>
            <a:r>
              <a:rPr lang="fr-FR" dirty="0">
                <a:solidFill>
                  <a:srgbClr val="0070C0"/>
                </a:solidFill>
              </a:rPr>
              <a:t>Parcours d’avenir - animations </a:t>
            </a:r>
            <a:r>
              <a:rPr lang="fr-FR" dirty="0" err="1">
                <a:solidFill>
                  <a:srgbClr val="0070C0"/>
                </a:solidFill>
              </a:rPr>
              <a:t>Climate</a:t>
            </a:r>
            <a:r>
              <a:rPr lang="fr-FR" dirty="0">
                <a:solidFill>
                  <a:srgbClr val="0070C0"/>
                </a:solidFill>
              </a:rPr>
              <a:t> </a:t>
            </a:r>
            <a:r>
              <a:rPr lang="fr-FR" dirty="0" err="1">
                <a:solidFill>
                  <a:srgbClr val="0070C0"/>
                </a:solidFill>
              </a:rPr>
              <a:t>voices</a:t>
            </a:r>
            <a:endParaRPr lang="fr-BE" dirty="0">
              <a:solidFill>
                <a:srgbClr val="0070C0"/>
              </a:solidFill>
            </a:endParaRPr>
          </a:p>
        </p:txBody>
      </p:sp>
      <p:sp>
        <p:nvSpPr>
          <p:cNvPr id="3" name="Espace réservé du contenu 2">
            <a:extLst>
              <a:ext uri="{FF2B5EF4-FFF2-40B4-BE49-F238E27FC236}">
                <a16:creationId xmlns:a16="http://schemas.microsoft.com/office/drawing/2014/main" id="{B6302537-1573-B37C-C46D-B0E540FBBBC1}"/>
              </a:ext>
            </a:extLst>
          </p:cNvPr>
          <p:cNvSpPr>
            <a:spLocks noGrp="1"/>
          </p:cNvSpPr>
          <p:nvPr>
            <p:ph sz="half" idx="1"/>
          </p:nvPr>
        </p:nvSpPr>
        <p:spPr>
          <a:xfrm>
            <a:off x="745669" y="1262744"/>
            <a:ext cx="10798629" cy="4669971"/>
          </a:xfrm>
        </p:spPr>
        <p:txBody>
          <a:bodyPr>
            <a:normAutofit fontScale="92500" lnSpcReduction="10000"/>
          </a:bodyPr>
          <a:lstStyle/>
          <a:p>
            <a:r>
              <a:rPr lang="fr-FR" sz="2400" b="1" dirty="0"/>
              <a:t>Rapport ULB 2025 </a:t>
            </a:r>
            <a:r>
              <a:rPr lang="fr-FR" sz="2400" dirty="0"/>
              <a:t>(extrait des conclusions)</a:t>
            </a:r>
            <a:r>
              <a:rPr lang="fr-FR" sz="2400" b="1" dirty="0"/>
              <a:t> :</a:t>
            </a:r>
          </a:p>
          <a:p>
            <a:r>
              <a:rPr lang="fr-FR" sz="2400" dirty="0"/>
              <a:t>« Si l’adhésion semble forte sur le moment, il est constaté l’importance d’un suivi longitudinal et de s’interroger sur ce qui reste réellement une fois l’émotion et l’enthousiasme initiaux dissipés ».</a:t>
            </a:r>
          </a:p>
          <a:p>
            <a:r>
              <a:rPr lang="fr-FR" sz="2400" dirty="0"/>
              <a:t>« Il apparaît clairement que plus les contenus proposés font écho aux réalités vécues au quotidien par les jeunes, plus ceux-ci leur attribuent du sens et les intègrent de manière durable ».</a:t>
            </a:r>
          </a:p>
          <a:p>
            <a:r>
              <a:rPr lang="fr-FR" sz="2400" dirty="0"/>
              <a:t>« De nombreux élèves expriment une forme de stress ou d’inquiétude face à la gravité des enjeux environnementaux et sociaux évoqués. Cette réaction, bien que révélatrice d’une prise de conscience accrue, peut paradoxalement constituer un frein à l’engagement et à l’action. Dès lors, il est essentiel que le programme intègre pleinement cette dimension émotionnelle … ».</a:t>
            </a:r>
          </a:p>
          <a:p>
            <a:r>
              <a:rPr lang="fr-FR" sz="2400" dirty="0"/>
              <a:t>« Le véritable enjeu réside désormais dans le passage à l’action. Il s’agit de savoir si ces intentions, exprimées à chaud, se traduisent effectivement en actes, une fois les élèves engagés dans leurs parcours de formation ou d’insertion professionnelle ».</a:t>
            </a:r>
            <a:endParaRPr lang="fr-BE" sz="2400" dirty="0"/>
          </a:p>
        </p:txBody>
      </p:sp>
      <p:sp>
        <p:nvSpPr>
          <p:cNvPr id="4" name="Espace réservé de la date 3">
            <a:extLst>
              <a:ext uri="{FF2B5EF4-FFF2-40B4-BE49-F238E27FC236}">
                <a16:creationId xmlns:a16="http://schemas.microsoft.com/office/drawing/2014/main" id="{577D3C46-DF67-4465-6C09-7873E9963443}"/>
              </a:ext>
            </a:extLst>
          </p:cNvPr>
          <p:cNvSpPr>
            <a:spLocks noGrp="1"/>
          </p:cNvSpPr>
          <p:nvPr>
            <p:ph type="dt" sz="half" idx="10"/>
          </p:nvPr>
        </p:nvSpPr>
        <p:spPr>
          <a:xfrm>
            <a:off x="9999756" y="6356350"/>
            <a:ext cx="850015" cy="365125"/>
          </a:xfrm>
        </p:spPr>
        <p:txBody>
          <a:bodyPr anchor="ctr">
            <a:normAutofit/>
          </a:bodyPr>
          <a:lstStyle/>
          <a:p>
            <a:pPr>
              <a:spcAft>
                <a:spcPts val="600"/>
              </a:spcAft>
            </a:pPr>
            <a:fld id="{7B476DEB-29AB-4067-8D4A-C5BA5980E5AB}" type="datetime1">
              <a:rPr lang="fr-BE" smtClean="0"/>
              <a:pPr>
                <a:spcAft>
                  <a:spcPts val="600"/>
                </a:spcAft>
              </a:pPr>
              <a:t>20-04-26</a:t>
            </a:fld>
            <a:endParaRPr lang="fr-BE"/>
          </a:p>
        </p:txBody>
      </p:sp>
      <p:sp>
        <p:nvSpPr>
          <p:cNvPr id="5" name="Espace réservé du pied de page 4">
            <a:extLst>
              <a:ext uri="{FF2B5EF4-FFF2-40B4-BE49-F238E27FC236}">
                <a16:creationId xmlns:a16="http://schemas.microsoft.com/office/drawing/2014/main" id="{14F328C9-0C8F-C62A-140C-C01BF223000C}"/>
              </a:ext>
            </a:extLst>
          </p:cNvPr>
          <p:cNvSpPr>
            <a:spLocks noGrp="1"/>
          </p:cNvSpPr>
          <p:nvPr>
            <p:ph type="ftr" sz="quarter" idx="11"/>
          </p:nvPr>
        </p:nvSpPr>
        <p:spPr>
          <a:xfrm>
            <a:off x="5055752" y="6356350"/>
            <a:ext cx="4875977" cy="365125"/>
          </a:xfrm>
        </p:spPr>
        <p:txBody>
          <a:bodyPr anchor="ctr">
            <a:normAutofit/>
          </a:bodyPr>
          <a:lstStyle/>
          <a:p>
            <a:pPr>
              <a:spcAft>
                <a:spcPts val="600"/>
              </a:spcAft>
            </a:pPr>
            <a:r>
              <a:rPr lang="fr-BE" dirty="0"/>
              <a:t>Réunion du Partenariat wallon pour un développement durable </a:t>
            </a:r>
          </a:p>
        </p:txBody>
      </p:sp>
      <p:sp>
        <p:nvSpPr>
          <p:cNvPr id="6" name="Espace réservé du numéro de diapositive 5">
            <a:extLst>
              <a:ext uri="{FF2B5EF4-FFF2-40B4-BE49-F238E27FC236}">
                <a16:creationId xmlns:a16="http://schemas.microsoft.com/office/drawing/2014/main" id="{14DF4F7C-19F8-1829-7932-D39CA950AA5F}"/>
              </a:ext>
            </a:extLst>
          </p:cNvPr>
          <p:cNvSpPr>
            <a:spLocks noGrp="1"/>
          </p:cNvSpPr>
          <p:nvPr>
            <p:ph type="sldNum" sz="quarter" idx="12"/>
          </p:nvPr>
        </p:nvSpPr>
        <p:spPr>
          <a:xfrm>
            <a:off x="10917798" y="6356350"/>
            <a:ext cx="436002" cy="365125"/>
          </a:xfrm>
        </p:spPr>
        <p:txBody>
          <a:bodyPr anchor="ctr">
            <a:normAutofit/>
          </a:bodyPr>
          <a:lstStyle/>
          <a:p>
            <a:pPr>
              <a:spcAft>
                <a:spcPts val="600"/>
              </a:spcAft>
            </a:pPr>
            <a:fld id="{05DB46FD-53F2-48E6-B43E-10E74446F393}" type="slidenum">
              <a:rPr lang="fr-BE" smtClean="0"/>
              <a:pPr>
                <a:spcAft>
                  <a:spcPts val="600"/>
                </a:spcAft>
              </a:pPr>
              <a:t>14</a:t>
            </a:fld>
            <a:endParaRPr lang="fr-BE"/>
          </a:p>
        </p:txBody>
      </p:sp>
    </p:spTree>
    <p:extLst>
      <p:ext uri="{BB962C8B-B14F-4D97-AF65-F5344CB8AC3E}">
        <p14:creationId xmlns:p14="http://schemas.microsoft.com/office/powerpoint/2010/main" val="2135126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03D8B-9973-558F-33D4-3EA88E33CDB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87AF726-C030-4A2F-1F1E-95CF66F36AB1}"/>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1C0D2C7F-2C94-CEB2-A54E-5835747FB0B7}"/>
              </a:ext>
            </a:extLst>
          </p:cNvPr>
          <p:cNvSpPr>
            <a:spLocks noGrp="1"/>
          </p:cNvSpPr>
          <p:nvPr>
            <p:ph idx="1"/>
          </p:nvPr>
        </p:nvSpPr>
        <p:spPr>
          <a:xfrm>
            <a:off x="838198" y="1825625"/>
            <a:ext cx="10308773" cy="4159250"/>
          </a:xfrm>
        </p:spPr>
        <p:txBody>
          <a:bodyPr>
            <a:noAutofit/>
          </a:bodyPr>
          <a:lstStyle/>
          <a:p>
            <a:pPr>
              <a:lnSpc>
                <a:spcPct val="100000"/>
              </a:lnSpc>
              <a:spcBef>
                <a:spcPts val="0"/>
              </a:spcBef>
            </a:pPr>
            <a:r>
              <a:rPr lang="fr-BE" b="1" dirty="0">
                <a:solidFill>
                  <a:schemeClr val="tx1"/>
                </a:solidFill>
              </a:rPr>
              <a:t> GRILLE des compétences liées au DEVELOPPEMENT DURABLE</a:t>
            </a:r>
          </a:p>
          <a:p>
            <a:pPr>
              <a:lnSpc>
                <a:spcPct val="100000"/>
              </a:lnSpc>
              <a:spcBef>
                <a:spcPts val="0"/>
              </a:spcBef>
            </a:pPr>
            <a:endParaRPr lang="fr-BE" b="1" dirty="0">
              <a:solidFill>
                <a:schemeClr val="tx1"/>
              </a:solidFill>
            </a:endParaRPr>
          </a:p>
          <a:p>
            <a:pPr algn="ctr">
              <a:lnSpc>
                <a:spcPct val="100000"/>
              </a:lnSpc>
              <a:spcBef>
                <a:spcPts val="0"/>
              </a:spcBef>
            </a:pPr>
            <a:r>
              <a:rPr lang="fr-BE" b="1" dirty="0"/>
              <a:t> !! Degrés 3, 4 et 5 à personnaliser en fonction des objectifs !!</a:t>
            </a:r>
          </a:p>
          <a:p>
            <a:pPr algn="ctr">
              <a:lnSpc>
                <a:spcPct val="100000"/>
              </a:lnSpc>
              <a:spcBef>
                <a:spcPts val="0"/>
              </a:spcBef>
            </a:pPr>
            <a:endParaRPr lang="fr-BE" b="1" dirty="0"/>
          </a:p>
          <a:p>
            <a:pPr algn="ctr"/>
            <a:r>
              <a:rPr lang="fr-BE" sz="2400" b="1" dirty="0"/>
              <a:t>Orientations</a:t>
            </a:r>
          </a:p>
          <a:p>
            <a:pPr algn="ctr"/>
            <a:endParaRPr lang="fr-BE" sz="2400" b="1" dirty="0"/>
          </a:p>
          <a:p>
            <a:pPr algn="ctr"/>
            <a:r>
              <a:rPr lang="fr-BE" sz="2400" b="1" dirty="0"/>
              <a:t>« Entreprise »</a:t>
            </a:r>
          </a:p>
          <a:p>
            <a:pPr algn="ctr"/>
            <a:r>
              <a:rPr lang="fr-BE" sz="2400" b="1" dirty="0"/>
              <a:t>&amp;</a:t>
            </a:r>
          </a:p>
          <a:p>
            <a:pPr algn="ctr"/>
            <a:r>
              <a:rPr lang="fr-BE" sz="2400" b="1" dirty="0"/>
              <a:t>« Compétences entrepreneuriales » pour l’IFAPME</a:t>
            </a:r>
          </a:p>
        </p:txBody>
      </p:sp>
      <p:sp>
        <p:nvSpPr>
          <p:cNvPr id="4" name="Espace réservé de la date 3">
            <a:extLst>
              <a:ext uri="{FF2B5EF4-FFF2-40B4-BE49-F238E27FC236}">
                <a16:creationId xmlns:a16="http://schemas.microsoft.com/office/drawing/2014/main" id="{B8076276-DAB5-8F84-7899-EF4079658F9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BF65F12C-E1F5-4D13-10BB-C92D7E1999B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FF2AD48A-8A13-559B-423C-A8CF5DC26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023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70F31-67AB-3C31-1FE3-BC70709A6EB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487AC1-2300-7194-01F2-31607268E1C9}"/>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6DB71DD3-A13D-7AFF-BCFC-6A273A7BD67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1200A640-A619-BAA3-0317-980B93CF667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5C5D36DC-D8BC-4902-0179-508BC937940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7E2FE980-51E0-7C35-7309-7CBF39B77A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A89DEB42-D5DB-4E42-A462-D6F76B3235AC}"/>
              </a:ext>
            </a:extLst>
          </p:cNvPr>
          <p:cNvGraphicFramePr>
            <a:graphicFrameLocks noGrp="1"/>
          </p:cNvGraphicFramePr>
          <p:nvPr/>
        </p:nvGraphicFramePr>
        <p:xfrm>
          <a:off x="991751" y="2410242"/>
          <a:ext cx="10757224" cy="3051810"/>
        </p:xfrm>
        <a:graphic>
          <a:graphicData uri="http://schemas.openxmlformats.org/drawingml/2006/table">
            <a:tbl>
              <a:tblPr firstRow="1" bandRow="1">
                <a:tableStyleId>{5C22544A-7EE6-4342-B048-85BDC9FD1C3A}</a:tableStyleId>
              </a:tblPr>
              <a:tblGrid>
                <a:gridCol w="2689306">
                  <a:extLst>
                    <a:ext uri="{9D8B030D-6E8A-4147-A177-3AD203B41FA5}">
                      <a16:colId xmlns:a16="http://schemas.microsoft.com/office/drawing/2014/main" val="2360323027"/>
                    </a:ext>
                  </a:extLst>
                </a:gridCol>
                <a:gridCol w="2689306">
                  <a:extLst>
                    <a:ext uri="{9D8B030D-6E8A-4147-A177-3AD203B41FA5}">
                      <a16:colId xmlns:a16="http://schemas.microsoft.com/office/drawing/2014/main" val="398159571"/>
                    </a:ext>
                  </a:extLst>
                </a:gridCol>
                <a:gridCol w="2689306">
                  <a:extLst>
                    <a:ext uri="{9D8B030D-6E8A-4147-A177-3AD203B41FA5}">
                      <a16:colId xmlns:a16="http://schemas.microsoft.com/office/drawing/2014/main" val="2632768541"/>
                    </a:ext>
                  </a:extLst>
                </a:gridCol>
                <a:gridCol w="2689306">
                  <a:extLst>
                    <a:ext uri="{9D8B030D-6E8A-4147-A177-3AD203B41FA5}">
                      <a16:colId xmlns:a16="http://schemas.microsoft.com/office/drawing/2014/main" val="1446748135"/>
                    </a:ext>
                  </a:extLst>
                </a:gridCol>
              </a:tblGrid>
              <a:tr h="370840">
                <a:tc>
                  <a:txBody>
                    <a:bodyPr/>
                    <a:lstStyle/>
                    <a:p>
                      <a:pPr algn="r">
                        <a:lnSpc>
                          <a:spcPct val="115000"/>
                        </a:lnSpc>
                      </a:pPr>
                      <a:r>
                        <a:rPr lang="fr-BE" sz="1100" b="1">
                          <a:effectLst/>
                          <a:latin typeface="Arial" panose="020B0604020202020204" pitchFamily="34" charset="0"/>
                          <a:ea typeface="Arial" panose="020B0604020202020204" pitchFamily="34" charset="0"/>
                        </a:rPr>
                        <a:t>3 NIVEAUX</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5 DEGRES DE</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COMPETENCES</a:t>
                      </a:r>
                      <a:endParaRPr lang="fr-BE"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A. Sensibilisation DD transversale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généraux App. et F. adultes)</a:t>
                      </a: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B. Sensibilisation DD sectorielle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professionnels adultes)</a:t>
                      </a: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C. Formation DD à part entière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(Métiers d’avenir en lien avec le DD)</a:t>
                      </a:r>
                    </a:p>
                  </a:txBody>
                  <a:tcPr marL="68580" marR="68580" marT="0" marB="0"/>
                </a:tc>
                <a:extLst>
                  <a:ext uri="{0D108BD9-81ED-4DB2-BD59-A6C34878D82A}">
                    <a16:rowId xmlns:a16="http://schemas.microsoft.com/office/drawing/2014/main" val="1741713125"/>
                  </a:ext>
                </a:extLst>
              </a:tr>
              <a:tr h="370840">
                <a:tc>
                  <a:txBody>
                    <a:bodyPr/>
                    <a:lstStyle/>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3. Mobilisation de tous les acteurs</a:t>
                      </a:r>
                    </a:p>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(F. adultes)</a:t>
                      </a:r>
                    </a:p>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 </a:t>
                      </a:r>
                    </a:p>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Inquiétudes personnelles / préoccupations de l’entreprise</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Parties prenantes internes : actionnaires, direction, salariés, délégués syndicaux, etc.</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Parties prenantes externes : clients, consommateurs, fournisseurs, partenaires institutionnels, associations, etc. </a:t>
                      </a:r>
                    </a:p>
                    <a:p>
                      <a:pPr marL="171450" indent="-171450" algn="l" defTabSz="914400" rtl="0" eaLnBrk="1" latinLnBrk="0" hangingPunct="1">
                        <a:lnSpc>
                          <a:spcPct val="115000"/>
                        </a:lnSpc>
                        <a:buFontTx/>
                        <a:buChar char="-"/>
                      </a:pPr>
                      <a:endParaRPr lang="fr-BE" sz="1100" b="1" kern="1200" dirty="0">
                        <a:solidFill>
                          <a:schemeClr val="dk1"/>
                        </a:solidFill>
                        <a:effectLst/>
                        <a:latin typeface="Arial" panose="020B0604020202020204" pitchFamily="34" charset="0"/>
                        <a:ea typeface="Arial" panose="020B0604020202020204" pitchFamily="34" charset="0"/>
                        <a:cs typeface="+mn-cs"/>
                      </a:endParaRPr>
                    </a:p>
                  </a:txBody>
                  <a:tcPr marL="68580" marR="68580" marT="0" marB="0"/>
                </a:tc>
                <a:tc>
                  <a:txBody>
                    <a:bodyPr/>
                    <a:lstStyle/>
                    <a:p>
                      <a:pPr>
                        <a:lnSpc>
                          <a:spcPct val="115000"/>
                        </a:lnSpc>
                      </a:pPr>
                      <a:r>
                        <a:rPr lang="fr-BE" sz="1600" b="1" u="sng" dirty="0">
                          <a:effectLst/>
                          <a:latin typeface="Arial" panose="020B0604020202020204" pitchFamily="34" charset="0"/>
                          <a:ea typeface="Arial" panose="020B0604020202020204" pitchFamily="34" charset="0"/>
                        </a:rPr>
                        <a:t>3.1.</a:t>
                      </a:r>
                      <a:r>
                        <a:rPr lang="fr-BE" sz="1600" u="sng" dirty="0">
                          <a:effectLst/>
                          <a:latin typeface="Arial" panose="020B0604020202020204" pitchFamily="34" charset="0"/>
                          <a:ea typeface="Arial" panose="020B0604020202020204" pitchFamily="34" charset="0"/>
                        </a:rPr>
                        <a:t> Se préoccuper des enjeux de DD de l’entreprise</a:t>
                      </a:r>
                    </a:p>
                    <a:p>
                      <a:pPr>
                        <a:lnSpc>
                          <a:spcPct val="115000"/>
                        </a:lnSpc>
                      </a:pPr>
                      <a:endParaRPr lang="fr-BE" sz="1600" dirty="0">
                        <a:effectLst/>
                        <a:latin typeface="Arial" panose="020B0604020202020204" pitchFamily="34" charset="0"/>
                        <a:ea typeface="Arial" panose="020B0604020202020204" pitchFamily="34" charset="0"/>
                      </a:endParaRPr>
                    </a:p>
                    <a:p>
                      <a:pPr>
                        <a:lnSpc>
                          <a:spcPct val="115000"/>
                        </a:lnSpc>
                      </a:pPr>
                      <a:r>
                        <a:rPr lang="fr-BE" sz="1600" b="1" u="sng" dirty="0">
                          <a:effectLst/>
                          <a:latin typeface="Arial" panose="020B0604020202020204" pitchFamily="34" charset="0"/>
                          <a:ea typeface="Arial" panose="020B0604020202020204" pitchFamily="34" charset="0"/>
                        </a:rPr>
                        <a:t>3.2.</a:t>
                      </a:r>
                      <a:r>
                        <a:rPr lang="fr-BE" sz="1600" u="sng" dirty="0">
                          <a:effectLst/>
                          <a:latin typeface="Arial" panose="020B0604020202020204" pitchFamily="34" charset="0"/>
                          <a:ea typeface="Arial" panose="020B0604020202020204" pitchFamily="34" charset="0"/>
                        </a:rPr>
                        <a:t> Entrer dans une démarche qualité durable</a:t>
                      </a:r>
                      <a:endParaRPr lang="fr-BE" sz="1600" dirty="0">
                        <a:effectLst/>
                        <a:latin typeface="Arial" panose="020B0604020202020204" pitchFamily="34" charset="0"/>
                        <a:ea typeface="Arial" panose="020B0604020202020204" pitchFamily="34" charset="0"/>
                      </a:endParaRPr>
                    </a:p>
                    <a:p>
                      <a:pPr>
                        <a:lnSpc>
                          <a:spcPct val="115000"/>
                        </a:lnSpc>
                      </a:pPr>
                      <a:r>
                        <a:rPr lang="fr-BE" sz="1600" u="none" strike="noStrike" dirty="0">
                          <a:effectLst/>
                          <a:latin typeface="Arial" panose="020B0604020202020204" pitchFamily="34" charset="0"/>
                          <a:ea typeface="Arial" panose="020B0604020202020204" pitchFamily="34" charset="0"/>
                        </a:rPr>
                        <a:t> </a:t>
                      </a:r>
                      <a:endParaRPr lang="fr-BE" sz="16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600" b="1" u="sng" dirty="0">
                          <a:effectLst/>
                          <a:latin typeface="Arial" panose="020B0604020202020204" pitchFamily="34" charset="0"/>
                          <a:ea typeface="Arial" panose="020B0604020202020204" pitchFamily="34" charset="0"/>
                        </a:rPr>
                        <a:t>3.1.</a:t>
                      </a:r>
                      <a:r>
                        <a:rPr lang="fr-BE" sz="1600" u="sng" dirty="0">
                          <a:effectLst/>
                          <a:latin typeface="Arial" panose="020B0604020202020204" pitchFamily="34" charset="0"/>
                          <a:ea typeface="Arial" panose="020B0604020202020204" pitchFamily="34" charset="0"/>
                        </a:rPr>
                        <a:t> Se préoccuper des enjeux de DD de l’entreprise</a:t>
                      </a:r>
                      <a:endParaRPr lang="fr-BE" sz="16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800"/>
                        </a:spcAft>
                      </a:pPr>
                      <a:r>
                        <a:rPr lang="fr-BE" sz="1600" b="1" u="sng" dirty="0">
                          <a:effectLst/>
                          <a:latin typeface="Arial" panose="020B0604020202020204" pitchFamily="34" charset="0"/>
                          <a:ea typeface="Arial" panose="020B0604020202020204" pitchFamily="34" charset="0"/>
                        </a:rPr>
                        <a:t>3.2.</a:t>
                      </a:r>
                      <a:r>
                        <a:rPr lang="fr-BE" sz="1600" u="sng" dirty="0">
                          <a:effectLst/>
                          <a:latin typeface="Arial" panose="020B0604020202020204" pitchFamily="34" charset="0"/>
                          <a:ea typeface="Arial" panose="020B0604020202020204" pitchFamily="34" charset="0"/>
                        </a:rPr>
                        <a:t> Entrer dans une démarche qualité durable</a:t>
                      </a:r>
                      <a:endParaRPr lang="fr-BE"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263480303"/>
                  </a:ext>
                </a:extLst>
              </a:tr>
            </a:tbl>
          </a:graphicData>
        </a:graphic>
      </p:graphicFrame>
    </p:spTree>
    <p:extLst>
      <p:ext uri="{BB962C8B-B14F-4D97-AF65-F5344CB8AC3E}">
        <p14:creationId xmlns:p14="http://schemas.microsoft.com/office/powerpoint/2010/main" val="139804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D’ANALYSE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621179872"/>
              </p:ext>
            </p:extLst>
          </p:nvPr>
        </p:nvGraphicFramePr>
        <p:xfrm>
          <a:off x="991751" y="2410242"/>
          <a:ext cx="10757224" cy="1940179"/>
        </p:xfrm>
        <a:graphic>
          <a:graphicData uri="http://schemas.openxmlformats.org/drawingml/2006/table">
            <a:tbl>
              <a:tblPr firstRow="1" bandRow="1">
                <a:tableStyleId>{5C22544A-7EE6-4342-B048-85BDC9FD1C3A}</a:tableStyleId>
              </a:tblPr>
              <a:tblGrid>
                <a:gridCol w="2689306">
                  <a:extLst>
                    <a:ext uri="{9D8B030D-6E8A-4147-A177-3AD203B41FA5}">
                      <a16:colId xmlns:a16="http://schemas.microsoft.com/office/drawing/2014/main" val="2360323027"/>
                    </a:ext>
                  </a:extLst>
                </a:gridCol>
                <a:gridCol w="2689306">
                  <a:extLst>
                    <a:ext uri="{9D8B030D-6E8A-4147-A177-3AD203B41FA5}">
                      <a16:colId xmlns:a16="http://schemas.microsoft.com/office/drawing/2014/main" val="398159571"/>
                    </a:ext>
                  </a:extLst>
                </a:gridCol>
                <a:gridCol w="2689306">
                  <a:extLst>
                    <a:ext uri="{9D8B030D-6E8A-4147-A177-3AD203B41FA5}">
                      <a16:colId xmlns:a16="http://schemas.microsoft.com/office/drawing/2014/main" val="2632768541"/>
                    </a:ext>
                  </a:extLst>
                </a:gridCol>
                <a:gridCol w="2689306">
                  <a:extLst>
                    <a:ext uri="{9D8B030D-6E8A-4147-A177-3AD203B41FA5}">
                      <a16:colId xmlns:a16="http://schemas.microsoft.com/office/drawing/2014/main" val="1446748135"/>
                    </a:ext>
                  </a:extLst>
                </a:gridCol>
              </a:tblGrid>
              <a:tr h="370840">
                <a:tc>
                  <a:txBody>
                    <a:bodyPr/>
                    <a:lstStyle/>
                    <a:p>
                      <a:pPr algn="r">
                        <a:lnSpc>
                          <a:spcPct val="115000"/>
                        </a:lnSpc>
                      </a:pPr>
                      <a:r>
                        <a:rPr lang="fr-BE" sz="1100" b="1">
                          <a:effectLst/>
                          <a:latin typeface="Arial" panose="020B0604020202020204" pitchFamily="34" charset="0"/>
                          <a:ea typeface="Arial" panose="020B0604020202020204" pitchFamily="34" charset="0"/>
                        </a:rPr>
                        <a:t>3 NIVEAUX</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5 DEGRES DE</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COMPETENCES</a:t>
                      </a:r>
                      <a:endParaRPr lang="fr-BE"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A. Sensibilisation DD transversale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généraux App. et F. adultes)</a:t>
                      </a: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B. Sensibilisation DD sectorielle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professionnels adultes)</a:t>
                      </a: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C. Formation DD à part entière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(Métiers d’avenir en lien avec le DD)</a:t>
                      </a:r>
                    </a:p>
                  </a:txBody>
                  <a:tcPr marL="68580" marR="68580" marT="0" marB="0"/>
                </a:tc>
                <a:extLst>
                  <a:ext uri="{0D108BD9-81ED-4DB2-BD59-A6C34878D82A}">
                    <a16:rowId xmlns:a16="http://schemas.microsoft.com/office/drawing/2014/main" val="1741713125"/>
                  </a:ext>
                </a:extLst>
              </a:tr>
              <a:tr h="370840">
                <a:tc>
                  <a:txBody>
                    <a:bodyPr/>
                    <a:lstStyle/>
                    <a:p>
                      <a:r>
                        <a:rPr lang="fr-BE" sz="1100" b="1" kern="1200" dirty="0">
                          <a:solidFill>
                            <a:schemeClr val="dk1"/>
                          </a:solidFill>
                          <a:effectLst/>
                          <a:latin typeface="+mn-lt"/>
                          <a:ea typeface="+mn-ea"/>
                          <a:cs typeface="+mn-cs"/>
                        </a:rPr>
                        <a:t>4. Responsabilité sociétale et environnementale de l’entreprise</a:t>
                      </a:r>
                    </a:p>
                    <a:p>
                      <a:r>
                        <a:rPr lang="fr-BE" sz="1100" b="1" u="sng" kern="1200" dirty="0">
                          <a:solidFill>
                            <a:schemeClr val="dk1"/>
                          </a:solidFill>
                          <a:effectLst/>
                          <a:latin typeface="+mn-lt"/>
                          <a:ea typeface="+mn-ea"/>
                          <a:cs typeface="+mn-cs"/>
                        </a:rPr>
                        <a:t>(F. adultes)</a:t>
                      </a:r>
                      <a:endParaRPr lang="fr-BE" sz="1100" b="1" kern="1200" dirty="0">
                        <a:solidFill>
                          <a:schemeClr val="dk1"/>
                        </a:solidFill>
                        <a:effectLst/>
                        <a:latin typeface="+mn-lt"/>
                        <a:ea typeface="+mn-ea"/>
                        <a:cs typeface="+mn-cs"/>
                      </a:endParaRPr>
                    </a:p>
                    <a:p>
                      <a:r>
                        <a:rPr lang="fr-BE" sz="1100" b="1" kern="1200" dirty="0">
                          <a:solidFill>
                            <a:schemeClr val="dk1"/>
                          </a:solidFill>
                          <a:effectLst/>
                          <a:latin typeface="+mn-lt"/>
                          <a:ea typeface="+mn-ea"/>
                          <a:cs typeface="+mn-cs"/>
                        </a:rPr>
                        <a:t> </a:t>
                      </a:r>
                    </a:p>
                    <a:p>
                      <a:r>
                        <a:rPr lang="fr-BE" sz="1100" b="1" kern="1200" dirty="0">
                          <a:solidFill>
                            <a:schemeClr val="dk1"/>
                          </a:solidFill>
                          <a:effectLst/>
                          <a:latin typeface="+mn-lt"/>
                          <a:ea typeface="+mn-ea"/>
                          <a:cs typeface="+mn-cs"/>
                        </a:rPr>
                        <a:t>Certification et communication</a:t>
                      </a:r>
                    </a:p>
                    <a:p>
                      <a:endParaRPr lang="fr-BE" sz="1100" b="1" kern="1200" dirty="0">
                        <a:solidFill>
                          <a:schemeClr val="dk1"/>
                        </a:solidFill>
                        <a:effectLst/>
                        <a:latin typeface="+mn-lt"/>
                        <a:ea typeface="Arial" panose="020B0604020202020204" pitchFamily="34" charset="0"/>
                        <a:cs typeface="+mn-cs"/>
                      </a:endParaRPr>
                    </a:p>
                  </a:txBody>
                  <a:tcPr marL="68580" marR="68580" marT="0" marB="0"/>
                </a:tc>
                <a:tc>
                  <a:txBody>
                    <a:bodyPr/>
                    <a:lstStyle/>
                    <a:p>
                      <a:pPr>
                        <a:lnSpc>
                          <a:spcPct val="115000"/>
                        </a:lnSpc>
                      </a:pPr>
                      <a:r>
                        <a:rPr lang="fr-BE" sz="1600" b="1" u="sng" dirty="0">
                          <a:effectLst/>
                          <a:latin typeface="Arial" panose="020B0604020202020204" pitchFamily="34" charset="0"/>
                          <a:ea typeface="Arial" panose="020B0604020202020204" pitchFamily="34" charset="0"/>
                        </a:rPr>
                        <a:t>4.1.</a:t>
                      </a:r>
                      <a:r>
                        <a:rPr lang="fr-BE" sz="1600" u="sng" dirty="0">
                          <a:effectLst/>
                          <a:latin typeface="Arial" panose="020B0604020202020204" pitchFamily="34" charset="0"/>
                          <a:ea typeface="Arial" panose="020B0604020202020204" pitchFamily="34" charset="0"/>
                        </a:rPr>
                        <a:t> Certifier l’entreprise en matière de DD</a:t>
                      </a:r>
                    </a:p>
                    <a:p>
                      <a:pPr>
                        <a:lnSpc>
                          <a:spcPct val="115000"/>
                        </a:lnSpc>
                      </a:pPr>
                      <a:endParaRPr lang="fr-BE" sz="1600" dirty="0">
                        <a:effectLst/>
                        <a:latin typeface="Arial" panose="020B0604020202020204" pitchFamily="34" charset="0"/>
                        <a:ea typeface="Arial" panose="020B0604020202020204" pitchFamily="34" charset="0"/>
                      </a:endParaRPr>
                    </a:p>
                    <a:p>
                      <a:pPr>
                        <a:lnSpc>
                          <a:spcPct val="115000"/>
                        </a:lnSpc>
                      </a:pPr>
                      <a:r>
                        <a:rPr lang="fr-BE" sz="1600" b="1" u="sng" dirty="0">
                          <a:effectLst/>
                          <a:latin typeface="Arial" panose="020B0604020202020204" pitchFamily="34" charset="0"/>
                          <a:ea typeface="Arial" panose="020B0604020202020204" pitchFamily="34" charset="0"/>
                        </a:rPr>
                        <a:t>4.2.</a:t>
                      </a:r>
                      <a:r>
                        <a:rPr lang="fr-BE" sz="1600" u="sng" dirty="0">
                          <a:effectLst/>
                          <a:latin typeface="Arial" panose="020B0604020202020204" pitchFamily="34" charset="0"/>
                          <a:ea typeface="Arial" panose="020B0604020202020204" pitchFamily="34" charset="0"/>
                        </a:rPr>
                        <a:t> Communiquer sur la stratégie de durabilité</a:t>
                      </a:r>
                      <a:endParaRPr lang="fr-BE" sz="16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600" b="1" u="sng" dirty="0">
                          <a:effectLst/>
                          <a:latin typeface="Arial" panose="020B0604020202020204" pitchFamily="34" charset="0"/>
                          <a:ea typeface="Arial" panose="020B0604020202020204" pitchFamily="34" charset="0"/>
                        </a:rPr>
                        <a:t>4.2.</a:t>
                      </a:r>
                      <a:r>
                        <a:rPr lang="fr-BE" sz="1600" u="sng" dirty="0">
                          <a:effectLst/>
                          <a:latin typeface="Arial" panose="020B0604020202020204" pitchFamily="34" charset="0"/>
                          <a:ea typeface="Arial" panose="020B0604020202020204" pitchFamily="34" charset="0"/>
                        </a:rPr>
                        <a:t> Communiquer sur la stratégie de durabilité</a:t>
                      </a:r>
                      <a:endParaRPr lang="fr-BE" sz="16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spcAft>
                          <a:spcPts val="800"/>
                        </a:spcAft>
                      </a:pPr>
                      <a:r>
                        <a:rPr lang="fr-BE" sz="1600" b="1" u="sng" dirty="0">
                          <a:effectLst/>
                          <a:latin typeface="Arial" panose="020B0604020202020204" pitchFamily="34" charset="0"/>
                          <a:ea typeface="Arial" panose="020B0604020202020204" pitchFamily="34" charset="0"/>
                        </a:rPr>
                        <a:t>4.1.</a:t>
                      </a:r>
                      <a:r>
                        <a:rPr lang="fr-BE" sz="1600" u="sng" dirty="0">
                          <a:effectLst/>
                          <a:latin typeface="Arial" panose="020B0604020202020204" pitchFamily="34" charset="0"/>
                          <a:ea typeface="Arial" panose="020B0604020202020204" pitchFamily="34" charset="0"/>
                        </a:rPr>
                        <a:t> Certifier l’entreprise en matière de DD</a:t>
                      </a:r>
                      <a:endParaRPr lang="fr-BE"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263480303"/>
                  </a:ext>
                </a:extLst>
              </a:tr>
            </a:tbl>
          </a:graphicData>
        </a:graphic>
      </p:graphicFrame>
    </p:spTree>
    <p:extLst>
      <p:ext uri="{BB962C8B-B14F-4D97-AF65-F5344CB8AC3E}">
        <p14:creationId xmlns:p14="http://schemas.microsoft.com/office/powerpoint/2010/main" val="18358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D’ANALYSE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1620272076"/>
              </p:ext>
            </p:extLst>
          </p:nvPr>
        </p:nvGraphicFramePr>
        <p:xfrm>
          <a:off x="991751" y="2410242"/>
          <a:ext cx="10757224" cy="3061843"/>
        </p:xfrm>
        <a:graphic>
          <a:graphicData uri="http://schemas.openxmlformats.org/drawingml/2006/table">
            <a:tbl>
              <a:tblPr firstRow="1" bandRow="1">
                <a:tableStyleId>{5C22544A-7EE6-4342-B048-85BDC9FD1C3A}</a:tableStyleId>
              </a:tblPr>
              <a:tblGrid>
                <a:gridCol w="2689306">
                  <a:extLst>
                    <a:ext uri="{9D8B030D-6E8A-4147-A177-3AD203B41FA5}">
                      <a16:colId xmlns:a16="http://schemas.microsoft.com/office/drawing/2014/main" val="2360323027"/>
                    </a:ext>
                  </a:extLst>
                </a:gridCol>
                <a:gridCol w="2689306">
                  <a:extLst>
                    <a:ext uri="{9D8B030D-6E8A-4147-A177-3AD203B41FA5}">
                      <a16:colId xmlns:a16="http://schemas.microsoft.com/office/drawing/2014/main" val="398159571"/>
                    </a:ext>
                  </a:extLst>
                </a:gridCol>
                <a:gridCol w="2689306">
                  <a:extLst>
                    <a:ext uri="{9D8B030D-6E8A-4147-A177-3AD203B41FA5}">
                      <a16:colId xmlns:a16="http://schemas.microsoft.com/office/drawing/2014/main" val="2632768541"/>
                    </a:ext>
                  </a:extLst>
                </a:gridCol>
                <a:gridCol w="2689306">
                  <a:extLst>
                    <a:ext uri="{9D8B030D-6E8A-4147-A177-3AD203B41FA5}">
                      <a16:colId xmlns:a16="http://schemas.microsoft.com/office/drawing/2014/main" val="1446748135"/>
                    </a:ext>
                  </a:extLst>
                </a:gridCol>
              </a:tblGrid>
              <a:tr h="370840">
                <a:tc>
                  <a:txBody>
                    <a:bodyPr/>
                    <a:lstStyle/>
                    <a:p>
                      <a:pPr algn="r">
                        <a:lnSpc>
                          <a:spcPct val="115000"/>
                        </a:lnSpc>
                      </a:pPr>
                      <a:r>
                        <a:rPr lang="fr-BE" sz="1100" b="1">
                          <a:effectLst/>
                          <a:latin typeface="Arial" panose="020B0604020202020204" pitchFamily="34" charset="0"/>
                          <a:ea typeface="Arial" panose="020B0604020202020204" pitchFamily="34" charset="0"/>
                        </a:rPr>
                        <a:t>3 NIVEAUX</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5 DEGRES DE</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COMPETENCES</a:t>
                      </a:r>
                      <a:endParaRPr lang="fr-BE"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A. Sensibilisation DD transversale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généraux App. et F. adultes)</a:t>
                      </a: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B. Sensibilisation DD sectorielle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professionnels adultes)</a:t>
                      </a: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C. Formation DD à part entière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(Métiers d’avenir en lien avec le DD)</a:t>
                      </a:r>
                    </a:p>
                  </a:txBody>
                  <a:tcPr marL="68580" marR="68580" marT="0" marB="0"/>
                </a:tc>
                <a:extLst>
                  <a:ext uri="{0D108BD9-81ED-4DB2-BD59-A6C34878D82A}">
                    <a16:rowId xmlns:a16="http://schemas.microsoft.com/office/drawing/2014/main" val="1741713125"/>
                  </a:ext>
                </a:extLst>
              </a:tr>
              <a:tr h="370840">
                <a:tc>
                  <a:txBody>
                    <a:bodyPr/>
                    <a:lstStyle/>
                    <a:p>
                      <a:r>
                        <a:rPr lang="fr-BE" sz="1100" b="1" kern="1200" dirty="0">
                          <a:solidFill>
                            <a:schemeClr val="dk1"/>
                          </a:solidFill>
                          <a:effectLst/>
                          <a:latin typeface="+mn-lt"/>
                          <a:ea typeface="+mn-ea"/>
                          <a:cs typeface="+mn-cs"/>
                        </a:rPr>
                        <a:t>5. Développement de l’entreprise en matière de DD</a:t>
                      </a:r>
                    </a:p>
                    <a:p>
                      <a:r>
                        <a:rPr lang="fr-BE" sz="1100" b="1" kern="1200" dirty="0">
                          <a:solidFill>
                            <a:schemeClr val="dk1"/>
                          </a:solidFill>
                          <a:effectLst/>
                          <a:latin typeface="+mn-lt"/>
                          <a:ea typeface="+mn-ea"/>
                          <a:cs typeface="+mn-cs"/>
                        </a:rPr>
                        <a:t> </a:t>
                      </a:r>
                    </a:p>
                    <a:p>
                      <a:r>
                        <a:rPr lang="fr-BE" sz="1100" b="1" kern="1200" dirty="0">
                          <a:solidFill>
                            <a:schemeClr val="dk1"/>
                          </a:solidFill>
                          <a:effectLst/>
                          <a:latin typeface="+mn-lt"/>
                          <a:ea typeface="+mn-ea"/>
                          <a:cs typeface="+mn-cs"/>
                        </a:rPr>
                        <a:t>Identification des avancées et des lacunes en matière de DD et résolution des problèmes</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Techniques et technologies</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Modèles économiques</a:t>
                      </a:r>
                    </a:p>
                    <a:p>
                      <a:pPr marL="0" indent="0" algn="l" defTabSz="914400" rtl="0" eaLnBrk="1" latinLnBrk="0" hangingPunct="1">
                        <a:lnSpc>
                          <a:spcPct val="115000"/>
                        </a:lnSpc>
                        <a:buFontTx/>
                        <a:buNone/>
                      </a:pPr>
                      <a:endParaRPr lang="fr-BE" sz="1100" b="1" kern="1200" dirty="0">
                        <a:solidFill>
                          <a:schemeClr val="dk1"/>
                        </a:solidFill>
                        <a:effectLst/>
                        <a:latin typeface="Arial" panose="020B0604020202020204" pitchFamily="34" charset="0"/>
                        <a:ea typeface="+mn-ea"/>
                        <a:cs typeface="+mn-cs"/>
                      </a:endParaRPr>
                    </a:p>
                  </a:txBody>
                  <a:tcPr marL="68580" marR="68580" marT="0" marB="0"/>
                </a:tc>
                <a:tc>
                  <a:txBody>
                    <a:bodyPr/>
                    <a:lstStyle/>
                    <a:p>
                      <a:pPr lvl="1"/>
                      <a:endParaRPr lang="fr-BE" dirty="0"/>
                    </a:p>
                  </a:txBody>
                  <a:tcPr/>
                </a:tc>
                <a:tc>
                  <a:txBody>
                    <a:bodyPr/>
                    <a:lstStyle/>
                    <a:p>
                      <a:pPr>
                        <a:lnSpc>
                          <a:spcPct val="115000"/>
                        </a:lnSpc>
                      </a:pPr>
                      <a:r>
                        <a:rPr lang="fr-BE" sz="1600" b="1" u="sng" dirty="0">
                          <a:effectLst/>
                          <a:latin typeface="Arial" panose="020B0604020202020204" pitchFamily="34" charset="0"/>
                          <a:ea typeface="Arial" panose="020B0604020202020204" pitchFamily="34" charset="0"/>
                        </a:rPr>
                        <a:t>5.1.</a:t>
                      </a:r>
                      <a:r>
                        <a:rPr lang="fr-BE" sz="1600" u="sng" dirty="0">
                          <a:effectLst/>
                          <a:latin typeface="Arial" panose="020B0604020202020204" pitchFamily="34" charset="0"/>
                          <a:ea typeface="Arial" panose="020B0604020202020204" pitchFamily="34" charset="0"/>
                        </a:rPr>
                        <a:t> Anticiper et résoudre des problèmes techniques</a:t>
                      </a:r>
                      <a:endParaRPr lang="fr-BE" sz="16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600" b="1" u="sng" dirty="0">
                          <a:effectLst/>
                          <a:latin typeface="Arial" panose="020B0604020202020204" pitchFamily="34" charset="0"/>
                          <a:ea typeface="Arial" panose="020B0604020202020204" pitchFamily="34" charset="0"/>
                        </a:rPr>
                        <a:t>5.2.</a:t>
                      </a:r>
                      <a:r>
                        <a:rPr lang="fr-BE" sz="1600" u="sng" dirty="0">
                          <a:effectLst/>
                          <a:latin typeface="Arial" panose="020B0604020202020204" pitchFamily="34" charset="0"/>
                          <a:ea typeface="Arial" panose="020B0604020202020204" pitchFamily="34" charset="0"/>
                        </a:rPr>
                        <a:t> Identifier le modèle économique (besoins et solutions)</a:t>
                      </a:r>
                      <a:endParaRPr lang="fr-BE" sz="1600" dirty="0">
                        <a:effectLst/>
                        <a:latin typeface="Arial" panose="020B0604020202020204" pitchFamily="34" charset="0"/>
                        <a:ea typeface="Arial" panose="020B0604020202020204" pitchFamily="34" charset="0"/>
                      </a:endParaRPr>
                    </a:p>
                    <a:p>
                      <a:pPr>
                        <a:lnSpc>
                          <a:spcPct val="115000"/>
                        </a:lnSpc>
                      </a:pPr>
                      <a:endParaRPr lang="fr-BE" sz="1600" b="1" u="sng" dirty="0">
                        <a:effectLst/>
                        <a:latin typeface="Arial" panose="020B0604020202020204" pitchFamily="34" charset="0"/>
                        <a:ea typeface="Arial" panose="020B0604020202020204" pitchFamily="34" charset="0"/>
                      </a:endParaRPr>
                    </a:p>
                    <a:p>
                      <a:pPr>
                        <a:lnSpc>
                          <a:spcPct val="115000"/>
                        </a:lnSpc>
                      </a:pPr>
                      <a:r>
                        <a:rPr lang="fr-BE" sz="1600" b="1" u="sng" dirty="0">
                          <a:effectLst/>
                          <a:latin typeface="Arial" panose="020B0604020202020204" pitchFamily="34" charset="0"/>
                          <a:ea typeface="Arial" panose="020B0604020202020204" pitchFamily="34" charset="0"/>
                        </a:rPr>
                        <a:t>5.3.</a:t>
                      </a:r>
                      <a:r>
                        <a:rPr lang="fr-BE" sz="1600" u="sng" dirty="0">
                          <a:effectLst/>
                          <a:latin typeface="Arial" panose="020B0604020202020204" pitchFamily="34" charset="0"/>
                          <a:ea typeface="Arial" panose="020B0604020202020204" pitchFamily="34" charset="0"/>
                        </a:rPr>
                        <a:t> Utiliser les techniques et technologies (innovations, recherches &amp; développements)</a:t>
                      </a:r>
                      <a:endParaRPr lang="fr-BE" sz="1600" dirty="0">
                        <a:effectLst/>
                        <a:latin typeface="Arial" panose="020B0604020202020204" pitchFamily="34" charset="0"/>
                        <a:ea typeface="Arial" panose="020B0604020202020204" pitchFamily="34" charset="0"/>
                      </a:endParaRPr>
                    </a:p>
                    <a:p>
                      <a:pPr>
                        <a:lnSpc>
                          <a:spcPct val="115000"/>
                        </a:lnSpc>
                        <a:spcAft>
                          <a:spcPts val="800"/>
                        </a:spcAft>
                      </a:pPr>
                      <a:r>
                        <a:rPr lang="fr-BE" sz="1600" dirty="0">
                          <a:effectLst/>
                          <a:latin typeface="Arial" panose="020B0604020202020204" pitchFamily="34" charset="0"/>
                          <a:ea typeface="Arial" panose="020B0604020202020204" pitchFamily="34" charset="0"/>
                        </a:rPr>
                        <a:t> </a:t>
                      </a:r>
                    </a:p>
                  </a:txBody>
                  <a:tcPr marL="68580" marR="68580" marT="0" marB="0"/>
                </a:tc>
                <a:extLst>
                  <a:ext uri="{0D108BD9-81ED-4DB2-BD59-A6C34878D82A}">
                    <a16:rowId xmlns:a16="http://schemas.microsoft.com/office/drawing/2014/main" val="1263480303"/>
                  </a:ext>
                </a:extLst>
              </a:tr>
            </a:tbl>
          </a:graphicData>
        </a:graphic>
      </p:graphicFrame>
    </p:spTree>
    <p:extLst>
      <p:ext uri="{BB962C8B-B14F-4D97-AF65-F5344CB8AC3E}">
        <p14:creationId xmlns:p14="http://schemas.microsoft.com/office/powerpoint/2010/main" val="4052699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a:defRPr/>
            </a:pPr>
            <a:r>
              <a:rPr lang="fr-BE" dirty="0"/>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2727030130"/>
              </p:ext>
            </p:extLst>
          </p:nvPr>
        </p:nvGraphicFramePr>
        <p:xfrm>
          <a:off x="991750" y="2200339"/>
          <a:ext cx="10362050" cy="3970274"/>
        </p:xfrm>
        <a:graphic>
          <a:graphicData uri="http://schemas.openxmlformats.org/drawingml/2006/table">
            <a:tbl>
              <a:tblPr firstRow="1" bandRow="1">
                <a:tableStyleId>{5C22544A-7EE6-4342-B048-85BDC9FD1C3A}</a:tableStyleId>
              </a:tblPr>
              <a:tblGrid>
                <a:gridCol w="2793441">
                  <a:extLst>
                    <a:ext uri="{9D8B030D-6E8A-4147-A177-3AD203B41FA5}">
                      <a16:colId xmlns:a16="http://schemas.microsoft.com/office/drawing/2014/main" val="2360323027"/>
                    </a:ext>
                  </a:extLst>
                </a:gridCol>
                <a:gridCol w="7568609">
                  <a:extLst>
                    <a:ext uri="{9D8B030D-6E8A-4147-A177-3AD203B41FA5}">
                      <a16:colId xmlns:a16="http://schemas.microsoft.com/office/drawing/2014/main" val="398159571"/>
                    </a:ext>
                  </a:extLst>
                </a:gridCol>
              </a:tblGrid>
              <a:tr h="370840">
                <a:tc>
                  <a:txBody>
                    <a:bodyPr/>
                    <a:lstStyle/>
                    <a:p>
                      <a:pPr algn="r">
                        <a:lnSpc>
                          <a:spcPct val="115000"/>
                        </a:lnSpc>
                      </a:pPr>
                      <a:r>
                        <a:rPr lang="fr-BE" sz="1100" b="1">
                          <a:effectLst/>
                          <a:latin typeface="Arial" panose="020B0604020202020204" pitchFamily="34" charset="0"/>
                          <a:ea typeface="Arial" panose="020B0604020202020204" pitchFamily="34" charset="0"/>
                        </a:rPr>
                        <a:t>3 NIVEAUX</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5 DEGRES DE</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COMPETENCES</a:t>
                      </a:r>
                      <a:endParaRPr lang="fr-BE"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A. Sensibilisation DD transversale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généraux App. et F. adultes)</a:t>
                      </a:r>
                    </a:p>
                  </a:txBody>
                  <a:tcPr marL="68580" marR="68580" marT="0" marB="0"/>
                </a:tc>
                <a:extLst>
                  <a:ext uri="{0D108BD9-81ED-4DB2-BD59-A6C34878D82A}">
                    <a16:rowId xmlns:a16="http://schemas.microsoft.com/office/drawing/2014/main" val="1741713125"/>
                  </a:ext>
                </a:extLst>
              </a:tr>
              <a:tr h="370840">
                <a:tc>
                  <a:txBody>
                    <a:bodyPr/>
                    <a:lstStyle/>
                    <a:p>
                      <a:pPr>
                        <a:lnSpc>
                          <a:spcPct val="115000"/>
                        </a:lnSpc>
                      </a:pPr>
                      <a:r>
                        <a:rPr lang="fr-BE" sz="1100" b="1" dirty="0">
                          <a:effectLst/>
                          <a:latin typeface="Arial" panose="020B0604020202020204" pitchFamily="34" charset="0"/>
                          <a:ea typeface="Arial" panose="020B0604020202020204" pitchFamily="34" charset="0"/>
                        </a:rPr>
                        <a:t>1. Adoption de comportements favorisant la transition écologique</a:t>
                      </a:r>
                    </a:p>
                    <a:p>
                      <a:pPr>
                        <a:lnSpc>
                          <a:spcPct val="115000"/>
                        </a:lnSpc>
                      </a:pPr>
                      <a:r>
                        <a:rPr lang="fr-BE" sz="1100" b="1" dirty="0">
                          <a:effectLst/>
                          <a:latin typeface="Arial" panose="020B0604020202020204" pitchFamily="34" charset="0"/>
                          <a:ea typeface="Arial" panose="020B0604020202020204" pitchFamily="34" charset="0"/>
                        </a:rPr>
                        <a:t> </a:t>
                      </a:r>
                    </a:p>
                    <a:p>
                      <a:pPr>
                        <a:lnSpc>
                          <a:spcPct val="115000"/>
                        </a:lnSpc>
                      </a:pPr>
                      <a:r>
                        <a:rPr lang="fr-BE" sz="1100" b="1" dirty="0">
                          <a:effectLst/>
                          <a:latin typeface="Arial" panose="020B0604020202020204" pitchFamily="34" charset="0"/>
                          <a:ea typeface="Arial" panose="020B0604020202020204" pitchFamily="34" charset="0"/>
                        </a:rPr>
                        <a:t>Grands concepts (3 piliers) du développement durable</a:t>
                      </a:r>
                    </a:p>
                    <a:p>
                      <a:pPr>
                        <a:lnSpc>
                          <a:spcPct val="115000"/>
                        </a:lnSpc>
                      </a:pPr>
                      <a:r>
                        <a:rPr lang="fr-BE" sz="1100" b="1" dirty="0">
                          <a:effectLst/>
                          <a:latin typeface="Arial" panose="020B0604020202020204" pitchFamily="34" charset="0"/>
                          <a:ea typeface="Arial" panose="020B0604020202020204" pitchFamily="34" charset="0"/>
                        </a:rPr>
                        <a:t>- Préoccupations écologiques -environnementales</a:t>
                      </a:r>
                    </a:p>
                    <a:p>
                      <a:pPr>
                        <a:lnSpc>
                          <a:spcPct val="115000"/>
                        </a:lnSpc>
                      </a:pPr>
                      <a:r>
                        <a:rPr lang="fr-BE" sz="1100" b="1" dirty="0">
                          <a:effectLst/>
                          <a:latin typeface="Arial" panose="020B0604020202020204" pitchFamily="34" charset="0"/>
                          <a:ea typeface="Arial" panose="020B0604020202020204" pitchFamily="34" charset="0"/>
                        </a:rPr>
                        <a:t>- Enjeux sociaux (+ santé)</a:t>
                      </a:r>
                    </a:p>
                    <a:p>
                      <a:pPr>
                        <a:lnSpc>
                          <a:spcPct val="115000"/>
                        </a:lnSpc>
                      </a:pPr>
                      <a:r>
                        <a:rPr lang="fr-BE" sz="1100" b="1" dirty="0">
                          <a:effectLst/>
                          <a:latin typeface="Arial" panose="020B0604020202020204" pitchFamily="34" charset="0"/>
                          <a:ea typeface="Arial" panose="020B0604020202020204" pitchFamily="34" charset="0"/>
                        </a:rPr>
                        <a:t>- Développement économique</a:t>
                      </a:r>
                    </a:p>
                    <a:p>
                      <a:pPr>
                        <a:lnSpc>
                          <a:spcPct val="115000"/>
                        </a:lnSpc>
                      </a:pPr>
                      <a:r>
                        <a:rPr lang="fr-BE" sz="1100" b="1" dirty="0">
                          <a:effectLst/>
                          <a:latin typeface="Arial" panose="020B0604020202020204" pitchFamily="34" charset="0"/>
                          <a:ea typeface="Arial" panose="020B0604020202020204" pitchFamily="34" charset="0"/>
                        </a:rPr>
                        <a:t> </a:t>
                      </a:r>
                    </a:p>
                    <a:p>
                      <a:pPr>
                        <a:lnSpc>
                          <a:spcPct val="115000"/>
                        </a:lnSpc>
                      </a:pPr>
                      <a:r>
                        <a:rPr lang="fr-BE" sz="1100" b="1" dirty="0">
                          <a:effectLst/>
                          <a:latin typeface="Arial" panose="020B0604020202020204" pitchFamily="34" charset="0"/>
                          <a:ea typeface="Arial" panose="020B0604020202020204" pitchFamily="34" charset="0"/>
                        </a:rPr>
                        <a:t>Tous concernés, tous un rôle à jouer</a:t>
                      </a:r>
                    </a:p>
                    <a:p>
                      <a:pPr>
                        <a:lnSpc>
                          <a:spcPct val="115000"/>
                        </a:lnSpc>
                      </a:pPr>
                      <a:r>
                        <a:rPr lang="fr-BE" sz="1100" b="1" dirty="0">
                          <a:effectLst/>
                          <a:latin typeface="Arial" panose="020B0604020202020204" pitchFamily="34" charset="0"/>
                          <a:ea typeface="Arial" panose="020B0604020202020204" pitchFamily="34" charset="0"/>
                        </a:rPr>
                        <a:t>Ne pas subir la transition écologique</a:t>
                      </a:r>
                    </a:p>
                    <a:p>
                      <a:pPr>
                        <a:lnSpc>
                          <a:spcPct val="115000"/>
                        </a:lnSpc>
                      </a:pPr>
                      <a:r>
                        <a:rPr lang="fr-BE" sz="1100" b="1" dirty="0">
                          <a:effectLst/>
                          <a:latin typeface="Arial" panose="020B0604020202020204" pitchFamily="34" charset="0"/>
                          <a:ea typeface="Arial" panose="020B0604020202020204" pitchFamily="34" charset="0"/>
                        </a:rPr>
                        <a:t>Assurer les besoins fondamentaux et le bien-être de tous</a:t>
                      </a:r>
                    </a:p>
                    <a:p>
                      <a:pPr>
                        <a:lnSpc>
                          <a:spcPct val="115000"/>
                        </a:lnSpc>
                        <a:spcAft>
                          <a:spcPts val="800"/>
                        </a:spcAft>
                      </a:pPr>
                      <a:r>
                        <a:rPr lang="fr-BE" sz="1100" b="1" dirty="0">
                          <a:effectLst/>
                          <a:latin typeface="Arial" panose="020B0604020202020204" pitchFamily="34" charset="0"/>
                          <a:ea typeface="Arial" panose="020B0604020202020204" pitchFamily="34" charset="0"/>
                        </a:rPr>
                        <a:t> </a:t>
                      </a:r>
                    </a:p>
                  </a:txBody>
                  <a:tcPr marL="68580" marR="68580" marT="0" marB="0"/>
                </a:tc>
                <a:tc>
                  <a:txBody>
                    <a:bodyPr/>
                    <a:lstStyle/>
                    <a:p>
                      <a:pPr>
                        <a:lnSpc>
                          <a:spcPct val="115000"/>
                        </a:lnSpc>
                      </a:pPr>
                      <a:r>
                        <a:rPr lang="fr-BE" sz="1800" b="1" u="sng" dirty="0">
                          <a:effectLst/>
                          <a:latin typeface="Arial" panose="020B0604020202020204" pitchFamily="34" charset="0"/>
                          <a:ea typeface="Arial" panose="020B0604020202020204" pitchFamily="34" charset="0"/>
                        </a:rPr>
                        <a:t>1.1.</a:t>
                      </a:r>
                      <a:r>
                        <a:rPr lang="fr-BE" sz="1800" u="sng" dirty="0">
                          <a:effectLst/>
                          <a:latin typeface="Arial" panose="020B0604020202020204" pitchFamily="34" charset="0"/>
                          <a:ea typeface="Arial" panose="020B0604020202020204" pitchFamily="34" charset="0"/>
                        </a:rPr>
                        <a:t> Agir à l’échelle personnelle</a:t>
                      </a:r>
                      <a:endParaRPr lang="fr-BE" sz="1800" dirty="0">
                        <a:effectLst/>
                        <a:latin typeface="Arial" panose="020B0604020202020204" pitchFamily="34" charset="0"/>
                        <a:ea typeface="Arial" panose="020B0604020202020204" pitchFamily="34" charset="0"/>
                      </a:endParaRPr>
                    </a:p>
                    <a:p>
                      <a:pPr>
                        <a:lnSpc>
                          <a:spcPct val="115000"/>
                        </a:lnSpc>
                      </a:pPr>
                      <a:r>
                        <a:rPr lang="fr-BE" sz="1800" dirty="0">
                          <a:effectLst/>
                          <a:latin typeface="Arial" panose="020B0604020202020204" pitchFamily="34" charset="0"/>
                          <a:ea typeface="Arial" panose="020B0604020202020204" pitchFamily="34" charset="0"/>
                        </a:rPr>
                        <a:t> J’adopte des comportements favorisant le DD</a:t>
                      </a:r>
                    </a:p>
                    <a:p>
                      <a:pPr>
                        <a:lnSpc>
                          <a:spcPct val="115000"/>
                        </a:lnSpc>
                      </a:pPr>
                      <a:r>
                        <a:rPr lang="fr-BE" sz="1800" dirty="0">
                          <a:effectLst/>
                          <a:latin typeface="Arial" panose="020B0604020202020204" pitchFamily="34" charset="0"/>
                          <a:ea typeface="Arial" panose="020B0604020202020204" pitchFamily="34" charset="0"/>
                        </a:rPr>
                        <a:t>- Consommer autrement</a:t>
                      </a:r>
                    </a:p>
                    <a:p>
                      <a:pPr>
                        <a:lnSpc>
                          <a:spcPct val="115000"/>
                        </a:lnSpc>
                      </a:pPr>
                      <a:r>
                        <a:rPr lang="fr-BE" sz="1800" dirty="0">
                          <a:effectLst/>
                          <a:latin typeface="Arial" panose="020B0604020202020204" pitchFamily="34" charset="0"/>
                          <a:ea typeface="Arial" panose="020B0604020202020204" pitchFamily="34" charset="0"/>
                        </a:rPr>
                        <a:t>- Polluer moins</a:t>
                      </a:r>
                    </a:p>
                    <a:p>
                      <a:pPr>
                        <a:lnSpc>
                          <a:spcPct val="115000"/>
                        </a:lnSpc>
                      </a:pPr>
                      <a:r>
                        <a:rPr lang="fr-BE" sz="1800" dirty="0">
                          <a:effectLst/>
                          <a:latin typeface="Arial" panose="020B0604020202020204" pitchFamily="34" charset="0"/>
                          <a:ea typeface="Arial" panose="020B0604020202020204" pitchFamily="34" charset="0"/>
                        </a:rPr>
                        <a:t>- Lutter contre le réchauffement climatique</a:t>
                      </a:r>
                    </a:p>
                    <a:p>
                      <a:pPr>
                        <a:lnSpc>
                          <a:spcPct val="115000"/>
                        </a:lnSpc>
                      </a:pPr>
                      <a:r>
                        <a:rPr lang="fr-BE" sz="1800" dirty="0">
                          <a:effectLst/>
                          <a:latin typeface="Arial" panose="020B0604020202020204" pitchFamily="34" charset="0"/>
                          <a:ea typeface="Arial" panose="020B0604020202020204" pitchFamily="34" charset="0"/>
                        </a:rPr>
                        <a:t>- Favoriser la biodiversité</a:t>
                      </a:r>
                    </a:p>
                    <a:p>
                      <a:pPr marL="0" indent="0">
                        <a:lnSpc>
                          <a:spcPct val="115000"/>
                        </a:lnSpc>
                        <a:buFontTx/>
                        <a:buNone/>
                      </a:pPr>
                      <a:r>
                        <a:rPr lang="fr-BE" sz="1800" dirty="0">
                          <a:effectLst/>
                          <a:latin typeface="Arial" panose="020B0604020202020204" pitchFamily="34" charset="0"/>
                          <a:ea typeface="Arial" panose="020B0604020202020204" pitchFamily="34" charset="0"/>
                        </a:rPr>
                        <a:t>- Manger sainement / des produits de qualité</a:t>
                      </a:r>
                    </a:p>
                    <a:p>
                      <a:pPr marL="0" indent="0">
                        <a:lnSpc>
                          <a:spcPct val="115000"/>
                        </a:lnSpc>
                        <a:buFontTx/>
                        <a:buNone/>
                      </a:pPr>
                      <a:r>
                        <a:rPr lang="fr-BE" sz="1800" dirty="0">
                          <a:effectLst/>
                          <a:latin typeface="Arial" panose="020B0604020202020204" pitchFamily="34" charset="0"/>
                          <a:ea typeface="Arial" panose="020B0604020202020204" pitchFamily="34" charset="0"/>
                        </a:rPr>
                        <a:t>(santé)</a:t>
                      </a:r>
                    </a:p>
                    <a:p>
                      <a:pPr>
                        <a:lnSpc>
                          <a:spcPct val="115000"/>
                        </a:lnSpc>
                      </a:pPr>
                      <a:endParaRPr lang="fr-BE" sz="1600" dirty="0">
                        <a:effectLst/>
                        <a:latin typeface="Arial" panose="020B0604020202020204" pitchFamily="34" charset="0"/>
                        <a:ea typeface="Arial" panose="020B0604020202020204" pitchFamily="34" charset="0"/>
                      </a:endParaRPr>
                    </a:p>
                    <a:p>
                      <a:pPr>
                        <a:lnSpc>
                          <a:spcPct val="115000"/>
                        </a:lnSpc>
                      </a:pPr>
                      <a:r>
                        <a:rPr lang="fr-BE" sz="1800" dirty="0">
                          <a:effectLst/>
                          <a:latin typeface="Arial" panose="020B0604020202020204" pitchFamily="34" charset="0"/>
                          <a:ea typeface="Arial" panose="020B0604020202020204" pitchFamily="34" charset="0"/>
                        </a:rPr>
                        <a:t>EX. ACTIVITE :</a:t>
                      </a:r>
                    </a:p>
                    <a:p>
                      <a:pPr>
                        <a:lnSpc>
                          <a:spcPct val="115000"/>
                        </a:lnSpc>
                      </a:pPr>
                      <a:r>
                        <a:rPr lang="fr-BE" sz="1800" dirty="0">
                          <a:effectLst/>
                          <a:latin typeface="Arial" panose="020B0604020202020204" pitchFamily="34" charset="0"/>
                          <a:ea typeface="Arial" panose="020B0604020202020204" pitchFamily="34" charset="0"/>
                        </a:rPr>
                        <a:t>Théâtre action « à bâtons rompus !!! »</a:t>
                      </a:r>
                    </a:p>
                  </a:txBody>
                  <a:tcPr marL="68580" marR="68580" marT="0" marB="0"/>
                </a:tc>
                <a:extLst>
                  <a:ext uri="{0D108BD9-81ED-4DB2-BD59-A6C34878D82A}">
                    <a16:rowId xmlns:a16="http://schemas.microsoft.com/office/drawing/2014/main" val="1263480303"/>
                  </a:ext>
                </a:extLst>
              </a:tr>
            </a:tbl>
          </a:graphicData>
        </a:graphic>
      </p:graphicFrame>
      <p:pic>
        <p:nvPicPr>
          <p:cNvPr id="9" name="Image 8">
            <a:extLst>
              <a:ext uri="{FF2B5EF4-FFF2-40B4-BE49-F238E27FC236}">
                <a16:creationId xmlns:a16="http://schemas.microsoft.com/office/drawing/2014/main" id="{FC23FAFA-1389-38E0-9379-050F9712CFDC}"/>
              </a:ext>
            </a:extLst>
          </p:cNvPr>
          <p:cNvPicPr>
            <a:picLocks noChangeAspect="1"/>
          </p:cNvPicPr>
          <p:nvPr/>
        </p:nvPicPr>
        <p:blipFill>
          <a:blip r:embed="rId2"/>
          <a:stretch>
            <a:fillRect/>
          </a:stretch>
        </p:blipFill>
        <p:spPr>
          <a:xfrm>
            <a:off x="9097018" y="3872578"/>
            <a:ext cx="2103232" cy="2112297"/>
          </a:xfrm>
          <a:prstGeom prst="rect">
            <a:avLst/>
          </a:prstGeom>
        </p:spPr>
      </p:pic>
    </p:spTree>
    <p:extLst>
      <p:ext uri="{BB962C8B-B14F-4D97-AF65-F5344CB8AC3E}">
        <p14:creationId xmlns:p14="http://schemas.microsoft.com/office/powerpoint/2010/main" val="171012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C732D-E599-9B2A-D780-A0B3C40461B9}"/>
              </a:ext>
            </a:extLst>
          </p:cNvPr>
          <p:cNvSpPr>
            <a:spLocks noGrp="1"/>
          </p:cNvSpPr>
          <p:nvPr>
            <p:ph type="title"/>
          </p:nvPr>
        </p:nvSpPr>
        <p:spPr>
          <a:xfrm>
            <a:off x="831850" y="536783"/>
            <a:ext cx="7514708" cy="2852737"/>
          </a:xfrm>
        </p:spPr>
        <p:txBody>
          <a:bodyPr/>
          <a:lstStyle/>
          <a:p>
            <a:r>
              <a:rPr lang="fr-BE" dirty="0"/>
              <a:t>Formation et développement durable</a:t>
            </a:r>
          </a:p>
        </p:txBody>
      </p:sp>
      <p:sp>
        <p:nvSpPr>
          <p:cNvPr id="3" name="Espace réservé du texte 2">
            <a:extLst>
              <a:ext uri="{FF2B5EF4-FFF2-40B4-BE49-F238E27FC236}">
                <a16:creationId xmlns:a16="http://schemas.microsoft.com/office/drawing/2014/main" id="{2F813780-73B4-1C96-D1D0-0447B454FF55}"/>
              </a:ext>
            </a:extLst>
          </p:cNvPr>
          <p:cNvSpPr>
            <a:spLocks noGrp="1"/>
          </p:cNvSpPr>
          <p:nvPr>
            <p:ph type="body" idx="1"/>
          </p:nvPr>
        </p:nvSpPr>
        <p:spPr>
          <a:xfrm>
            <a:off x="831850" y="3459826"/>
            <a:ext cx="8716187" cy="1906831"/>
          </a:xfrm>
        </p:spPr>
        <p:txBody>
          <a:bodyPr>
            <a:normAutofit lnSpcReduction="10000"/>
          </a:bodyPr>
          <a:lstStyle/>
          <a:p>
            <a:r>
              <a:rPr lang="fr-BE" b="1" dirty="0"/>
              <a:t>L’intégration du DD dans l’offre de formations qualifiantes de</a:t>
            </a:r>
          </a:p>
          <a:p>
            <a:r>
              <a:rPr lang="fr-BE" b="1" dirty="0"/>
              <a:t>l’Institut wallon de Formation en Alternance et des Indépendants et</a:t>
            </a:r>
          </a:p>
          <a:p>
            <a:r>
              <a:rPr lang="fr-BE" b="1" dirty="0"/>
              <a:t>Petites et Moyennes Entreprises (IFAPME)</a:t>
            </a:r>
          </a:p>
          <a:p>
            <a:endParaRPr lang="fr-BE" b="1" dirty="0"/>
          </a:p>
          <a:p>
            <a:r>
              <a:rPr lang="fr-BE" b="1" dirty="0">
                <a:hlinkClick r:id="rId2"/>
              </a:rPr>
              <a:t>Vincent.minet@ifapme.be</a:t>
            </a:r>
            <a:endParaRPr lang="fr-BE" b="1" dirty="0"/>
          </a:p>
          <a:p>
            <a:endParaRPr lang="fr-BE" b="1" dirty="0"/>
          </a:p>
        </p:txBody>
      </p:sp>
      <p:sp>
        <p:nvSpPr>
          <p:cNvPr id="4" name="Espace réservé de la date 3">
            <a:extLst>
              <a:ext uri="{FF2B5EF4-FFF2-40B4-BE49-F238E27FC236}">
                <a16:creationId xmlns:a16="http://schemas.microsoft.com/office/drawing/2014/main" id="{4EFC76C5-A289-C0D0-E322-C2AF27CAA442}"/>
              </a:ext>
            </a:extLst>
          </p:cNvPr>
          <p:cNvSpPr>
            <a:spLocks noGrp="1"/>
          </p:cNvSpPr>
          <p:nvPr>
            <p:ph type="dt" sz="half" idx="10"/>
          </p:nvPr>
        </p:nvSpPr>
        <p:spPr/>
        <p:txBody>
          <a:bodyPr/>
          <a:lstStyle/>
          <a:p>
            <a:fld id="{AF1B63EA-23F0-4F18-A135-5AFA0F36B4A0}" type="datetime1">
              <a:rPr lang="fr-BE" smtClean="0"/>
              <a:t>20-04-26</a:t>
            </a:fld>
            <a:endParaRPr lang="fr-BE"/>
          </a:p>
        </p:txBody>
      </p:sp>
      <p:sp>
        <p:nvSpPr>
          <p:cNvPr id="5" name="Espace réservé du pied de page 4">
            <a:extLst>
              <a:ext uri="{FF2B5EF4-FFF2-40B4-BE49-F238E27FC236}">
                <a16:creationId xmlns:a16="http://schemas.microsoft.com/office/drawing/2014/main" id="{719C9AE6-7EF9-9213-2010-3F4EE4B877DF}"/>
              </a:ext>
            </a:extLst>
          </p:cNvPr>
          <p:cNvSpPr>
            <a:spLocks noGrp="1"/>
          </p:cNvSpPr>
          <p:nvPr>
            <p:ph type="ftr" sz="quarter" idx="11"/>
          </p:nvPr>
        </p:nvSpPr>
        <p:spPr/>
        <p:txBody>
          <a:bodyPr/>
          <a:lstStyle/>
          <a:p>
            <a:r>
              <a:rPr lang="fr-BE" dirty="0"/>
              <a:t>Atelier 2 – Durabilité dans un parcours de formation ? </a:t>
            </a:r>
          </a:p>
          <a:p>
            <a:r>
              <a:rPr lang="fr-BE" dirty="0"/>
              <a:t> </a:t>
            </a:r>
          </a:p>
        </p:txBody>
      </p:sp>
      <p:sp>
        <p:nvSpPr>
          <p:cNvPr id="6" name="Espace réservé du numéro de diapositive 5">
            <a:extLst>
              <a:ext uri="{FF2B5EF4-FFF2-40B4-BE49-F238E27FC236}">
                <a16:creationId xmlns:a16="http://schemas.microsoft.com/office/drawing/2014/main" id="{1ADF885C-A039-C7E8-267D-AE6DDBEA11A1}"/>
              </a:ext>
            </a:extLst>
          </p:cNvPr>
          <p:cNvSpPr>
            <a:spLocks noGrp="1"/>
          </p:cNvSpPr>
          <p:nvPr>
            <p:ph type="sldNum" sz="quarter" idx="12"/>
          </p:nvPr>
        </p:nvSpPr>
        <p:spPr/>
        <p:txBody>
          <a:bodyPr/>
          <a:lstStyle/>
          <a:p>
            <a:fld id="{05DB46FD-53F2-48E6-B43E-10E74446F393}" type="slidenum">
              <a:rPr lang="fr-BE" smtClean="0"/>
              <a:t>2</a:t>
            </a:fld>
            <a:endParaRPr lang="fr-BE"/>
          </a:p>
        </p:txBody>
      </p:sp>
    </p:spTree>
    <p:extLst>
      <p:ext uri="{BB962C8B-B14F-4D97-AF65-F5344CB8AC3E}">
        <p14:creationId xmlns:p14="http://schemas.microsoft.com/office/powerpoint/2010/main" val="1506682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1FB27-7623-452B-7159-35CCA2F905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4E23EE-409A-0BBB-823F-026BD9335EB0}"/>
              </a:ext>
            </a:extLst>
          </p:cNvPr>
          <p:cNvSpPr>
            <a:spLocks noGrp="1"/>
          </p:cNvSpPr>
          <p:nvPr>
            <p:ph type="title"/>
          </p:nvPr>
        </p:nvSpPr>
        <p:spPr/>
        <p:txBody>
          <a:bodyPr/>
          <a:lstStyle/>
          <a:p>
            <a:r>
              <a:rPr lang="fr-FR" dirty="0">
                <a:solidFill>
                  <a:srgbClr val="0070C0"/>
                </a:solidFill>
              </a:rPr>
              <a:t>Théâtre action « à bâtons rompus !!! »</a:t>
            </a:r>
            <a:endParaRPr lang="fr-BE" dirty="0">
              <a:solidFill>
                <a:srgbClr val="0070C0"/>
              </a:solidFill>
            </a:endParaRPr>
          </a:p>
        </p:txBody>
      </p:sp>
      <p:sp>
        <p:nvSpPr>
          <p:cNvPr id="3" name="Espace réservé du contenu 2">
            <a:extLst>
              <a:ext uri="{FF2B5EF4-FFF2-40B4-BE49-F238E27FC236}">
                <a16:creationId xmlns:a16="http://schemas.microsoft.com/office/drawing/2014/main" id="{710EB879-CAE3-31FA-C0A8-03A2AC7BB18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a:t>
            </a:r>
            <a:endParaRPr lang="fr-BE" dirty="0"/>
          </a:p>
        </p:txBody>
      </p:sp>
      <p:sp>
        <p:nvSpPr>
          <p:cNvPr id="4" name="Espace réservé de la date 3">
            <a:extLst>
              <a:ext uri="{FF2B5EF4-FFF2-40B4-BE49-F238E27FC236}">
                <a16:creationId xmlns:a16="http://schemas.microsoft.com/office/drawing/2014/main" id="{90A532BA-D7F6-271D-A9DB-84C2539EFE85}"/>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0419C4C6-2B70-0842-8FF7-1E58D9D2532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Réunion du Partenariat wallon pour un développement durable</a:t>
            </a:r>
          </a:p>
        </p:txBody>
      </p:sp>
      <p:sp>
        <p:nvSpPr>
          <p:cNvPr id="6" name="Espace réservé du numéro de diapositive 5">
            <a:extLst>
              <a:ext uri="{FF2B5EF4-FFF2-40B4-BE49-F238E27FC236}">
                <a16:creationId xmlns:a16="http://schemas.microsoft.com/office/drawing/2014/main" id="{3AF027AE-CD98-A409-BEDE-5136E5AE7B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1BB776BD-4380-FD50-1E95-30A622153FC2}"/>
              </a:ext>
            </a:extLst>
          </p:cNvPr>
          <p:cNvGraphicFramePr>
            <a:graphicFrameLocks noGrp="1"/>
          </p:cNvGraphicFramePr>
          <p:nvPr>
            <p:extLst>
              <p:ext uri="{D42A27DB-BD31-4B8C-83A1-F6EECF244321}">
                <p14:modId xmlns:p14="http://schemas.microsoft.com/office/powerpoint/2010/main" val="166095822"/>
              </p:ext>
            </p:extLst>
          </p:nvPr>
        </p:nvGraphicFramePr>
        <p:xfrm>
          <a:off x="914975" y="1615377"/>
          <a:ext cx="10362050" cy="4617560"/>
        </p:xfrm>
        <a:graphic>
          <a:graphicData uri="http://schemas.openxmlformats.org/drawingml/2006/table">
            <a:tbl>
              <a:tblPr firstRow="1" bandRow="1">
                <a:tableStyleId>{5C22544A-7EE6-4342-B048-85BDC9FD1C3A}</a:tableStyleId>
              </a:tblPr>
              <a:tblGrid>
                <a:gridCol w="10362050">
                  <a:extLst>
                    <a:ext uri="{9D8B030D-6E8A-4147-A177-3AD203B41FA5}">
                      <a16:colId xmlns:a16="http://schemas.microsoft.com/office/drawing/2014/main" val="2360323027"/>
                    </a:ext>
                  </a:extLst>
                </a:gridCol>
              </a:tblGrid>
              <a:tr h="1288382">
                <a:tc>
                  <a:txBody>
                    <a:bodyPr/>
                    <a:lstStyle/>
                    <a:p>
                      <a:pPr algn="l">
                        <a:lnSpc>
                          <a:spcPct val="115000"/>
                        </a:lnSpc>
                      </a:pPr>
                      <a:r>
                        <a:rPr lang="fr-FR" sz="2400" b="0" kern="1200" dirty="0">
                          <a:solidFill>
                            <a:schemeClr val="bg1">
                              <a:lumMod val="50000"/>
                            </a:schemeClr>
                          </a:solidFill>
                          <a:latin typeface="Arial" panose="020B0604020202020204" pitchFamily="34" charset="0"/>
                          <a:ea typeface="+mj-ea"/>
                          <a:cs typeface="Arial" panose="020B0604020202020204" pitchFamily="34" charset="0"/>
                        </a:rPr>
                        <a:t>Rapport final : </a:t>
                      </a:r>
                    </a:p>
                    <a:p>
                      <a:pPr algn="l">
                        <a:lnSpc>
                          <a:spcPct val="115000"/>
                        </a:lnSpc>
                      </a:pPr>
                      <a:r>
                        <a:rPr lang="fr-FR" sz="2400" b="0" kern="1200" dirty="0">
                          <a:solidFill>
                            <a:schemeClr val="tx1"/>
                          </a:solidFill>
                          <a:latin typeface="Arial" panose="020B0604020202020204" pitchFamily="34" charset="0"/>
                          <a:ea typeface="+mj-ea"/>
                          <a:cs typeface="Arial" panose="020B0604020202020204" pitchFamily="34" charset="0"/>
                          <a:hlinkClick r:id="rId2"/>
                        </a:rPr>
                        <a:t>https://developpementdurable.wallonie.be/files/pdf/%C3%80%20B%C3%A2tons%20rompus%20!!!%20-%20Partenariat%20-%20Rapport%20final.pdf</a:t>
                      </a:r>
                      <a:r>
                        <a:rPr lang="fr-FR" sz="2400" b="0" kern="1200" dirty="0">
                          <a:solidFill>
                            <a:schemeClr val="tx1"/>
                          </a:solidFill>
                          <a:latin typeface="Arial" panose="020B0604020202020204" pitchFamily="34" charset="0"/>
                          <a:ea typeface="+mj-ea"/>
                          <a:cs typeface="Arial" panose="020B0604020202020204" pitchFamily="34" charset="0"/>
                        </a:rPr>
                        <a:t> </a:t>
                      </a:r>
                    </a:p>
                  </a:txBody>
                  <a:tcPr marL="68580" marR="68580" marT="0" marB="0">
                    <a:solidFill>
                      <a:schemeClr val="bg1"/>
                    </a:solidFill>
                  </a:tcPr>
                </a:tc>
                <a:extLst>
                  <a:ext uri="{0D108BD9-81ED-4DB2-BD59-A6C34878D82A}">
                    <a16:rowId xmlns:a16="http://schemas.microsoft.com/office/drawing/2014/main" val="1741713125"/>
                  </a:ext>
                </a:extLst>
              </a:tr>
              <a:tr h="544518">
                <a:tc>
                  <a:txBody>
                    <a:bodyPr/>
                    <a:lstStyle/>
                    <a:p>
                      <a:pPr>
                        <a:lnSpc>
                          <a:spcPct val="115000"/>
                        </a:lnSpc>
                      </a:pPr>
                      <a:endParaRPr lang="fr-FR" sz="2400" b="0" dirty="0">
                        <a:effectLst/>
                        <a:latin typeface="Arial" panose="020B0604020202020204" pitchFamily="34" charset="0"/>
                        <a:ea typeface="Arial" panose="020B0604020202020204" pitchFamily="34" charset="0"/>
                      </a:endParaRPr>
                    </a:p>
                    <a:p>
                      <a:pPr>
                        <a:lnSpc>
                          <a:spcPct val="115000"/>
                        </a:lnSpc>
                      </a:pPr>
                      <a:r>
                        <a:rPr lang="fr-FR" sz="2400" b="0" dirty="0">
                          <a:solidFill>
                            <a:schemeClr val="bg1">
                              <a:lumMod val="50000"/>
                            </a:schemeClr>
                          </a:solidFill>
                          <a:effectLst/>
                          <a:latin typeface="Arial" panose="020B0604020202020204" pitchFamily="34" charset="0"/>
                          <a:ea typeface="Arial" panose="020B0604020202020204" pitchFamily="34" charset="0"/>
                        </a:rPr>
                        <a:t>Mise en œuvre :</a:t>
                      </a:r>
                    </a:p>
                    <a:p>
                      <a:pPr>
                        <a:lnSpc>
                          <a:spcPct val="115000"/>
                        </a:lnSpc>
                      </a:pPr>
                      <a:r>
                        <a:rPr lang="fr-FR" sz="2400" b="0" dirty="0">
                          <a:solidFill>
                            <a:schemeClr val="bg1">
                              <a:lumMod val="50000"/>
                            </a:schemeClr>
                          </a:solidFill>
                          <a:effectLst/>
                          <a:latin typeface="Arial" panose="020B0604020202020204" pitchFamily="34" charset="0"/>
                          <a:ea typeface="Arial" panose="020B0604020202020204" pitchFamily="34" charset="0"/>
                        </a:rPr>
                        <a:t>2000 € pour 2 représentations et débats</a:t>
                      </a:r>
                    </a:p>
                    <a:p>
                      <a:pPr>
                        <a:lnSpc>
                          <a:spcPct val="115000"/>
                        </a:lnSpc>
                      </a:pPr>
                      <a:r>
                        <a:rPr lang="fr-FR" sz="2400" b="0" dirty="0">
                          <a:solidFill>
                            <a:schemeClr val="bg1">
                              <a:lumMod val="50000"/>
                            </a:schemeClr>
                          </a:solidFill>
                          <a:effectLst/>
                          <a:latin typeface="Arial" panose="020B0604020202020204" pitchFamily="34" charset="0"/>
                          <a:ea typeface="Arial" panose="020B0604020202020204" pitchFamily="34" charset="0"/>
                        </a:rPr>
                        <a:t>sur une même journée (même site) et max</a:t>
                      </a:r>
                    </a:p>
                    <a:p>
                      <a:pPr>
                        <a:lnSpc>
                          <a:spcPct val="115000"/>
                        </a:lnSpc>
                      </a:pPr>
                      <a:r>
                        <a:rPr lang="fr-FR" sz="2400" b="0" dirty="0">
                          <a:solidFill>
                            <a:schemeClr val="bg1">
                              <a:lumMod val="50000"/>
                            </a:schemeClr>
                          </a:solidFill>
                          <a:effectLst/>
                          <a:latin typeface="Arial" panose="020B0604020202020204" pitchFamily="34" charset="0"/>
                          <a:ea typeface="Arial" panose="020B0604020202020204" pitchFamily="34" charset="0"/>
                        </a:rPr>
                        <a:t>50 participants par séance (avril 2024).</a:t>
                      </a:r>
                      <a:endParaRPr lang="fr-BE" sz="2400" b="0" dirty="0">
                        <a:solidFill>
                          <a:schemeClr val="bg1">
                            <a:lumMod val="50000"/>
                          </a:schemeClr>
                        </a:solidFill>
                        <a:effectLst/>
                        <a:latin typeface="Arial" panose="020B0604020202020204" pitchFamily="34" charset="0"/>
                        <a:ea typeface="Arial" panose="020B0604020202020204" pitchFamily="34" charset="0"/>
                      </a:endParaRPr>
                    </a:p>
                    <a:p>
                      <a:pPr>
                        <a:lnSpc>
                          <a:spcPct val="115000"/>
                        </a:lnSpc>
                      </a:pPr>
                      <a:endParaRPr lang="fr-BE" sz="2400" b="0" dirty="0">
                        <a:effectLst/>
                        <a:latin typeface="Arial" panose="020B0604020202020204" pitchFamily="34" charset="0"/>
                        <a:ea typeface="Arial" panose="020B0604020202020204" pitchFamily="34" charset="0"/>
                      </a:endParaRPr>
                    </a:p>
                    <a:p>
                      <a:pPr>
                        <a:lnSpc>
                          <a:spcPct val="115000"/>
                        </a:lnSpc>
                      </a:pPr>
                      <a:endParaRPr lang="fr-BE" sz="2400" b="0" dirty="0">
                        <a:effectLst/>
                        <a:latin typeface="Arial" panose="020B0604020202020204" pitchFamily="34" charset="0"/>
                        <a:ea typeface="Arial" panose="020B0604020202020204" pitchFamily="34" charset="0"/>
                      </a:endParaRPr>
                    </a:p>
                    <a:p>
                      <a:pPr>
                        <a:lnSpc>
                          <a:spcPct val="115000"/>
                        </a:lnSpc>
                      </a:pPr>
                      <a:endParaRPr lang="fr-BE" sz="2400" b="0" dirty="0">
                        <a:effectLst/>
                        <a:latin typeface="Arial" panose="020B0604020202020204" pitchFamily="34" charset="0"/>
                        <a:ea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263480303"/>
                  </a:ext>
                </a:extLst>
              </a:tr>
            </a:tbl>
          </a:graphicData>
        </a:graphic>
      </p:graphicFrame>
      <p:pic>
        <p:nvPicPr>
          <p:cNvPr id="11" name="Image 10">
            <a:extLst>
              <a:ext uri="{FF2B5EF4-FFF2-40B4-BE49-F238E27FC236}">
                <a16:creationId xmlns:a16="http://schemas.microsoft.com/office/drawing/2014/main" id="{7C69423C-FD58-B28D-BAD8-825DB337EAEA}"/>
              </a:ext>
            </a:extLst>
          </p:cNvPr>
          <p:cNvPicPr>
            <a:picLocks noChangeAspect="1"/>
          </p:cNvPicPr>
          <p:nvPr/>
        </p:nvPicPr>
        <p:blipFill>
          <a:blip r:embed="rId3"/>
          <a:stretch>
            <a:fillRect/>
          </a:stretch>
        </p:blipFill>
        <p:spPr>
          <a:xfrm>
            <a:off x="6841441" y="3350159"/>
            <a:ext cx="4435584" cy="2820453"/>
          </a:xfrm>
          <a:prstGeom prst="rect">
            <a:avLst/>
          </a:prstGeom>
        </p:spPr>
      </p:pic>
    </p:spTree>
    <p:extLst>
      <p:ext uri="{BB962C8B-B14F-4D97-AF65-F5344CB8AC3E}">
        <p14:creationId xmlns:p14="http://schemas.microsoft.com/office/powerpoint/2010/main" val="835344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Réunion du Partenariat wallon pour un développement durable</a:t>
            </a: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1394957550"/>
              </p:ext>
            </p:extLst>
          </p:nvPr>
        </p:nvGraphicFramePr>
        <p:xfrm>
          <a:off x="991750" y="2410242"/>
          <a:ext cx="10362050" cy="3670935"/>
        </p:xfrm>
        <a:graphic>
          <a:graphicData uri="http://schemas.openxmlformats.org/drawingml/2006/table">
            <a:tbl>
              <a:tblPr firstRow="1" bandRow="1">
                <a:tableStyleId>{5C22544A-7EE6-4342-B048-85BDC9FD1C3A}</a:tableStyleId>
              </a:tblPr>
              <a:tblGrid>
                <a:gridCol w="2835971">
                  <a:extLst>
                    <a:ext uri="{9D8B030D-6E8A-4147-A177-3AD203B41FA5}">
                      <a16:colId xmlns:a16="http://schemas.microsoft.com/office/drawing/2014/main" val="2360323027"/>
                    </a:ext>
                  </a:extLst>
                </a:gridCol>
                <a:gridCol w="7526079">
                  <a:extLst>
                    <a:ext uri="{9D8B030D-6E8A-4147-A177-3AD203B41FA5}">
                      <a16:colId xmlns:a16="http://schemas.microsoft.com/office/drawing/2014/main" val="1446748135"/>
                    </a:ext>
                  </a:extLst>
                </a:gridCol>
              </a:tblGrid>
              <a:tr h="370840">
                <a:tc>
                  <a:txBody>
                    <a:bodyPr/>
                    <a:lstStyle/>
                    <a:p>
                      <a:pPr algn="r">
                        <a:lnSpc>
                          <a:spcPct val="115000"/>
                        </a:lnSpc>
                      </a:pPr>
                      <a:r>
                        <a:rPr lang="fr-BE" sz="1100" b="1">
                          <a:effectLst/>
                          <a:latin typeface="Arial" panose="020B0604020202020204" pitchFamily="34" charset="0"/>
                          <a:ea typeface="Arial" panose="020B0604020202020204" pitchFamily="34" charset="0"/>
                        </a:rPr>
                        <a:t>3 NIVEAUX</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5 DEGRES DE</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COMPETENCES</a:t>
                      </a:r>
                      <a:endParaRPr lang="fr-BE"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C. Formation DD à part entière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(Métiers d’avenir en lien avec le DD)</a:t>
                      </a:r>
                    </a:p>
                  </a:txBody>
                  <a:tcPr marL="68580" marR="68580" marT="0" marB="0"/>
                </a:tc>
                <a:extLst>
                  <a:ext uri="{0D108BD9-81ED-4DB2-BD59-A6C34878D82A}">
                    <a16:rowId xmlns:a16="http://schemas.microsoft.com/office/drawing/2014/main" val="1741713125"/>
                  </a:ext>
                </a:extLst>
              </a:tr>
              <a:tr h="370840">
                <a:tc>
                  <a:txBody>
                    <a:bodyPr/>
                    <a:lstStyle/>
                    <a:p>
                      <a:pPr>
                        <a:lnSpc>
                          <a:spcPct val="115000"/>
                        </a:lnSpc>
                      </a:pPr>
                      <a:r>
                        <a:rPr lang="fr-BE" sz="1100" b="1" dirty="0">
                          <a:effectLst/>
                          <a:latin typeface="Arial" panose="020B0604020202020204" pitchFamily="34" charset="0"/>
                          <a:ea typeface="Arial" panose="020B0604020202020204" pitchFamily="34" charset="0"/>
                        </a:rPr>
                        <a:t>2. Intégration des 17 objectifs de développements durables (ODD)</a:t>
                      </a:r>
                    </a:p>
                    <a:p>
                      <a:pPr>
                        <a:lnSpc>
                          <a:spcPct val="115000"/>
                        </a:lnSpc>
                      </a:pPr>
                      <a:r>
                        <a:rPr lang="fr-BE" sz="1100" b="1" dirty="0">
                          <a:effectLst/>
                          <a:latin typeface="Arial" panose="020B0604020202020204" pitchFamily="34" charset="0"/>
                          <a:ea typeface="Arial" panose="020B0604020202020204" pitchFamily="34" charset="0"/>
                        </a:rPr>
                        <a:t> </a:t>
                      </a:r>
                    </a:p>
                    <a:p>
                      <a:pPr>
                        <a:lnSpc>
                          <a:spcPct val="115000"/>
                        </a:lnSpc>
                        <a:spcAft>
                          <a:spcPts val="800"/>
                        </a:spcAft>
                      </a:pPr>
                      <a:r>
                        <a:rPr lang="fr-BE" sz="1100" b="1" dirty="0">
                          <a:effectLst/>
                          <a:latin typeface="Arial" panose="020B0604020202020204" pitchFamily="34" charset="0"/>
                          <a:ea typeface="Arial" panose="020B0604020202020204" pitchFamily="34" charset="0"/>
                        </a:rPr>
                        <a:t>Se concentrer sur les domaines où l’entreprise peut avoir le plus grand impact en matière de DD (hiérarchie des enjeux et des ODD)</a:t>
                      </a:r>
                    </a:p>
                    <a:p>
                      <a:pPr>
                        <a:lnSpc>
                          <a:spcPct val="115000"/>
                        </a:lnSpc>
                        <a:spcAft>
                          <a:spcPts val="800"/>
                        </a:spcAft>
                      </a:pPr>
                      <a:endParaRPr lang="fr-BE" sz="1100" b="1" dirty="0">
                        <a:effectLst/>
                        <a:latin typeface="Arial" panose="020B0604020202020204" pitchFamily="34" charset="0"/>
                        <a:ea typeface="Arial" panose="020B0604020202020204" pitchFamily="34" charset="0"/>
                      </a:endParaRPr>
                    </a:p>
                    <a:p>
                      <a:pPr>
                        <a:lnSpc>
                          <a:spcPct val="115000"/>
                        </a:lnSpc>
                        <a:spcAft>
                          <a:spcPts val="800"/>
                        </a:spcAft>
                      </a:pPr>
                      <a:endParaRPr lang="fr-BE" sz="1100" b="1" dirty="0">
                        <a:effectLst/>
                        <a:latin typeface="Arial" panose="020B0604020202020204" pitchFamily="34" charset="0"/>
                        <a:ea typeface="Arial" panose="020B0604020202020204" pitchFamily="34" charset="0"/>
                      </a:endParaRPr>
                    </a:p>
                    <a:p>
                      <a:pPr>
                        <a:lnSpc>
                          <a:spcPct val="115000"/>
                        </a:lnSpc>
                        <a:spcAft>
                          <a:spcPts val="800"/>
                        </a:spcAft>
                      </a:pPr>
                      <a:endParaRPr lang="fr-BE" sz="1100" b="1" dirty="0">
                        <a:effectLst/>
                        <a:latin typeface="Arial" panose="020B0604020202020204" pitchFamily="34" charset="0"/>
                        <a:ea typeface="Arial" panose="020B0604020202020204" pitchFamily="34" charset="0"/>
                      </a:endParaRPr>
                    </a:p>
                    <a:p>
                      <a:pPr>
                        <a:lnSpc>
                          <a:spcPct val="115000"/>
                        </a:lnSpc>
                        <a:spcAft>
                          <a:spcPts val="800"/>
                        </a:spcAft>
                      </a:pPr>
                      <a:endParaRPr lang="fr-BE" sz="1100" b="1" dirty="0">
                        <a:effectLst/>
                        <a:latin typeface="Arial" panose="020B0604020202020204" pitchFamily="34" charset="0"/>
                        <a:ea typeface="Arial" panose="020B0604020202020204" pitchFamily="34" charset="0"/>
                      </a:endParaRPr>
                    </a:p>
                    <a:p>
                      <a:pPr>
                        <a:lnSpc>
                          <a:spcPct val="115000"/>
                        </a:lnSpc>
                        <a:spcAft>
                          <a:spcPts val="800"/>
                        </a:spcAft>
                      </a:pPr>
                      <a:endParaRPr lang="fr-BE" sz="1100" b="1" dirty="0">
                        <a:effectLst/>
                        <a:latin typeface="Arial" panose="020B0604020202020204" pitchFamily="34" charset="0"/>
                        <a:ea typeface="Arial" panose="020B0604020202020204" pitchFamily="34" charset="0"/>
                      </a:endParaRPr>
                    </a:p>
                  </a:txBody>
                  <a:tcPr marL="68580" marR="68580" marT="0" marB="0"/>
                </a:tc>
                <a:tc>
                  <a:txBody>
                    <a:bodyPr/>
                    <a:lstStyle/>
                    <a:p>
                      <a:r>
                        <a:rPr lang="fr-BE" sz="1800" b="1" u="sng" kern="1200" dirty="0">
                          <a:solidFill>
                            <a:schemeClr val="dk1"/>
                          </a:solidFill>
                          <a:effectLst/>
                          <a:latin typeface="+mn-lt"/>
                          <a:ea typeface="+mn-ea"/>
                          <a:cs typeface="+mn-cs"/>
                        </a:rPr>
                        <a:t>2.8.</a:t>
                      </a:r>
                      <a:r>
                        <a:rPr lang="fr-BE" sz="1800" u="sng" kern="1200" dirty="0">
                          <a:solidFill>
                            <a:schemeClr val="dk1"/>
                          </a:solidFill>
                          <a:effectLst/>
                          <a:latin typeface="+mn-lt"/>
                          <a:ea typeface="+mn-ea"/>
                          <a:cs typeface="+mn-cs"/>
                        </a:rPr>
                        <a:t> Travail décent et croissance économique</a:t>
                      </a:r>
                      <a:endParaRPr lang="fr-BE" sz="1800" kern="1200" dirty="0">
                        <a:solidFill>
                          <a:schemeClr val="dk1"/>
                        </a:solidFill>
                        <a:effectLst/>
                        <a:latin typeface="+mn-lt"/>
                        <a:ea typeface="+mn-ea"/>
                        <a:cs typeface="+mn-cs"/>
                      </a:endParaRPr>
                    </a:p>
                    <a:p>
                      <a:r>
                        <a:rPr lang="fr-BE" sz="1800" kern="1200" dirty="0">
                          <a:solidFill>
                            <a:schemeClr val="dk1"/>
                          </a:solidFill>
                          <a:effectLst/>
                          <a:latin typeface="+mn-lt"/>
                          <a:ea typeface="+mn-ea"/>
                          <a:cs typeface="+mn-cs"/>
                        </a:rPr>
                        <a:t>Je crée / adapte mon métier / mon entreprise en tenant compte des ODD et des impacts de la transition écologique</a:t>
                      </a:r>
                    </a:p>
                    <a:p>
                      <a:r>
                        <a:rPr lang="fr-BE" sz="1800" kern="1200" dirty="0">
                          <a:solidFill>
                            <a:schemeClr val="dk1"/>
                          </a:solidFill>
                          <a:effectLst/>
                          <a:latin typeface="+mn-lt"/>
                          <a:ea typeface="+mn-ea"/>
                          <a:cs typeface="+mn-cs"/>
                        </a:rPr>
                        <a:t>- Donner du sens à son activité / projet professionnel, et cela, au bénéfice de tous les citoyens (dont les clients de l’entreprise)</a:t>
                      </a:r>
                    </a:p>
                    <a:p>
                      <a:r>
                        <a:rPr lang="fr-BE" sz="1800" kern="1200" dirty="0">
                          <a:solidFill>
                            <a:schemeClr val="dk1"/>
                          </a:solidFill>
                          <a:effectLst/>
                          <a:latin typeface="+mn-lt"/>
                          <a:ea typeface="+mn-ea"/>
                          <a:cs typeface="+mn-cs"/>
                        </a:rPr>
                        <a:t>- Relocaliser l’ensemble des filières (production, transformation et commercialisation)</a:t>
                      </a:r>
                    </a:p>
                    <a:p>
                      <a:pPr marL="0" indent="0">
                        <a:buFontTx/>
                        <a:buNone/>
                      </a:pPr>
                      <a:r>
                        <a:rPr lang="fr-BE" sz="1800" kern="1200" dirty="0">
                          <a:solidFill>
                            <a:schemeClr val="dk1"/>
                          </a:solidFill>
                          <a:effectLst/>
                          <a:latin typeface="+mn-lt"/>
                          <a:ea typeface="+mn-ea"/>
                          <a:cs typeface="+mn-cs"/>
                        </a:rPr>
                        <a:t>- Revaloriser les métiers de l'alimentation afin de favoriser l'attractivité du secteur et la création d'emploi en lien avec un système alimentaire durable</a:t>
                      </a:r>
                    </a:p>
                    <a:p>
                      <a:pPr marL="0" indent="0">
                        <a:buFontTx/>
                        <a:buNone/>
                      </a:pPr>
                      <a:endParaRPr lang="fr-BE" dirty="0"/>
                    </a:p>
                  </a:txBody>
                  <a:tcPr/>
                </a:tc>
                <a:extLst>
                  <a:ext uri="{0D108BD9-81ED-4DB2-BD59-A6C34878D82A}">
                    <a16:rowId xmlns:a16="http://schemas.microsoft.com/office/drawing/2014/main" val="1263480303"/>
                  </a:ext>
                </a:extLst>
              </a:tr>
            </a:tbl>
          </a:graphicData>
        </a:graphic>
      </p:graphicFrame>
      <p:pic>
        <p:nvPicPr>
          <p:cNvPr id="23" name="Image 22" descr="Une image contenant texte, Police, Graphique, logo&#10;&#10;Description générée automatiquement">
            <a:extLst>
              <a:ext uri="{FF2B5EF4-FFF2-40B4-BE49-F238E27FC236}">
                <a16:creationId xmlns:a16="http://schemas.microsoft.com/office/drawing/2014/main" id="{EEB30165-D589-0588-944F-B5592B939A96}"/>
              </a:ext>
            </a:extLst>
          </p:cNvPr>
          <p:cNvPicPr>
            <a:picLocks noChangeAspect="1"/>
          </p:cNvPicPr>
          <p:nvPr/>
        </p:nvPicPr>
        <p:blipFill>
          <a:blip r:embed="rId2"/>
          <a:stretch>
            <a:fillRect/>
          </a:stretch>
        </p:blipFill>
        <p:spPr>
          <a:xfrm>
            <a:off x="1870117" y="4446319"/>
            <a:ext cx="1149529" cy="1149529"/>
          </a:xfrm>
          <a:prstGeom prst="rect">
            <a:avLst/>
          </a:prstGeom>
        </p:spPr>
      </p:pic>
    </p:spTree>
    <p:extLst>
      <p:ext uri="{BB962C8B-B14F-4D97-AF65-F5344CB8AC3E}">
        <p14:creationId xmlns:p14="http://schemas.microsoft.com/office/powerpoint/2010/main" val="2810437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2593914486"/>
              </p:ext>
            </p:extLst>
          </p:nvPr>
        </p:nvGraphicFramePr>
        <p:xfrm>
          <a:off x="991750" y="2410242"/>
          <a:ext cx="10362050" cy="3051810"/>
        </p:xfrm>
        <a:graphic>
          <a:graphicData uri="http://schemas.openxmlformats.org/drawingml/2006/table">
            <a:tbl>
              <a:tblPr firstRow="1" bandRow="1">
                <a:tableStyleId>{5C22544A-7EE6-4342-B048-85BDC9FD1C3A}</a:tableStyleId>
              </a:tblPr>
              <a:tblGrid>
                <a:gridCol w="2878501">
                  <a:extLst>
                    <a:ext uri="{9D8B030D-6E8A-4147-A177-3AD203B41FA5}">
                      <a16:colId xmlns:a16="http://schemas.microsoft.com/office/drawing/2014/main" val="2360323027"/>
                    </a:ext>
                  </a:extLst>
                </a:gridCol>
                <a:gridCol w="7483549">
                  <a:extLst>
                    <a:ext uri="{9D8B030D-6E8A-4147-A177-3AD203B41FA5}">
                      <a16:colId xmlns:a16="http://schemas.microsoft.com/office/drawing/2014/main" val="2632768541"/>
                    </a:ext>
                  </a:extLst>
                </a:gridCol>
              </a:tblGrid>
              <a:tr h="370840">
                <a:tc>
                  <a:txBody>
                    <a:bodyPr/>
                    <a:lstStyle/>
                    <a:p>
                      <a:pPr algn="r">
                        <a:lnSpc>
                          <a:spcPct val="115000"/>
                        </a:lnSpc>
                      </a:pPr>
                      <a:r>
                        <a:rPr lang="fr-BE" sz="1100" b="1" dirty="0">
                          <a:effectLst/>
                          <a:latin typeface="Arial" panose="020B0604020202020204" pitchFamily="34" charset="0"/>
                          <a:ea typeface="Arial" panose="020B0604020202020204" pitchFamily="34" charset="0"/>
                        </a:rPr>
                        <a:t>3 NIVEAUX</a:t>
                      </a:r>
                      <a:endParaRPr lang="fr-BE" sz="1100" dirty="0">
                        <a:effectLst/>
                        <a:latin typeface="Arial" panose="020B0604020202020204" pitchFamily="34" charset="0"/>
                        <a:ea typeface="Arial" panose="020B0604020202020204" pitchFamily="34" charset="0"/>
                      </a:endParaRPr>
                    </a:p>
                    <a:p>
                      <a:pPr>
                        <a:lnSpc>
                          <a:spcPct val="115000"/>
                        </a:lnSpc>
                      </a:pPr>
                      <a:r>
                        <a:rPr lang="fr-BE" sz="1100" b="1" dirty="0">
                          <a:effectLst/>
                          <a:latin typeface="Arial" panose="020B0604020202020204" pitchFamily="34" charset="0"/>
                          <a:ea typeface="Arial" panose="020B0604020202020204" pitchFamily="34" charset="0"/>
                        </a:rPr>
                        <a:t>5 DEGRES DE</a:t>
                      </a:r>
                      <a:endParaRPr lang="fr-BE" sz="1100" dirty="0">
                        <a:effectLst/>
                        <a:latin typeface="Arial" panose="020B0604020202020204" pitchFamily="34" charset="0"/>
                        <a:ea typeface="Arial" panose="020B0604020202020204" pitchFamily="34" charset="0"/>
                      </a:endParaRPr>
                    </a:p>
                    <a:p>
                      <a:pPr>
                        <a:lnSpc>
                          <a:spcPct val="115000"/>
                        </a:lnSpc>
                      </a:pPr>
                      <a:r>
                        <a:rPr lang="fr-BE" sz="1100" b="1" dirty="0">
                          <a:effectLst/>
                          <a:latin typeface="Arial" panose="020B0604020202020204" pitchFamily="34" charset="0"/>
                          <a:ea typeface="Arial" panose="020B0604020202020204" pitchFamily="34" charset="0"/>
                        </a:rPr>
                        <a:t>COMPETENCES</a:t>
                      </a:r>
                      <a:endParaRPr lang="fr-BE" sz="11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B. Sensibilisation DD sectorielle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professionnels adultes)</a:t>
                      </a:r>
                    </a:p>
                  </a:txBody>
                  <a:tcPr marL="68580" marR="68580" marT="0" marB="0"/>
                </a:tc>
                <a:extLst>
                  <a:ext uri="{0D108BD9-81ED-4DB2-BD59-A6C34878D82A}">
                    <a16:rowId xmlns:a16="http://schemas.microsoft.com/office/drawing/2014/main" val="1741713125"/>
                  </a:ext>
                </a:extLst>
              </a:tr>
              <a:tr h="370840">
                <a:tc>
                  <a:txBody>
                    <a:bodyPr/>
                    <a:lstStyle/>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3. Mobilisation de tous les acteurs</a:t>
                      </a:r>
                    </a:p>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(F. adultes)</a:t>
                      </a:r>
                    </a:p>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 </a:t>
                      </a:r>
                    </a:p>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Inquiétudes personnelles / préoccupations de l’entreprise</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Parties prenantes internes : actionnaires, direction, salariés, délégués syndicaux, etc.</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Parties prenantes externes : clients, consommateurs, fournisseurs, partenaires institutionnels, associations, etc. </a:t>
                      </a:r>
                    </a:p>
                    <a:p>
                      <a:pPr marL="171450" indent="-171450" algn="l" defTabSz="914400" rtl="0" eaLnBrk="1" latinLnBrk="0" hangingPunct="1">
                        <a:lnSpc>
                          <a:spcPct val="115000"/>
                        </a:lnSpc>
                        <a:buFontTx/>
                        <a:buChar char="-"/>
                      </a:pPr>
                      <a:endParaRPr lang="fr-BE" sz="1100" b="1" kern="1200" dirty="0">
                        <a:solidFill>
                          <a:schemeClr val="dk1"/>
                        </a:solidFill>
                        <a:effectLst/>
                        <a:latin typeface="Arial" panose="020B0604020202020204" pitchFamily="34" charset="0"/>
                        <a:ea typeface="Arial" panose="020B0604020202020204" pitchFamily="34" charset="0"/>
                        <a:cs typeface="+mn-cs"/>
                      </a:endParaRPr>
                    </a:p>
                  </a:txBody>
                  <a:tcPr marL="68580" marR="68580" marT="0" marB="0"/>
                </a:tc>
                <a:tc>
                  <a:txBody>
                    <a:bodyPr/>
                    <a:lstStyle/>
                    <a:p>
                      <a:r>
                        <a:rPr lang="fr-BE" sz="1800" b="1" u="sng" kern="1200" dirty="0">
                          <a:solidFill>
                            <a:schemeClr val="dk1"/>
                          </a:solidFill>
                          <a:effectLst/>
                          <a:latin typeface="+mn-lt"/>
                          <a:ea typeface="+mn-ea"/>
                          <a:cs typeface="+mn-cs"/>
                        </a:rPr>
                        <a:t>3.1.</a:t>
                      </a:r>
                      <a:r>
                        <a:rPr lang="fr-BE" sz="1800" u="sng" kern="1200" dirty="0">
                          <a:solidFill>
                            <a:schemeClr val="dk1"/>
                          </a:solidFill>
                          <a:effectLst/>
                          <a:latin typeface="+mn-lt"/>
                          <a:ea typeface="+mn-ea"/>
                          <a:cs typeface="+mn-cs"/>
                        </a:rPr>
                        <a:t> Se préoccuper des enjeux de DD de l’entreprise</a:t>
                      </a:r>
                      <a:endParaRPr lang="fr-BE" sz="1800" kern="1200" dirty="0">
                        <a:solidFill>
                          <a:schemeClr val="dk1"/>
                        </a:solidFill>
                        <a:effectLst/>
                        <a:latin typeface="+mn-lt"/>
                        <a:ea typeface="+mn-ea"/>
                        <a:cs typeface="+mn-cs"/>
                      </a:endParaRPr>
                    </a:p>
                    <a:p>
                      <a:r>
                        <a:rPr lang="fr-BE" sz="1800" kern="1200" dirty="0">
                          <a:solidFill>
                            <a:schemeClr val="dk1"/>
                          </a:solidFill>
                          <a:effectLst/>
                          <a:latin typeface="+mn-lt"/>
                          <a:ea typeface="+mn-ea"/>
                          <a:cs typeface="+mn-cs"/>
                        </a:rPr>
                        <a:t>Je réduis mon empreinte écologique lors de mes achats</a:t>
                      </a:r>
                    </a:p>
                    <a:p>
                      <a:r>
                        <a:rPr lang="fr-BE" sz="1800" kern="1200" dirty="0">
                          <a:solidFill>
                            <a:schemeClr val="dk1"/>
                          </a:solidFill>
                          <a:effectLst/>
                          <a:latin typeface="+mn-lt"/>
                          <a:ea typeface="+mn-ea"/>
                          <a:cs typeface="+mn-cs"/>
                        </a:rPr>
                        <a:t>Je favorise le circuit court</a:t>
                      </a:r>
                    </a:p>
                    <a:p>
                      <a:r>
                        <a:rPr lang="fr-BE" sz="1800" kern="1200" dirty="0">
                          <a:solidFill>
                            <a:schemeClr val="dk1"/>
                          </a:solidFill>
                          <a:effectLst/>
                          <a:latin typeface="+mn-lt"/>
                          <a:ea typeface="+mn-ea"/>
                          <a:cs typeface="+mn-cs"/>
                        </a:rPr>
                        <a:t>Je choisi des produits favorisant le DD (politique d’achat durable)</a:t>
                      </a:r>
                    </a:p>
                    <a:p>
                      <a:r>
                        <a:rPr lang="fr-BE" sz="1800" kern="1200" dirty="0">
                          <a:solidFill>
                            <a:schemeClr val="dk1"/>
                          </a:solidFill>
                          <a:effectLst/>
                          <a:latin typeface="+mn-lt"/>
                          <a:ea typeface="+mn-ea"/>
                          <a:cs typeface="+mn-cs"/>
                        </a:rPr>
                        <a:t>J’achète localement</a:t>
                      </a:r>
                    </a:p>
                    <a:p>
                      <a:r>
                        <a:rPr lang="fr-BE" sz="1800" kern="1200" dirty="0">
                          <a:solidFill>
                            <a:schemeClr val="dk1"/>
                          </a:solidFill>
                          <a:effectLst/>
                          <a:latin typeface="+mn-lt"/>
                          <a:ea typeface="+mn-ea"/>
                          <a:cs typeface="+mn-cs"/>
                        </a:rPr>
                        <a:t>Je réduis la consommation d’emballages à usage unique</a:t>
                      </a:r>
                    </a:p>
                    <a:p>
                      <a:r>
                        <a:rPr lang="fr-BE" sz="1800" kern="1200" dirty="0">
                          <a:solidFill>
                            <a:schemeClr val="dk1"/>
                          </a:solidFill>
                          <a:effectLst/>
                          <a:latin typeface="+mn-lt"/>
                          <a:ea typeface="+mn-ea"/>
                          <a:cs typeface="+mn-cs"/>
                        </a:rPr>
                        <a:t>Je me soucie de la santé de tous les acteurs</a:t>
                      </a:r>
                    </a:p>
                    <a:p>
                      <a:r>
                        <a:rPr lang="fr-BE" sz="1800" kern="1200" dirty="0">
                          <a:solidFill>
                            <a:schemeClr val="dk1"/>
                          </a:solidFill>
                          <a:effectLst/>
                          <a:latin typeface="+mn-lt"/>
                          <a:ea typeface="+mn-ea"/>
                          <a:cs typeface="+mn-cs"/>
                        </a:rPr>
                        <a:t>Je limite autant que possible le gaspillage (eau, énergie, matières premières, etc.)</a:t>
                      </a:r>
                      <a:endParaRPr lang="fr-BE"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263480303"/>
                  </a:ext>
                </a:extLst>
              </a:tr>
            </a:tbl>
          </a:graphicData>
        </a:graphic>
      </p:graphicFrame>
    </p:spTree>
    <p:extLst>
      <p:ext uri="{BB962C8B-B14F-4D97-AF65-F5344CB8AC3E}">
        <p14:creationId xmlns:p14="http://schemas.microsoft.com/office/powerpoint/2010/main" val="1433149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1357910195"/>
              </p:ext>
            </p:extLst>
          </p:nvPr>
        </p:nvGraphicFramePr>
        <p:xfrm>
          <a:off x="991750" y="2410242"/>
          <a:ext cx="10362050" cy="3051810"/>
        </p:xfrm>
        <a:graphic>
          <a:graphicData uri="http://schemas.openxmlformats.org/drawingml/2006/table">
            <a:tbl>
              <a:tblPr firstRow="1" bandRow="1">
                <a:tableStyleId>{5C22544A-7EE6-4342-B048-85BDC9FD1C3A}</a:tableStyleId>
              </a:tblPr>
              <a:tblGrid>
                <a:gridCol w="2878501">
                  <a:extLst>
                    <a:ext uri="{9D8B030D-6E8A-4147-A177-3AD203B41FA5}">
                      <a16:colId xmlns:a16="http://schemas.microsoft.com/office/drawing/2014/main" val="2360323027"/>
                    </a:ext>
                  </a:extLst>
                </a:gridCol>
                <a:gridCol w="7483549">
                  <a:extLst>
                    <a:ext uri="{9D8B030D-6E8A-4147-A177-3AD203B41FA5}">
                      <a16:colId xmlns:a16="http://schemas.microsoft.com/office/drawing/2014/main" val="2632768541"/>
                    </a:ext>
                  </a:extLst>
                </a:gridCol>
              </a:tblGrid>
              <a:tr h="370840">
                <a:tc>
                  <a:txBody>
                    <a:bodyPr/>
                    <a:lstStyle/>
                    <a:p>
                      <a:pPr algn="r">
                        <a:lnSpc>
                          <a:spcPct val="115000"/>
                        </a:lnSpc>
                      </a:pPr>
                      <a:r>
                        <a:rPr lang="fr-BE" sz="1100" b="1" dirty="0">
                          <a:effectLst/>
                          <a:latin typeface="Arial" panose="020B0604020202020204" pitchFamily="34" charset="0"/>
                          <a:ea typeface="Arial" panose="020B0604020202020204" pitchFamily="34" charset="0"/>
                        </a:rPr>
                        <a:t>3 NIVEAUX</a:t>
                      </a:r>
                      <a:endParaRPr lang="fr-BE" sz="1100" dirty="0">
                        <a:effectLst/>
                        <a:latin typeface="Arial" panose="020B0604020202020204" pitchFamily="34" charset="0"/>
                        <a:ea typeface="Arial" panose="020B0604020202020204" pitchFamily="34" charset="0"/>
                      </a:endParaRPr>
                    </a:p>
                    <a:p>
                      <a:pPr>
                        <a:lnSpc>
                          <a:spcPct val="115000"/>
                        </a:lnSpc>
                      </a:pPr>
                      <a:r>
                        <a:rPr lang="fr-BE" sz="1100" b="1" dirty="0">
                          <a:effectLst/>
                          <a:latin typeface="Arial" panose="020B0604020202020204" pitchFamily="34" charset="0"/>
                          <a:ea typeface="Arial" panose="020B0604020202020204" pitchFamily="34" charset="0"/>
                        </a:rPr>
                        <a:t>5 DEGRES DE</a:t>
                      </a:r>
                      <a:endParaRPr lang="fr-BE" sz="1100" dirty="0">
                        <a:effectLst/>
                        <a:latin typeface="Arial" panose="020B0604020202020204" pitchFamily="34" charset="0"/>
                        <a:ea typeface="Arial" panose="020B0604020202020204" pitchFamily="34" charset="0"/>
                      </a:endParaRPr>
                    </a:p>
                    <a:p>
                      <a:pPr>
                        <a:lnSpc>
                          <a:spcPct val="115000"/>
                        </a:lnSpc>
                      </a:pPr>
                      <a:r>
                        <a:rPr lang="fr-BE" sz="1100" b="1" dirty="0">
                          <a:effectLst/>
                          <a:latin typeface="Arial" panose="020B0604020202020204" pitchFamily="34" charset="0"/>
                          <a:ea typeface="Arial" panose="020B0604020202020204" pitchFamily="34" charset="0"/>
                        </a:rPr>
                        <a:t>COMPETENCES</a:t>
                      </a:r>
                      <a:endParaRPr lang="fr-BE" sz="11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C. Formation DD à part entière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(Métiers d’avenir en lien avec le DD)</a:t>
                      </a:r>
                    </a:p>
                    <a:p>
                      <a:pPr>
                        <a:lnSpc>
                          <a:spcPct val="115000"/>
                        </a:lnSpc>
                      </a:pPr>
                      <a:endParaRPr lang="fr-BE"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41713125"/>
                  </a:ext>
                </a:extLst>
              </a:tr>
              <a:tr h="370840">
                <a:tc>
                  <a:txBody>
                    <a:bodyPr/>
                    <a:lstStyle/>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3. Mobilisation de tous les acteurs</a:t>
                      </a:r>
                    </a:p>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(F. adultes)</a:t>
                      </a:r>
                    </a:p>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 </a:t>
                      </a:r>
                    </a:p>
                    <a:p>
                      <a:pPr marL="0" algn="l" defTabSz="914400" rtl="0" eaLnBrk="1" latinLnBrk="0" hangingPunct="1">
                        <a:lnSpc>
                          <a:spcPct val="115000"/>
                        </a:lnSpc>
                      </a:pPr>
                      <a:r>
                        <a:rPr lang="fr-BE" sz="1100" b="1" kern="1200" dirty="0">
                          <a:solidFill>
                            <a:schemeClr val="dk1"/>
                          </a:solidFill>
                          <a:effectLst/>
                          <a:latin typeface="Arial" panose="020B0604020202020204" pitchFamily="34" charset="0"/>
                          <a:ea typeface="+mn-ea"/>
                          <a:cs typeface="+mn-cs"/>
                        </a:rPr>
                        <a:t>Inquiétudes personnelles / préoccupations de l’entreprise</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Parties prenantes internes : actionnaires, direction, salariés, délégués syndicaux, etc.</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Parties prenantes externes : clients, consommateurs, fournisseurs, partenaires institutionnels, associations, etc. </a:t>
                      </a:r>
                    </a:p>
                    <a:p>
                      <a:pPr marL="171450" indent="-171450" algn="l" defTabSz="914400" rtl="0" eaLnBrk="1" latinLnBrk="0" hangingPunct="1">
                        <a:lnSpc>
                          <a:spcPct val="115000"/>
                        </a:lnSpc>
                        <a:buFontTx/>
                        <a:buChar char="-"/>
                      </a:pPr>
                      <a:endParaRPr lang="fr-BE" sz="1100" b="1" kern="1200" dirty="0">
                        <a:solidFill>
                          <a:schemeClr val="dk1"/>
                        </a:solidFill>
                        <a:effectLst/>
                        <a:latin typeface="Arial" panose="020B0604020202020204" pitchFamily="34" charset="0"/>
                        <a:ea typeface="Arial" panose="020B0604020202020204" pitchFamily="34" charset="0"/>
                        <a:cs typeface="+mn-cs"/>
                      </a:endParaRPr>
                    </a:p>
                  </a:txBody>
                  <a:tcPr marL="68580" marR="68580" marT="0" marB="0"/>
                </a:tc>
                <a:tc>
                  <a:txBody>
                    <a:bodyPr/>
                    <a:lstStyle/>
                    <a:p>
                      <a:r>
                        <a:rPr lang="fr-BE" sz="1800" b="1" u="sng" kern="1200" dirty="0">
                          <a:solidFill>
                            <a:schemeClr val="dk1"/>
                          </a:solidFill>
                          <a:effectLst/>
                          <a:latin typeface="+mn-lt"/>
                          <a:ea typeface="+mn-ea"/>
                          <a:cs typeface="+mn-cs"/>
                        </a:rPr>
                        <a:t>3.2.</a:t>
                      </a:r>
                      <a:r>
                        <a:rPr lang="fr-BE" sz="1800" u="sng" kern="1200" dirty="0">
                          <a:solidFill>
                            <a:schemeClr val="dk1"/>
                          </a:solidFill>
                          <a:effectLst/>
                          <a:latin typeface="+mn-lt"/>
                          <a:ea typeface="+mn-ea"/>
                          <a:cs typeface="+mn-cs"/>
                        </a:rPr>
                        <a:t> Entrer dans une démarche qualité durable</a:t>
                      </a:r>
                      <a:endParaRPr lang="fr-BE" sz="1800" kern="1200" dirty="0">
                        <a:solidFill>
                          <a:schemeClr val="dk1"/>
                        </a:solidFill>
                        <a:effectLst/>
                        <a:latin typeface="+mn-lt"/>
                        <a:ea typeface="+mn-ea"/>
                        <a:cs typeface="+mn-cs"/>
                      </a:endParaRPr>
                    </a:p>
                    <a:p>
                      <a:r>
                        <a:rPr lang="fr-BE" sz="1800" kern="1200" dirty="0">
                          <a:solidFill>
                            <a:schemeClr val="dk1"/>
                          </a:solidFill>
                          <a:effectLst/>
                          <a:latin typeface="+mn-lt"/>
                          <a:ea typeface="+mn-ea"/>
                          <a:cs typeface="+mn-cs"/>
                        </a:rPr>
                        <a:t>Je privilégie la robustesse à la rentabilité / performance à tout prix</a:t>
                      </a:r>
                    </a:p>
                    <a:p>
                      <a:r>
                        <a:rPr lang="fr-BE" sz="1800" kern="1200" dirty="0">
                          <a:solidFill>
                            <a:schemeClr val="dk1"/>
                          </a:solidFill>
                          <a:effectLst/>
                          <a:latin typeface="+mn-lt"/>
                          <a:ea typeface="+mn-ea"/>
                          <a:cs typeface="+mn-cs"/>
                        </a:rPr>
                        <a:t>Je favorise l’économie sociale</a:t>
                      </a:r>
                    </a:p>
                    <a:p>
                      <a:r>
                        <a:rPr lang="fr-BE" sz="1800" kern="1200" dirty="0">
                          <a:solidFill>
                            <a:schemeClr val="dk1"/>
                          </a:solidFill>
                          <a:effectLst/>
                          <a:latin typeface="+mn-lt"/>
                          <a:ea typeface="+mn-ea"/>
                          <a:cs typeface="+mn-cs"/>
                        </a:rPr>
                        <a:t>Je privilégie le commerce équitable – Fairtrade</a:t>
                      </a:r>
                    </a:p>
                    <a:p>
                      <a:r>
                        <a:rPr lang="fr-BE" sz="1800" kern="1200" dirty="0">
                          <a:solidFill>
                            <a:schemeClr val="dk1"/>
                          </a:solidFill>
                          <a:effectLst/>
                          <a:latin typeface="+mn-lt"/>
                          <a:ea typeface="+mn-ea"/>
                          <a:cs typeface="+mn-cs"/>
                        </a:rPr>
                        <a:t>Je développe la vente et la logistique en circuit court</a:t>
                      </a:r>
                    </a:p>
                    <a:p>
                      <a:r>
                        <a:rPr lang="fr-BE" sz="1800" kern="1200" dirty="0">
                          <a:solidFill>
                            <a:schemeClr val="dk1"/>
                          </a:solidFill>
                          <a:effectLst/>
                          <a:latin typeface="+mn-lt"/>
                          <a:ea typeface="+mn-ea"/>
                          <a:cs typeface="+mn-cs"/>
                        </a:rPr>
                        <a:t>Je favorise le vrac</a:t>
                      </a:r>
                    </a:p>
                    <a:p>
                      <a:r>
                        <a:rPr lang="fr-BE" sz="1800" kern="1200" dirty="0">
                          <a:solidFill>
                            <a:schemeClr val="dk1"/>
                          </a:solidFill>
                          <a:effectLst/>
                          <a:latin typeface="+mn-lt"/>
                          <a:ea typeface="+mn-ea"/>
                          <a:cs typeface="+mn-cs"/>
                        </a:rPr>
                        <a:t>Je mets en place une gestion écologique / différenciée des espaces verts (approche et philosophie) : conception et entretien</a:t>
                      </a:r>
                      <a:endParaRPr lang="fr-BE"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263480303"/>
                  </a:ext>
                </a:extLst>
              </a:tr>
            </a:tbl>
          </a:graphicData>
        </a:graphic>
      </p:graphicFrame>
    </p:spTree>
    <p:extLst>
      <p:ext uri="{BB962C8B-B14F-4D97-AF65-F5344CB8AC3E}">
        <p14:creationId xmlns:p14="http://schemas.microsoft.com/office/powerpoint/2010/main" val="407060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200796562"/>
              </p:ext>
            </p:extLst>
          </p:nvPr>
        </p:nvGraphicFramePr>
        <p:xfrm>
          <a:off x="991750" y="2410242"/>
          <a:ext cx="10714697" cy="3803523"/>
        </p:xfrm>
        <a:graphic>
          <a:graphicData uri="http://schemas.openxmlformats.org/drawingml/2006/table">
            <a:tbl>
              <a:tblPr firstRow="1" bandRow="1">
                <a:tableStyleId>{5C22544A-7EE6-4342-B048-85BDC9FD1C3A}</a:tableStyleId>
              </a:tblPr>
              <a:tblGrid>
                <a:gridCol w="2453199">
                  <a:extLst>
                    <a:ext uri="{9D8B030D-6E8A-4147-A177-3AD203B41FA5}">
                      <a16:colId xmlns:a16="http://schemas.microsoft.com/office/drawing/2014/main" val="2360323027"/>
                    </a:ext>
                  </a:extLst>
                </a:gridCol>
                <a:gridCol w="8261498">
                  <a:extLst>
                    <a:ext uri="{9D8B030D-6E8A-4147-A177-3AD203B41FA5}">
                      <a16:colId xmlns:a16="http://schemas.microsoft.com/office/drawing/2014/main" val="2632768541"/>
                    </a:ext>
                  </a:extLst>
                </a:gridCol>
              </a:tblGrid>
              <a:tr h="370840">
                <a:tc>
                  <a:txBody>
                    <a:bodyPr/>
                    <a:lstStyle/>
                    <a:p>
                      <a:pPr algn="r">
                        <a:lnSpc>
                          <a:spcPct val="115000"/>
                        </a:lnSpc>
                      </a:pPr>
                      <a:r>
                        <a:rPr lang="fr-BE" sz="1100" b="1" dirty="0">
                          <a:effectLst/>
                          <a:latin typeface="Arial" panose="020B0604020202020204" pitchFamily="34" charset="0"/>
                          <a:ea typeface="Arial" panose="020B0604020202020204" pitchFamily="34" charset="0"/>
                        </a:rPr>
                        <a:t>3 NIVEAUX</a:t>
                      </a:r>
                      <a:endParaRPr lang="fr-BE" sz="1100" dirty="0">
                        <a:effectLst/>
                        <a:latin typeface="Arial" panose="020B0604020202020204" pitchFamily="34" charset="0"/>
                        <a:ea typeface="Arial" panose="020B0604020202020204" pitchFamily="34" charset="0"/>
                      </a:endParaRPr>
                    </a:p>
                    <a:p>
                      <a:pPr>
                        <a:lnSpc>
                          <a:spcPct val="115000"/>
                        </a:lnSpc>
                      </a:pPr>
                      <a:r>
                        <a:rPr lang="fr-BE" sz="1100" b="1" dirty="0">
                          <a:effectLst/>
                          <a:latin typeface="Arial" panose="020B0604020202020204" pitchFamily="34" charset="0"/>
                          <a:ea typeface="Arial" panose="020B0604020202020204" pitchFamily="34" charset="0"/>
                        </a:rPr>
                        <a:t>5 DEGRES DE</a:t>
                      </a:r>
                      <a:endParaRPr lang="fr-BE" sz="1100" dirty="0">
                        <a:effectLst/>
                        <a:latin typeface="Arial" panose="020B0604020202020204" pitchFamily="34" charset="0"/>
                        <a:ea typeface="Arial" panose="020B0604020202020204" pitchFamily="34" charset="0"/>
                      </a:endParaRPr>
                    </a:p>
                    <a:p>
                      <a:pPr>
                        <a:lnSpc>
                          <a:spcPct val="115000"/>
                        </a:lnSpc>
                      </a:pPr>
                      <a:r>
                        <a:rPr lang="fr-BE" sz="1100" b="1" dirty="0">
                          <a:effectLst/>
                          <a:latin typeface="Arial" panose="020B0604020202020204" pitchFamily="34" charset="0"/>
                          <a:ea typeface="Arial" panose="020B0604020202020204" pitchFamily="34" charset="0"/>
                        </a:rPr>
                        <a:t>COMPETENCES</a:t>
                      </a:r>
                      <a:endParaRPr lang="fr-BE" sz="11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B. Sensibilisation DD sectorielle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(Cours professionnels adultes)</a:t>
                      </a:r>
                    </a:p>
                  </a:txBody>
                  <a:tcPr marL="68580" marR="68580" marT="0" marB="0"/>
                </a:tc>
                <a:extLst>
                  <a:ext uri="{0D108BD9-81ED-4DB2-BD59-A6C34878D82A}">
                    <a16:rowId xmlns:a16="http://schemas.microsoft.com/office/drawing/2014/main" val="1741713125"/>
                  </a:ext>
                </a:extLst>
              </a:tr>
              <a:tr h="370840">
                <a:tc>
                  <a:txBody>
                    <a:bodyPr/>
                    <a:lstStyle/>
                    <a:p>
                      <a:r>
                        <a:rPr lang="fr-BE" sz="1100" b="1" kern="1200" dirty="0">
                          <a:solidFill>
                            <a:schemeClr val="dk1"/>
                          </a:solidFill>
                          <a:effectLst/>
                          <a:latin typeface="+mn-lt"/>
                          <a:ea typeface="+mn-ea"/>
                          <a:cs typeface="+mn-cs"/>
                        </a:rPr>
                        <a:t>4. Responsabilité sociétale et environnementale de l’entreprise</a:t>
                      </a:r>
                    </a:p>
                    <a:p>
                      <a:r>
                        <a:rPr lang="fr-BE" sz="1100" b="1" u="sng" kern="1200" dirty="0">
                          <a:solidFill>
                            <a:schemeClr val="dk1"/>
                          </a:solidFill>
                          <a:effectLst/>
                          <a:latin typeface="+mn-lt"/>
                          <a:ea typeface="+mn-ea"/>
                          <a:cs typeface="+mn-cs"/>
                        </a:rPr>
                        <a:t>(F. adultes)</a:t>
                      </a:r>
                      <a:endParaRPr lang="fr-BE" sz="1100" b="1" kern="1200" dirty="0">
                        <a:solidFill>
                          <a:schemeClr val="dk1"/>
                        </a:solidFill>
                        <a:effectLst/>
                        <a:latin typeface="+mn-lt"/>
                        <a:ea typeface="+mn-ea"/>
                        <a:cs typeface="+mn-cs"/>
                      </a:endParaRPr>
                    </a:p>
                    <a:p>
                      <a:r>
                        <a:rPr lang="fr-BE" sz="1100" b="1" kern="1200" dirty="0">
                          <a:solidFill>
                            <a:schemeClr val="dk1"/>
                          </a:solidFill>
                          <a:effectLst/>
                          <a:latin typeface="+mn-lt"/>
                          <a:ea typeface="+mn-ea"/>
                          <a:cs typeface="+mn-cs"/>
                        </a:rPr>
                        <a:t> </a:t>
                      </a:r>
                    </a:p>
                    <a:p>
                      <a:r>
                        <a:rPr lang="fr-BE" sz="1100" b="1" kern="1200" dirty="0">
                          <a:solidFill>
                            <a:schemeClr val="dk1"/>
                          </a:solidFill>
                          <a:effectLst/>
                          <a:latin typeface="+mn-lt"/>
                          <a:ea typeface="+mn-ea"/>
                          <a:cs typeface="+mn-cs"/>
                        </a:rPr>
                        <a:t>Certification et communication</a:t>
                      </a:r>
                    </a:p>
                    <a:p>
                      <a:endParaRPr lang="fr-BE" sz="1100" b="1" kern="1200" dirty="0">
                        <a:solidFill>
                          <a:schemeClr val="dk1"/>
                        </a:solidFill>
                        <a:effectLst/>
                        <a:latin typeface="+mn-lt"/>
                        <a:ea typeface="Arial" panose="020B0604020202020204" pitchFamily="34" charset="0"/>
                        <a:cs typeface="+mn-cs"/>
                      </a:endParaRPr>
                    </a:p>
                  </a:txBody>
                  <a:tcPr marL="68580" marR="68580" marT="0" marB="0"/>
                </a:tc>
                <a:tc>
                  <a:txBody>
                    <a:bodyPr/>
                    <a:lstStyle/>
                    <a:p>
                      <a:pPr>
                        <a:lnSpc>
                          <a:spcPct val="115000"/>
                        </a:lnSpc>
                      </a:pPr>
                      <a:r>
                        <a:rPr lang="fr-BE" sz="1800" b="1" u="sng" dirty="0">
                          <a:effectLst/>
                          <a:latin typeface="+mj-lt"/>
                          <a:ea typeface="Arial" panose="020B0604020202020204" pitchFamily="34" charset="0"/>
                        </a:rPr>
                        <a:t>4.2.</a:t>
                      </a:r>
                      <a:r>
                        <a:rPr lang="fr-BE" sz="1800" u="sng" dirty="0">
                          <a:effectLst/>
                          <a:latin typeface="+mj-lt"/>
                          <a:ea typeface="Arial" panose="020B0604020202020204" pitchFamily="34" charset="0"/>
                        </a:rPr>
                        <a:t> Communiquer sur la stratégie de durabilité</a:t>
                      </a:r>
                    </a:p>
                    <a:p>
                      <a:r>
                        <a:rPr lang="fr-BE" sz="1600" b="1" u="none" kern="1200" dirty="0">
                          <a:solidFill>
                            <a:schemeClr val="dk1"/>
                          </a:solidFill>
                          <a:effectLst/>
                          <a:latin typeface="+mj-lt"/>
                          <a:ea typeface="+mn-ea"/>
                          <a:cs typeface="+mn-cs"/>
                        </a:rPr>
                        <a:t>Alimentation</a:t>
                      </a:r>
                    </a:p>
                    <a:p>
                      <a:r>
                        <a:rPr lang="fr-BE" sz="1600" kern="1200" dirty="0">
                          <a:solidFill>
                            <a:schemeClr val="dk1"/>
                          </a:solidFill>
                          <a:effectLst/>
                          <a:latin typeface="+mj-lt"/>
                          <a:ea typeface="+mn-ea"/>
                          <a:cs typeface="+mn-cs"/>
                        </a:rPr>
                        <a:t>- Je soutiens les filières et les principes du Bio : santé, écologie, équité, précaution, bien-être animal, etc.</a:t>
                      </a:r>
                    </a:p>
                    <a:p>
                      <a:r>
                        <a:rPr lang="fr-BE" sz="1600" b="1" u="none" kern="1200" dirty="0">
                          <a:solidFill>
                            <a:schemeClr val="dk1"/>
                          </a:solidFill>
                          <a:effectLst/>
                          <a:latin typeface="+mj-lt"/>
                          <a:ea typeface="+mn-ea"/>
                          <a:cs typeface="+mn-cs"/>
                        </a:rPr>
                        <a:t>Construction</a:t>
                      </a:r>
                    </a:p>
                    <a:p>
                      <a:r>
                        <a:rPr lang="fr-BE" sz="1600" kern="1200" dirty="0">
                          <a:solidFill>
                            <a:schemeClr val="dk1"/>
                          </a:solidFill>
                          <a:effectLst/>
                          <a:latin typeface="+mj-lt"/>
                          <a:ea typeface="+mn-ea"/>
                          <a:cs typeface="+mn-cs"/>
                        </a:rPr>
                        <a:t>- Je prescrits l’utilisation de matériaux recyclés, dans une logique d’économie circulaire</a:t>
                      </a:r>
                    </a:p>
                    <a:p>
                      <a:r>
                        <a:rPr lang="fr-BE" sz="1600" b="1" u="none" kern="1200" dirty="0">
                          <a:solidFill>
                            <a:schemeClr val="dk1"/>
                          </a:solidFill>
                          <a:effectLst/>
                          <a:latin typeface="+mj-lt"/>
                          <a:ea typeface="+mn-ea"/>
                          <a:cs typeface="+mn-cs"/>
                        </a:rPr>
                        <a:t>Secteurs verts</a:t>
                      </a:r>
                    </a:p>
                    <a:p>
                      <a:r>
                        <a:rPr lang="fr-BE" sz="1600" kern="1200" dirty="0">
                          <a:solidFill>
                            <a:schemeClr val="dk1"/>
                          </a:solidFill>
                          <a:effectLst/>
                          <a:latin typeface="+mj-lt"/>
                          <a:ea typeface="+mn-ea"/>
                          <a:cs typeface="+mn-cs"/>
                        </a:rPr>
                        <a:t>- Je favorise la biodiversité des espaces verts (conservation de la nature et préservation des écosystèmes) et les écosystèmes « zéro-phyto »</a:t>
                      </a:r>
                    </a:p>
                    <a:p>
                      <a:r>
                        <a:rPr lang="fr-BE" sz="1600" b="1" u="none" kern="1200" dirty="0">
                          <a:solidFill>
                            <a:schemeClr val="dk1"/>
                          </a:solidFill>
                          <a:effectLst/>
                          <a:latin typeface="+mj-lt"/>
                          <a:ea typeface="+mn-ea"/>
                          <a:cs typeface="+mn-cs"/>
                        </a:rPr>
                        <a:t>Secteurs des soins aux personnes</a:t>
                      </a:r>
                    </a:p>
                    <a:p>
                      <a:r>
                        <a:rPr lang="fr-BE" sz="1600" kern="1200" dirty="0">
                          <a:solidFill>
                            <a:schemeClr val="dk1"/>
                          </a:solidFill>
                          <a:effectLst/>
                          <a:latin typeface="+mj-lt"/>
                          <a:ea typeface="+mn-ea"/>
                          <a:cs typeface="+mn-cs"/>
                        </a:rPr>
                        <a:t>- Je remplace les produits chimiques par des produits naturels, bio, « raisonnés », plus respectueux de la nature et de la peau, moins ancrés dans une logique de consommation effrénée, … </a:t>
                      </a:r>
                      <a:r>
                        <a:rPr lang="fr-BE" sz="1600" kern="1200" dirty="0">
                          <a:solidFill>
                            <a:schemeClr val="dk1"/>
                          </a:solidFill>
                          <a:effectLst/>
                          <a:latin typeface="+mn-lt"/>
                          <a:ea typeface="+mn-ea"/>
                          <a:cs typeface="+mn-cs"/>
                        </a:rPr>
                        <a:t>(ex. colorants en coiffure) </a:t>
                      </a:r>
                      <a:endParaRPr lang="fr-BE" sz="1600" u="none" dirty="0">
                        <a:effectLst/>
                        <a:latin typeface="+mj-lt"/>
                        <a:ea typeface="Arial" panose="020B0604020202020204" pitchFamily="34" charset="0"/>
                      </a:endParaRPr>
                    </a:p>
                  </a:txBody>
                  <a:tcPr marL="68580" marR="68580" marT="0" marB="0"/>
                </a:tc>
                <a:extLst>
                  <a:ext uri="{0D108BD9-81ED-4DB2-BD59-A6C34878D82A}">
                    <a16:rowId xmlns:a16="http://schemas.microsoft.com/office/drawing/2014/main" val="1263480303"/>
                  </a:ext>
                </a:extLst>
              </a:tr>
            </a:tbl>
          </a:graphicData>
        </a:graphic>
      </p:graphicFrame>
    </p:spTree>
    <p:extLst>
      <p:ext uri="{BB962C8B-B14F-4D97-AF65-F5344CB8AC3E}">
        <p14:creationId xmlns:p14="http://schemas.microsoft.com/office/powerpoint/2010/main" val="14008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200" y="1832202"/>
            <a:ext cx="11049001" cy="4159250"/>
          </a:xfrm>
        </p:spPr>
        <p:txBody>
          <a:bodyPr>
            <a:noAutofit/>
          </a:bodyPr>
          <a:lstStyle/>
          <a:p>
            <a:pPr>
              <a:lnSpc>
                <a:spcPct val="100000"/>
              </a:lnSpc>
              <a:spcBef>
                <a:spcPts val="0"/>
              </a:spcBef>
            </a:pPr>
            <a:r>
              <a:rPr lang="fr-BE" b="1" dirty="0">
                <a:solidFill>
                  <a:schemeClr val="tx1"/>
                </a:solidFill>
              </a:rPr>
              <a:t> GRILLE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Réunion du Partenariat wallon pour un développement durable</a:t>
            </a: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959819973"/>
              </p:ext>
            </p:extLst>
          </p:nvPr>
        </p:nvGraphicFramePr>
        <p:xfrm>
          <a:off x="838200" y="2538667"/>
          <a:ext cx="10810390" cy="3585591"/>
        </p:xfrm>
        <a:graphic>
          <a:graphicData uri="http://schemas.openxmlformats.org/drawingml/2006/table">
            <a:tbl>
              <a:tblPr firstRow="1" bandRow="1">
                <a:tableStyleId>{5C22544A-7EE6-4342-B048-85BDC9FD1C3A}</a:tableStyleId>
              </a:tblPr>
              <a:tblGrid>
                <a:gridCol w="2967951">
                  <a:extLst>
                    <a:ext uri="{9D8B030D-6E8A-4147-A177-3AD203B41FA5}">
                      <a16:colId xmlns:a16="http://schemas.microsoft.com/office/drawing/2014/main" val="2360323027"/>
                    </a:ext>
                  </a:extLst>
                </a:gridCol>
                <a:gridCol w="7842439">
                  <a:extLst>
                    <a:ext uri="{9D8B030D-6E8A-4147-A177-3AD203B41FA5}">
                      <a16:colId xmlns:a16="http://schemas.microsoft.com/office/drawing/2014/main" val="1446748135"/>
                    </a:ext>
                  </a:extLst>
                </a:gridCol>
              </a:tblGrid>
              <a:tr h="370840">
                <a:tc>
                  <a:txBody>
                    <a:bodyPr/>
                    <a:lstStyle/>
                    <a:p>
                      <a:pPr algn="r">
                        <a:lnSpc>
                          <a:spcPct val="115000"/>
                        </a:lnSpc>
                      </a:pPr>
                      <a:r>
                        <a:rPr lang="fr-BE" sz="1100" b="1">
                          <a:effectLst/>
                          <a:latin typeface="Arial" panose="020B0604020202020204" pitchFamily="34" charset="0"/>
                          <a:ea typeface="Arial" panose="020B0604020202020204" pitchFamily="34" charset="0"/>
                        </a:rPr>
                        <a:t>3 NIVEAUX</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5 DEGRES DE</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COMPETENCES</a:t>
                      </a:r>
                      <a:endParaRPr lang="fr-BE"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C. Formation DD à part entière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(Métiers d’avenir en lien avec le DD)</a:t>
                      </a:r>
                    </a:p>
                  </a:txBody>
                  <a:tcPr marL="68580" marR="68580" marT="0" marB="0"/>
                </a:tc>
                <a:extLst>
                  <a:ext uri="{0D108BD9-81ED-4DB2-BD59-A6C34878D82A}">
                    <a16:rowId xmlns:a16="http://schemas.microsoft.com/office/drawing/2014/main" val="1741713125"/>
                  </a:ext>
                </a:extLst>
              </a:tr>
              <a:tr h="370840">
                <a:tc>
                  <a:txBody>
                    <a:bodyPr/>
                    <a:lstStyle/>
                    <a:p>
                      <a:r>
                        <a:rPr lang="fr-BE" sz="1100" b="1" kern="1200" dirty="0">
                          <a:solidFill>
                            <a:schemeClr val="dk1"/>
                          </a:solidFill>
                          <a:effectLst/>
                          <a:latin typeface="+mn-lt"/>
                          <a:ea typeface="+mn-ea"/>
                          <a:cs typeface="+mn-cs"/>
                        </a:rPr>
                        <a:t>5. Développement de l’entreprise en matière de DD</a:t>
                      </a:r>
                    </a:p>
                    <a:p>
                      <a:r>
                        <a:rPr lang="fr-BE" sz="1100" b="1" kern="1200" dirty="0">
                          <a:solidFill>
                            <a:schemeClr val="dk1"/>
                          </a:solidFill>
                          <a:effectLst/>
                          <a:latin typeface="+mn-lt"/>
                          <a:ea typeface="+mn-ea"/>
                          <a:cs typeface="+mn-cs"/>
                        </a:rPr>
                        <a:t> </a:t>
                      </a:r>
                    </a:p>
                    <a:p>
                      <a:r>
                        <a:rPr lang="fr-BE" sz="1100" b="1" kern="1200" dirty="0">
                          <a:solidFill>
                            <a:schemeClr val="dk1"/>
                          </a:solidFill>
                          <a:effectLst/>
                          <a:latin typeface="+mn-lt"/>
                          <a:ea typeface="+mn-ea"/>
                          <a:cs typeface="+mn-cs"/>
                        </a:rPr>
                        <a:t>Identification des avancées et des lacunes en matière de DD et résolution des problèmes</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Techniques et technologies</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Modèles économiques</a:t>
                      </a:r>
                    </a:p>
                    <a:p>
                      <a:pPr marL="0" indent="0" algn="l" defTabSz="914400" rtl="0" eaLnBrk="1" latinLnBrk="0" hangingPunct="1">
                        <a:lnSpc>
                          <a:spcPct val="115000"/>
                        </a:lnSpc>
                        <a:buFontTx/>
                        <a:buNone/>
                      </a:pPr>
                      <a:endParaRPr lang="fr-BE" sz="1100" b="1" kern="1200" dirty="0">
                        <a:solidFill>
                          <a:schemeClr val="dk1"/>
                        </a:solidFill>
                        <a:effectLst/>
                        <a:latin typeface="Arial" panose="020B0604020202020204" pitchFamily="34" charset="0"/>
                        <a:ea typeface="+mn-ea"/>
                        <a:cs typeface="+mn-cs"/>
                      </a:endParaRPr>
                    </a:p>
                  </a:txBody>
                  <a:tcPr marL="68580" marR="68580" marT="0" marB="0"/>
                </a:tc>
                <a:tc>
                  <a:txBody>
                    <a:bodyPr/>
                    <a:lstStyle/>
                    <a:p>
                      <a:pPr>
                        <a:lnSpc>
                          <a:spcPct val="115000"/>
                        </a:lnSpc>
                      </a:pPr>
                      <a:r>
                        <a:rPr lang="fr-BE" sz="1600" b="1" u="sng" dirty="0">
                          <a:effectLst/>
                          <a:latin typeface="Arial" panose="020B0604020202020204" pitchFamily="34" charset="0"/>
                          <a:ea typeface="Arial" panose="020B0604020202020204" pitchFamily="34" charset="0"/>
                        </a:rPr>
                        <a:t>5.2.</a:t>
                      </a:r>
                      <a:r>
                        <a:rPr lang="fr-BE" sz="1600" u="sng" dirty="0">
                          <a:effectLst/>
                          <a:latin typeface="Arial" panose="020B0604020202020204" pitchFamily="34" charset="0"/>
                          <a:ea typeface="Arial" panose="020B0604020202020204" pitchFamily="34" charset="0"/>
                        </a:rPr>
                        <a:t> Identifier le modèle économique (besoins et solutions)</a:t>
                      </a:r>
                      <a:endParaRPr lang="fr-BE" sz="1600" dirty="0">
                        <a:effectLst/>
                        <a:latin typeface="Arial" panose="020B0604020202020204" pitchFamily="34" charset="0"/>
                        <a:ea typeface="Arial" panose="020B0604020202020204" pitchFamily="34" charset="0"/>
                      </a:endParaRPr>
                    </a:p>
                    <a:p>
                      <a:r>
                        <a:rPr lang="fr-BE" sz="1800" kern="1200" dirty="0">
                          <a:solidFill>
                            <a:schemeClr val="dk1"/>
                          </a:solidFill>
                          <a:effectLst/>
                          <a:latin typeface="+mn-lt"/>
                          <a:ea typeface="+mn-ea"/>
                          <a:cs typeface="+mn-cs"/>
                        </a:rPr>
                        <a:t>Pour </a:t>
                      </a:r>
                      <a:r>
                        <a:rPr lang="fr-BE" sz="1800" u="sng" kern="1200" dirty="0">
                          <a:solidFill>
                            <a:schemeClr val="dk1"/>
                          </a:solidFill>
                          <a:effectLst/>
                          <a:latin typeface="+mn-lt"/>
                          <a:ea typeface="+mn-ea"/>
                          <a:cs typeface="+mn-cs"/>
                        </a:rPr>
                        <a:t>mon entreprise</a:t>
                      </a:r>
                      <a:r>
                        <a:rPr lang="fr-BE" sz="1800" kern="1200" dirty="0">
                          <a:solidFill>
                            <a:schemeClr val="dk1"/>
                          </a:solidFill>
                          <a:effectLst/>
                          <a:latin typeface="+mn-lt"/>
                          <a:ea typeface="+mn-ea"/>
                          <a:cs typeface="+mn-cs"/>
                        </a:rPr>
                        <a:t>, je définis le modèle / la logique économique à adopter</a:t>
                      </a:r>
                    </a:p>
                    <a:p>
                      <a:r>
                        <a:rPr lang="fr-BE" sz="1800" kern="1200" dirty="0">
                          <a:solidFill>
                            <a:schemeClr val="dk1"/>
                          </a:solidFill>
                          <a:effectLst/>
                          <a:latin typeface="+mn-lt"/>
                          <a:ea typeface="+mn-ea"/>
                          <a:cs typeface="+mn-cs"/>
                        </a:rPr>
                        <a:t>- Modèle économique linéaire (conventionnel), circulaire, social, etc. ?</a:t>
                      </a:r>
                    </a:p>
                    <a:p>
                      <a:r>
                        <a:rPr lang="fr-BE" sz="1800" kern="1200" dirty="0">
                          <a:solidFill>
                            <a:schemeClr val="dk1"/>
                          </a:solidFill>
                          <a:effectLst/>
                          <a:latin typeface="+mn-lt"/>
                          <a:ea typeface="+mn-ea"/>
                          <a:cs typeface="+mn-cs"/>
                        </a:rPr>
                        <a:t>- Travailler en B to C et/ou en B to B ?</a:t>
                      </a:r>
                    </a:p>
                    <a:p>
                      <a:r>
                        <a:rPr lang="fr-BE" sz="1800" kern="1200" dirty="0">
                          <a:solidFill>
                            <a:schemeClr val="dk1"/>
                          </a:solidFill>
                          <a:effectLst/>
                          <a:latin typeface="+mn-lt"/>
                          <a:ea typeface="+mn-ea"/>
                          <a:cs typeface="+mn-cs"/>
                        </a:rPr>
                        <a:t>- Organiser l’activité économique en coopérative ?</a:t>
                      </a:r>
                    </a:p>
                    <a:p>
                      <a:r>
                        <a:rPr lang="fr-BE" sz="1800" kern="1200" dirty="0">
                          <a:solidFill>
                            <a:schemeClr val="dk1"/>
                          </a:solidFill>
                          <a:effectLst/>
                          <a:latin typeface="+mn-lt"/>
                          <a:ea typeface="+mn-ea"/>
                          <a:cs typeface="+mn-cs"/>
                        </a:rPr>
                        <a:t>- Intégrer un groupement d’employeurs ?</a:t>
                      </a:r>
                    </a:p>
                    <a:p>
                      <a:r>
                        <a:rPr lang="fr-BE" sz="1800" b="1" u="none" kern="1200" dirty="0">
                          <a:solidFill>
                            <a:schemeClr val="dk1"/>
                          </a:solidFill>
                          <a:effectLst/>
                          <a:latin typeface="+mn-lt"/>
                          <a:ea typeface="+mn-ea"/>
                          <a:cs typeface="+mn-cs"/>
                        </a:rPr>
                        <a:t>Alimentation</a:t>
                      </a:r>
                    </a:p>
                    <a:p>
                      <a:r>
                        <a:rPr lang="fr-BE" sz="1800" u="none" kern="1200" dirty="0">
                          <a:solidFill>
                            <a:schemeClr val="dk1"/>
                          </a:solidFill>
                          <a:effectLst/>
                          <a:latin typeface="+mn-lt"/>
                          <a:ea typeface="+mn-ea"/>
                          <a:cs typeface="+mn-cs"/>
                        </a:rPr>
                        <a:t>D</a:t>
                      </a:r>
                      <a:r>
                        <a:rPr lang="fr-BE" sz="1800" kern="1200" dirty="0">
                          <a:solidFill>
                            <a:schemeClr val="dk1"/>
                          </a:solidFill>
                          <a:effectLst/>
                          <a:latin typeface="+mn-lt"/>
                          <a:ea typeface="+mn-ea"/>
                          <a:cs typeface="+mn-cs"/>
                        </a:rPr>
                        <a:t>e nouveaux modèles font leur apparition, en lien avec le développement de nouvelles filières de production et de nouveaux modes de consommation (exemple: filière des céréales panifiables, filière aquacole, filière en circuit court, …)</a:t>
                      </a:r>
                      <a:endParaRPr lang="fr-BE" sz="1600" b="1" u="sng"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263480303"/>
                  </a:ext>
                </a:extLst>
              </a:tr>
            </a:tbl>
          </a:graphicData>
        </a:graphic>
      </p:graphicFrame>
    </p:spTree>
    <p:extLst>
      <p:ext uri="{BB962C8B-B14F-4D97-AF65-F5344CB8AC3E}">
        <p14:creationId xmlns:p14="http://schemas.microsoft.com/office/powerpoint/2010/main" val="369056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 GRILLE des compétences liées au DEVELOPPEMENT DURABLE :</a:t>
            </a:r>
          </a:p>
          <a:p>
            <a:pPr marL="342900"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Réunion du Partenariat wallon pour un développement durable</a:t>
            </a: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Tableau 6">
            <a:extLst>
              <a:ext uri="{FF2B5EF4-FFF2-40B4-BE49-F238E27FC236}">
                <a16:creationId xmlns:a16="http://schemas.microsoft.com/office/drawing/2014/main" id="{5BDA4D36-6253-6A12-38FE-593DBB846EB5}"/>
              </a:ext>
            </a:extLst>
          </p:cNvPr>
          <p:cNvGraphicFramePr>
            <a:graphicFrameLocks noGrp="1"/>
          </p:cNvGraphicFramePr>
          <p:nvPr>
            <p:extLst>
              <p:ext uri="{D42A27DB-BD31-4B8C-83A1-F6EECF244321}">
                <p14:modId xmlns:p14="http://schemas.microsoft.com/office/powerpoint/2010/main" val="3446086735"/>
              </p:ext>
            </p:extLst>
          </p:nvPr>
        </p:nvGraphicFramePr>
        <p:xfrm>
          <a:off x="991749" y="2410242"/>
          <a:ext cx="10714697" cy="3829431"/>
        </p:xfrm>
        <a:graphic>
          <a:graphicData uri="http://schemas.openxmlformats.org/drawingml/2006/table">
            <a:tbl>
              <a:tblPr firstRow="1" bandRow="1">
                <a:tableStyleId>{5C22544A-7EE6-4342-B048-85BDC9FD1C3A}</a:tableStyleId>
              </a:tblPr>
              <a:tblGrid>
                <a:gridCol w="2941679">
                  <a:extLst>
                    <a:ext uri="{9D8B030D-6E8A-4147-A177-3AD203B41FA5}">
                      <a16:colId xmlns:a16="http://schemas.microsoft.com/office/drawing/2014/main" val="2360323027"/>
                    </a:ext>
                  </a:extLst>
                </a:gridCol>
                <a:gridCol w="7773018">
                  <a:extLst>
                    <a:ext uri="{9D8B030D-6E8A-4147-A177-3AD203B41FA5}">
                      <a16:colId xmlns:a16="http://schemas.microsoft.com/office/drawing/2014/main" val="1446748135"/>
                    </a:ext>
                  </a:extLst>
                </a:gridCol>
              </a:tblGrid>
              <a:tr h="370840">
                <a:tc>
                  <a:txBody>
                    <a:bodyPr/>
                    <a:lstStyle/>
                    <a:p>
                      <a:pPr algn="r">
                        <a:lnSpc>
                          <a:spcPct val="115000"/>
                        </a:lnSpc>
                      </a:pPr>
                      <a:r>
                        <a:rPr lang="fr-BE" sz="1100" b="1">
                          <a:effectLst/>
                          <a:latin typeface="Arial" panose="020B0604020202020204" pitchFamily="34" charset="0"/>
                          <a:ea typeface="Arial" panose="020B0604020202020204" pitchFamily="34" charset="0"/>
                        </a:rPr>
                        <a:t>3 NIVEAUX</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5 DEGRES DE</a:t>
                      </a:r>
                      <a:endParaRPr lang="fr-BE" sz="1100">
                        <a:effectLst/>
                        <a:latin typeface="Arial" panose="020B0604020202020204" pitchFamily="34" charset="0"/>
                        <a:ea typeface="Arial" panose="020B0604020202020204" pitchFamily="34" charset="0"/>
                      </a:endParaRPr>
                    </a:p>
                    <a:p>
                      <a:pPr>
                        <a:lnSpc>
                          <a:spcPct val="115000"/>
                        </a:lnSpc>
                      </a:pPr>
                      <a:r>
                        <a:rPr lang="fr-BE" sz="1100" b="1">
                          <a:effectLst/>
                          <a:latin typeface="Arial" panose="020B0604020202020204" pitchFamily="34" charset="0"/>
                          <a:ea typeface="Arial" panose="020B0604020202020204" pitchFamily="34" charset="0"/>
                        </a:rPr>
                        <a:t>COMPETENCES</a:t>
                      </a:r>
                      <a:endParaRPr lang="fr-BE" sz="11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fr-BE" sz="1100" b="1" dirty="0">
                          <a:effectLst/>
                          <a:latin typeface="Arial" panose="020B0604020202020204" pitchFamily="34" charset="0"/>
                          <a:ea typeface="Arial" panose="020B0604020202020204" pitchFamily="34" charset="0"/>
                        </a:rPr>
                        <a:t>C. Formation DD à part entière</a:t>
                      </a:r>
                      <a:endParaRPr lang="fr-BE" sz="1100" dirty="0">
                        <a:effectLst/>
                        <a:latin typeface="Arial" panose="020B0604020202020204" pitchFamily="34" charset="0"/>
                        <a:ea typeface="Arial" panose="020B0604020202020204" pitchFamily="34" charset="0"/>
                      </a:endParaRPr>
                    </a:p>
                    <a:p>
                      <a:pPr>
                        <a:lnSpc>
                          <a:spcPct val="115000"/>
                        </a:lnSpc>
                      </a:pPr>
                      <a:r>
                        <a:rPr lang="fr-BE" sz="1100" dirty="0">
                          <a:effectLst/>
                          <a:latin typeface="Arial" panose="020B0604020202020204" pitchFamily="34" charset="0"/>
                          <a:ea typeface="Arial" panose="020B0604020202020204" pitchFamily="34" charset="0"/>
                        </a:rPr>
                        <a:t>(Métiers d’avenir en lien avec le DD)</a:t>
                      </a:r>
                    </a:p>
                  </a:txBody>
                  <a:tcPr marL="68580" marR="68580" marT="0" marB="0"/>
                </a:tc>
                <a:extLst>
                  <a:ext uri="{0D108BD9-81ED-4DB2-BD59-A6C34878D82A}">
                    <a16:rowId xmlns:a16="http://schemas.microsoft.com/office/drawing/2014/main" val="1741713125"/>
                  </a:ext>
                </a:extLst>
              </a:tr>
              <a:tr h="370840">
                <a:tc>
                  <a:txBody>
                    <a:bodyPr/>
                    <a:lstStyle/>
                    <a:p>
                      <a:r>
                        <a:rPr lang="fr-BE" sz="1100" b="1" kern="1200" dirty="0">
                          <a:solidFill>
                            <a:schemeClr val="dk1"/>
                          </a:solidFill>
                          <a:effectLst/>
                          <a:latin typeface="+mn-lt"/>
                          <a:ea typeface="+mn-ea"/>
                          <a:cs typeface="+mn-cs"/>
                        </a:rPr>
                        <a:t>5. Développement de l’entreprise en matière de DD</a:t>
                      </a:r>
                    </a:p>
                    <a:p>
                      <a:r>
                        <a:rPr lang="fr-BE" sz="1100" b="1" kern="1200" dirty="0">
                          <a:solidFill>
                            <a:schemeClr val="dk1"/>
                          </a:solidFill>
                          <a:effectLst/>
                          <a:latin typeface="+mn-lt"/>
                          <a:ea typeface="+mn-ea"/>
                          <a:cs typeface="+mn-cs"/>
                        </a:rPr>
                        <a:t> </a:t>
                      </a:r>
                    </a:p>
                    <a:p>
                      <a:r>
                        <a:rPr lang="fr-BE" sz="1100" b="1" kern="1200" dirty="0">
                          <a:solidFill>
                            <a:schemeClr val="dk1"/>
                          </a:solidFill>
                          <a:effectLst/>
                          <a:latin typeface="+mn-lt"/>
                          <a:ea typeface="+mn-ea"/>
                          <a:cs typeface="+mn-cs"/>
                        </a:rPr>
                        <a:t>Identification des avancées et des lacunes en matière de DD et résolution des problèmes</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Techniques et technologies</a:t>
                      </a:r>
                    </a:p>
                    <a:p>
                      <a:pPr marL="171450" indent="-171450" algn="l" defTabSz="914400" rtl="0" eaLnBrk="1" latinLnBrk="0" hangingPunct="1">
                        <a:lnSpc>
                          <a:spcPct val="115000"/>
                        </a:lnSpc>
                        <a:buFontTx/>
                        <a:buChar char="-"/>
                      </a:pPr>
                      <a:r>
                        <a:rPr lang="fr-BE" sz="1100" b="1" kern="1200" dirty="0">
                          <a:solidFill>
                            <a:schemeClr val="dk1"/>
                          </a:solidFill>
                          <a:effectLst/>
                          <a:latin typeface="Arial" panose="020B0604020202020204" pitchFamily="34" charset="0"/>
                          <a:ea typeface="+mn-ea"/>
                          <a:cs typeface="+mn-cs"/>
                        </a:rPr>
                        <a:t>Modèles économiques</a:t>
                      </a:r>
                    </a:p>
                    <a:p>
                      <a:pPr marL="0" indent="0" algn="l" defTabSz="914400" rtl="0" eaLnBrk="1" latinLnBrk="0" hangingPunct="1">
                        <a:lnSpc>
                          <a:spcPct val="115000"/>
                        </a:lnSpc>
                        <a:buFontTx/>
                        <a:buNone/>
                      </a:pPr>
                      <a:endParaRPr lang="fr-BE" sz="1100" b="1" kern="1200" dirty="0">
                        <a:solidFill>
                          <a:schemeClr val="dk1"/>
                        </a:solidFill>
                        <a:effectLst/>
                        <a:latin typeface="Arial" panose="020B0604020202020204" pitchFamily="34" charset="0"/>
                        <a:ea typeface="+mn-ea"/>
                        <a:cs typeface="+mn-cs"/>
                      </a:endParaRPr>
                    </a:p>
                  </a:txBody>
                  <a:tcPr marL="68580" marR="68580" marT="0" marB="0"/>
                </a:tc>
                <a:tc>
                  <a:txBody>
                    <a:bodyPr/>
                    <a:lstStyle/>
                    <a:p>
                      <a:pPr>
                        <a:lnSpc>
                          <a:spcPct val="115000"/>
                        </a:lnSpc>
                      </a:pPr>
                      <a:r>
                        <a:rPr lang="fr-BE" sz="1600" b="1" u="sng" dirty="0">
                          <a:effectLst/>
                          <a:latin typeface="Arial" panose="020B0604020202020204" pitchFamily="34" charset="0"/>
                          <a:ea typeface="Arial" panose="020B0604020202020204" pitchFamily="34" charset="0"/>
                        </a:rPr>
                        <a:t>5.3.</a:t>
                      </a:r>
                      <a:r>
                        <a:rPr lang="fr-BE" sz="1600" u="sng" dirty="0">
                          <a:effectLst/>
                          <a:latin typeface="Arial" panose="020B0604020202020204" pitchFamily="34" charset="0"/>
                          <a:ea typeface="Arial" panose="020B0604020202020204" pitchFamily="34" charset="0"/>
                        </a:rPr>
                        <a:t> Utiliser les techniques et technologies (innovations, R &amp; D)</a:t>
                      </a:r>
                      <a:endParaRPr lang="fr-BE" sz="16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600" b="1" u="none" kern="1200" dirty="0">
                          <a:solidFill>
                            <a:schemeClr val="dk1"/>
                          </a:solidFill>
                          <a:effectLst/>
                          <a:latin typeface="+mn-lt"/>
                          <a:ea typeface="+mn-ea"/>
                          <a:cs typeface="+mn-cs"/>
                        </a:rPr>
                        <a:t>Secteurs verts</a:t>
                      </a:r>
                      <a:r>
                        <a:rPr lang="fr-BE" sz="1600" dirty="0">
                          <a:effectLst/>
                          <a:latin typeface="Arial" panose="020B0604020202020204" pitchFamily="34" charset="0"/>
                          <a:ea typeface="Arial" panose="020B0604020202020204" pitchFamily="34" charset="0"/>
                        </a:rPr>
                        <a:t> </a:t>
                      </a:r>
                    </a:p>
                    <a:p>
                      <a:r>
                        <a:rPr lang="fr-BE" sz="1800" u="none" kern="1200" dirty="0">
                          <a:solidFill>
                            <a:schemeClr val="dk1"/>
                          </a:solidFill>
                          <a:effectLst/>
                          <a:latin typeface="+mn-lt"/>
                          <a:ea typeface="+mn-ea"/>
                          <a:cs typeface="+mn-cs"/>
                        </a:rPr>
                        <a:t>E</a:t>
                      </a:r>
                      <a:r>
                        <a:rPr lang="fr-BE" sz="1800" kern="1200" dirty="0">
                          <a:solidFill>
                            <a:schemeClr val="dk1"/>
                          </a:solidFill>
                          <a:effectLst/>
                          <a:latin typeface="+mn-lt"/>
                          <a:ea typeface="+mn-ea"/>
                          <a:cs typeface="+mn-cs"/>
                        </a:rPr>
                        <a:t>n tant que professionnel, je fais en sorte de :</a:t>
                      </a:r>
                    </a:p>
                    <a:p>
                      <a:r>
                        <a:rPr lang="fr-BE" sz="1800" kern="1200" dirty="0">
                          <a:solidFill>
                            <a:schemeClr val="dk1"/>
                          </a:solidFill>
                          <a:effectLst/>
                          <a:latin typeface="+mn-lt"/>
                          <a:ea typeface="+mn-ea"/>
                          <a:cs typeface="+mn-cs"/>
                        </a:rPr>
                        <a:t>- Augmenter l’hétérogénéité fonctionnelle des paysages</a:t>
                      </a:r>
                    </a:p>
                    <a:p>
                      <a:pPr marL="0" indent="0">
                        <a:buFontTx/>
                        <a:buNone/>
                      </a:pPr>
                      <a:r>
                        <a:rPr lang="fr-BE" sz="1800" kern="1200" dirty="0">
                          <a:solidFill>
                            <a:schemeClr val="dk1"/>
                          </a:solidFill>
                          <a:effectLst/>
                          <a:latin typeface="+mn-lt"/>
                          <a:ea typeface="+mn-ea"/>
                          <a:cs typeface="+mn-cs"/>
                        </a:rPr>
                        <a:t>- Réaliser des aménagements limitant au maximum les impacts liés aux changements climatiques (sécheresse, inondations, îlots de chaleur, érosion, etc.)</a:t>
                      </a:r>
                    </a:p>
                    <a:p>
                      <a:pPr marL="0" indent="0">
                        <a:buFontTx/>
                        <a:buNone/>
                      </a:pPr>
                      <a:r>
                        <a:rPr lang="fr-BE" sz="1800" kern="1200" dirty="0">
                          <a:solidFill>
                            <a:schemeClr val="dk1"/>
                          </a:solidFill>
                          <a:effectLst/>
                          <a:latin typeface="+mn-lt"/>
                          <a:ea typeface="+mn-ea"/>
                          <a:cs typeface="+mn-cs"/>
                        </a:rPr>
                        <a:t>- Optimiser le conseil afin de favoriser l'adoption chez mes clients de bonnes pratiques permettant de réduire l'utilisation de produits phytopharmaceutiques</a:t>
                      </a:r>
                    </a:p>
                    <a:p>
                      <a:pPr marL="0" indent="0">
                        <a:buFontTx/>
                        <a:buNone/>
                      </a:pPr>
                      <a:r>
                        <a:rPr lang="fr-BE" sz="1800" kern="1200" dirty="0">
                          <a:solidFill>
                            <a:schemeClr val="dk1"/>
                          </a:solidFill>
                          <a:effectLst/>
                          <a:latin typeface="+mn-lt"/>
                          <a:ea typeface="+mn-ea"/>
                          <a:cs typeface="+mn-cs"/>
                        </a:rPr>
                        <a:t>- Construire des abris pour la faune, des hôtels à insectes, ... en faveur de la biodiversité</a:t>
                      </a:r>
                    </a:p>
                  </a:txBody>
                  <a:tcPr marL="68580" marR="68580" marT="0" marB="0"/>
                </a:tc>
                <a:extLst>
                  <a:ext uri="{0D108BD9-81ED-4DB2-BD59-A6C34878D82A}">
                    <a16:rowId xmlns:a16="http://schemas.microsoft.com/office/drawing/2014/main" val="1263480303"/>
                  </a:ext>
                </a:extLst>
              </a:tr>
            </a:tbl>
          </a:graphicData>
        </a:graphic>
      </p:graphicFrame>
    </p:spTree>
    <p:extLst>
      <p:ext uri="{BB962C8B-B14F-4D97-AF65-F5344CB8AC3E}">
        <p14:creationId xmlns:p14="http://schemas.microsoft.com/office/powerpoint/2010/main" val="1887392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6C089-D7F5-F3A5-A9E5-B4F30B16442A}"/>
              </a:ext>
            </a:extLst>
          </p:cNvPr>
          <p:cNvSpPr>
            <a:spLocks noGrp="1"/>
          </p:cNvSpPr>
          <p:nvPr>
            <p:ph type="title"/>
          </p:nvPr>
        </p:nvSpPr>
        <p:spPr/>
        <p:txBody>
          <a:bodyPr>
            <a:normAutofit/>
          </a:bodyPr>
          <a:lstStyle/>
          <a:p>
            <a:r>
              <a:rPr lang="fr-FR" dirty="0">
                <a:solidFill>
                  <a:srgbClr val="0070C0"/>
                </a:solidFill>
              </a:rPr>
              <a:t>Actualisation de l’offre de formation IFAPME intégrant le DD (exemples)</a:t>
            </a:r>
            <a:endParaRPr lang="fr-BE" dirty="0"/>
          </a:p>
        </p:txBody>
      </p:sp>
      <p:sp>
        <p:nvSpPr>
          <p:cNvPr id="3" name="Espace réservé du contenu 2">
            <a:extLst>
              <a:ext uri="{FF2B5EF4-FFF2-40B4-BE49-F238E27FC236}">
                <a16:creationId xmlns:a16="http://schemas.microsoft.com/office/drawing/2014/main" id="{26B44133-5A90-C416-2FCB-EFAE890342C6}"/>
              </a:ext>
            </a:extLst>
          </p:cNvPr>
          <p:cNvSpPr>
            <a:spLocks noGrp="1"/>
          </p:cNvSpPr>
          <p:nvPr>
            <p:ph idx="1"/>
          </p:nvPr>
        </p:nvSpPr>
        <p:spPr>
          <a:xfrm>
            <a:off x="522514" y="1964531"/>
            <a:ext cx="11268993" cy="4117975"/>
          </a:xfrm>
        </p:spPr>
        <p:txBody>
          <a:bodyPr>
            <a:normAutofit/>
          </a:bodyPr>
          <a:lstStyle/>
          <a:p>
            <a:pPr>
              <a:lnSpc>
                <a:spcPct val="120000"/>
              </a:lnSpc>
              <a:spcBef>
                <a:spcPts val="0"/>
              </a:spcBef>
            </a:pPr>
            <a:r>
              <a:rPr lang="fr-BE" sz="2000" b="1" u="sng" kern="1200" dirty="0">
                <a:solidFill>
                  <a:srgbClr val="0070C0"/>
                </a:solidFill>
                <a:effectLst/>
                <a:latin typeface="+mn-lt"/>
                <a:ea typeface="+mn-ea"/>
                <a:cs typeface="+mn-cs"/>
              </a:rPr>
              <a:t>Secteurs verts</a:t>
            </a:r>
            <a:r>
              <a:rPr lang="fr-BE" sz="2000" u="sng" dirty="0">
                <a:solidFill>
                  <a:srgbClr val="0070C0"/>
                </a:solidFill>
                <a:effectLst/>
                <a:latin typeface="Arial" panose="020B0604020202020204" pitchFamily="34" charset="0"/>
                <a:ea typeface="Arial" panose="020B0604020202020204" pitchFamily="34" charset="0"/>
              </a:rPr>
              <a:t> </a:t>
            </a:r>
          </a:p>
          <a:p>
            <a:pPr marL="342900" indent="-342900">
              <a:lnSpc>
                <a:spcPct val="120000"/>
              </a:lnSpc>
              <a:spcBef>
                <a:spcPts val="0"/>
              </a:spcBef>
              <a:buFontTx/>
              <a:buChar char="-"/>
            </a:pPr>
            <a:r>
              <a:rPr lang="fr-BE" sz="2100" dirty="0"/>
              <a:t>Intégration du cours « DUR » lié au </a:t>
            </a:r>
            <a:r>
              <a:rPr lang="fr-BE" sz="2100" b="1" dirty="0"/>
              <a:t>DD, à l’économie circulaire, à la filière bio, … </a:t>
            </a:r>
            <a:r>
              <a:rPr lang="fr-BE" sz="2100" dirty="0"/>
              <a:t>dans les formations pour adultes</a:t>
            </a:r>
            <a:endParaRPr lang="fr-BE" sz="2100" b="1" dirty="0"/>
          </a:p>
          <a:p>
            <a:pPr marL="342900" indent="-342900">
              <a:lnSpc>
                <a:spcPct val="120000"/>
              </a:lnSpc>
              <a:spcBef>
                <a:spcPts val="0"/>
              </a:spcBef>
              <a:buFontTx/>
              <a:buChar char="-"/>
            </a:pPr>
            <a:r>
              <a:rPr lang="fr-BE" sz="2100" dirty="0"/>
              <a:t>Evolution du cours de phytolicence en développant les </a:t>
            </a:r>
            <a:r>
              <a:rPr lang="fr-BE" sz="2100" b="1" dirty="0"/>
              <a:t>techniques alternatives aux produits phyto</a:t>
            </a:r>
            <a:endParaRPr lang="fr-BE" sz="2100" dirty="0"/>
          </a:p>
          <a:p>
            <a:pPr marL="342900" indent="-342900">
              <a:lnSpc>
                <a:spcPct val="120000"/>
              </a:lnSpc>
              <a:spcBef>
                <a:spcPts val="0"/>
              </a:spcBef>
              <a:buFontTx/>
              <a:buChar char="-"/>
            </a:pPr>
            <a:r>
              <a:rPr lang="fr-BE" sz="2100" dirty="0"/>
              <a:t>Intégration de la </a:t>
            </a:r>
            <a:r>
              <a:rPr lang="fr-BE" sz="2100" b="1" dirty="0"/>
              <a:t>gestion différenciée </a:t>
            </a:r>
            <a:r>
              <a:rPr lang="fr-BE" sz="2100" dirty="0"/>
              <a:t>des espaces verts favorisant la biodiversité dans le référentiel Entrepreneur de parcs et jardins </a:t>
            </a:r>
            <a:r>
              <a:rPr lang="fr-BE" sz="1800" b="1" dirty="0">
                <a:solidFill>
                  <a:srgbClr val="0070C0"/>
                </a:solidFill>
              </a:rPr>
              <a:t>ACTIVITE PEDAGGIQUE « Mur en pierres sèches »</a:t>
            </a:r>
            <a:endParaRPr lang="fr-BE" sz="1800" dirty="0"/>
          </a:p>
          <a:p>
            <a:pPr marL="342900" indent="-342900">
              <a:lnSpc>
                <a:spcPct val="120000"/>
              </a:lnSpc>
              <a:spcBef>
                <a:spcPts val="0"/>
              </a:spcBef>
              <a:buFontTx/>
              <a:buChar char="-"/>
            </a:pPr>
            <a:r>
              <a:rPr lang="fr-BE" sz="2100" dirty="0"/>
              <a:t>Nouvelle formation d’</a:t>
            </a:r>
            <a:r>
              <a:rPr lang="fr-BE" sz="2100" b="1" dirty="0"/>
              <a:t>Aquaculteur</a:t>
            </a:r>
            <a:r>
              <a:rPr lang="fr-BE" sz="2100" dirty="0"/>
              <a:t> (maintien et développement de la filière en Wallonie)</a:t>
            </a:r>
          </a:p>
          <a:p>
            <a:pPr marL="342900" indent="-342900">
              <a:lnSpc>
                <a:spcPct val="120000"/>
              </a:lnSpc>
              <a:spcBef>
                <a:spcPts val="0"/>
              </a:spcBef>
              <a:buFontTx/>
              <a:buChar char="-"/>
            </a:pPr>
            <a:endParaRPr lang="fr-BE" sz="2100" dirty="0"/>
          </a:p>
          <a:p>
            <a:pPr marL="342900" indent="-342900">
              <a:lnSpc>
                <a:spcPct val="120000"/>
              </a:lnSpc>
              <a:spcBef>
                <a:spcPts val="0"/>
              </a:spcBef>
              <a:buFontTx/>
              <a:buChar char="-"/>
            </a:pPr>
            <a:endParaRPr lang="fr-BE" sz="2100" dirty="0">
              <a:effectLst/>
              <a:latin typeface="Arial" panose="020B0604020202020204" pitchFamily="34" charset="0"/>
              <a:ea typeface="Arial" panose="020B0604020202020204" pitchFamily="34" charset="0"/>
            </a:endParaRPr>
          </a:p>
          <a:p>
            <a:endParaRPr lang="fr-BE" dirty="0"/>
          </a:p>
        </p:txBody>
      </p:sp>
      <p:sp>
        <p:nvSpPr>
          <p:cNvPr id="4" name="Espace réservé de la date 3">
            <a:extLst>
              <a:ext uri="{FF2B5EF4-FFF2-40B4-BE49-F238E27FC236}">
                <a16:creationId xmlns:a16="http://schemas.microsoft.com/office/drawing/2014/main" id="{E74671FC-C273-178A-2162-FBAFD0A1B966}"/>
              </a:ext>
            </a:extLst>
          </p:cNvPr>
          <p:cNvSpPr>
            <a:spLocks noGrp="1"/>
          </p:cNvSpPr>
          <p:nvPr>
            <p:ph type="dt" sz="half" idx="10"/>
          </p:nvPr>
        </p:nvSpPr>
        <p:spPr/>
        <p:txBody>
          <a:bodyPr/>
          <a:lstStyle/>
          <a:p>
            <a:fld id="{7B476DEB-29AB-4067-8D4A-C5BA5980E5AB}" type="datetime1">
              <a:rPr lang="fr-BE" smtClean="0"/>
              <a:t>20-04-26</a:t>
            </a:fld>
            <a:endParaRPr lang="fr-BE"/>
          </a:p>
        </p:txBody>
      </p:sp>
      <p:sp>
        <p:nvSpPr>
          <p:cNvPr id="5" name="Espace réservé du pied de page 4">
            <a:extLst>
              <a:ext uri="{FF2B5EF4-FFF2-40B4-BE49-F238E27FC236}">
                <a16:creationId xmlns:a16="http://schemas.microsoft.com/office/drawing/2014/main" id="{0EA49CC2-C01E-C68E-A46A-5D7481745A8A}"/>
              </a:ext>
            </a:extLst>
          </p:cNvPr>
          <p:cNvSpPr>
            <a:spLocks noGrp="1"/>
          </p:cNvSpPr>
          <p:nvPr>
            <p:ph type="ftr" sz="quarter" idx="11"/>
          </p:nvPr>
        </p:nvSpPr>
        <p:spPr/>
        <p:txBody>
          <a:bodyPr/>
          <a:lstStyle/>
          <a:p>
            <a:r>
              <a:rPr lang="fr-FR" dirty="0"/>
              <a:t>Atelier 2 – Durabilité dans un parcours de formation ? </a:t>
            </a:r>
          </a:p>
          <a:p>
            <a:endParaRPr lang="fr-BE" dirty="0"/>
          </a:p>
        </p:txBody>
      </p:sp>
      <p:sp>
        <p:nvSpPr>
          <p:cNvPr id="6" name="Espace réservé du numéro de diapositive 5">
            <a:extLst>
              <a:ext uri="{FF2B5EF4-FFF2-40B4-BE49-F238E27FC236}">
                <a16:creationId xmlns:a16="http://schemas.microsoft.com/office/drawing/2014/main" id="{034F16F2-7AE4-AB53-01EE-CAC6BAA84B58}"/>
              </a:ext>
            </a:extLst>
          </p:cNvPr>
          <p:cNvSpPr>
            <a:spLocks noGrp="1"/>
          </p:cNvSpPr>
          <p:nvPr>
            <p:ph type="sldNum" sz="quarter" idx="12"/>
          </p:nvPr>
        </p:nvSpPr>
        <p:spPr/>
        <p:txBody>
          <a:bodyPr/>
          <a:lstStyle/>
          <a:p>
            <a:fld id="{05DB46FD-53F2-48E6-B43E-10E74446F393}" type="slidenum">
              <a:rPr lang="fr-BE" smtClean="0"/>
              <a:t>27</a:t>
            </a:fld>
            <a:endParaRPr lang="fr-BE"/>
          </a:p>
        </p:txBody>
      </p:sp>
    </p:spTree>
    <p:extLst>
      <p:ext uri="{BB962C8B-B14F-4D97-AF65-F5344CB8AC3E}">
        <p14:creationId xmlns:p14="http://schemas.microsoft.com/office/powerpoint/2010/main" val="382379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F1B7-D8E3-3F53-E2A4-3C09DA37D7F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31E67E3-F1EB-0212-924E-858162C77375}"/>
              </a:ext>
            </a:extLst>
          </p:cNvPr>
          <p:cNvSpPr>
            <a:spLocks noGrp="1"/>
          </p:cNvSpPr>
          <p:nvPr>
            <p:ph type="title"/>
          </p:nvPr>
        </p:nvSpPr>
        <p:spPr>
          <a:xfrm>
            <a:off x="500743" y="365125"/>
            <a:ext cx="11212286" cy="1325563"/>
          </a:xfrm>
        </p:spPr>
        <p:txBody>
          <a:bodyPr anchor="ctr">
            <a:normAutofit/>
          </a:bodyPr>
          <a:lstStyle/>
          <a:p>
            <a:r>
              <a:rPr lang="fr-BE" sz="3600" dirty="0">
                <a:solidFill>
                  <a:srgbClr val="0070C0"/>
                </a:solidFill>
              </a:rPr>
              <a:t>ACTIVITE PEDAGGIQUE « Mur en pierres sèches »</a:t>
            </a:r>
          </a:p>
        </p:txBody>
      </p:sp>
      <p:sp>
        <p:nvSpPr>
          <p:cNvPr id="3" name="Espace réservé du contenu 2">
            <a:extLst>
              <a:ext uri="{FF2B5EF4-FFF2-40B4-BE49-F238E27FC236}">
                <a16:creationId xmlns:a16="http://schemas.microsoft.com/office/drawing/2014/main" id="{55B040A5-51D7-E50D-FF95-FD61EEC5E750}"/>
              </a:ext>
            </a:extLst>
          </p:cNvPr>
          <p:cNvSpPr>
            <a:spLocks noGrp="1"/>
          </p:cNvSpPr>
          <p:nvPr>
            <p:ph sz="half" idx="1"/>
          </p:nvPr>
        </p:nvSpPr>
        <p:spPr>
          <a:xfrm>
            <a:off x="870857" y="1709283"/>
            <a:ext cx="5508171" cy="4530726"/>
          </a:xfrm>
        </p:spPr>
        <p:txBody>
          <a:bodyPr>
            <a:normAutofit lnSpcReduction="10000"/>
          </a:bodyPr>
          <a:lstStyle/>
          <a:p>
            <a:pPr marL="342900" indent="-342900">
              <a:spcBef>
                <a:spcPts val="0"/>
              </a:spcBef>
              <a:buFontTx/>
              <a:buChar char="-"/>
            </a:pPr>
            <a:endParaRPr lang="fr-BE" sz="1700" dirty="0"/>
          </a:p>
          <a:p>
            <a:pPr marL="228600">
              <a:spcBef>
                <a:spcPts val="0"/>
              </a:spcBef>
              <a:buClr>
                <a:srgbClr val="000000"/>
              </a:buClr>
            </a:pPr>
            <a:r>
              <a:rPr lang="fr" sz="2300" dirty="0"/>
              <a:t>Activité proposée </a:t>
            </a:r>
            <a:r>
              <a:rPr lang="fr-FR" sz="2300" dirty="0"/>
              <a:t>dans le cadre du projet </a:t>
            </a:r>
            <a:r>
              <a:rPr lang="fr-FR" sz="2300" dirty="0" err="1"/>
              <a:t>Ecopierre</a:t>
            </a:r>
            <a:r>
              <a:rPr lang="fr-FR" sz="2300" dirty="0"/>
              <a:t>*</a:t>
            </a:r>
          </a:p>
          <a:p>
            <a:pPr marL="228600">
              <a:spcBef>
                <a:spcPts val="0"/>
              </a:spcBef>
              <a:buClr>
                <a:srgbClr val="000000"/>
              </a:buClr>
            </a:pPr>
            <a:r>
              <a:rPr lang="fr-FR" sz="2300" dirty="0"/>
              <a:t>Projet de groupe conseillé : 60h de cours pratiques au total des 3 cours :</a:t>
            </a:r>
          </a:p>
          <a:p>
            <a:pPr marL="514350" indent="-285750">
              <a:spcBef>
                <a:spcPts val="0"/>
              </a:spcBef>
              <a:buClr>
                <a:srgbClr val="000000"/>
              </a:buClr>
              <a:buFont typeface="Wingdings" panose="05000000000000000000" pitchFamily="2" charset="2"/>
              <a:buChar char="§"/>
            </a:pPr>
            <a:r>
              <a:rPr lang="fr-FR" sz="2300" dirty="0"/>
              <a:t>DUR « Développement durable - Gestion différenciée / écologique »</a:t>
            </a:r>
          </a:p>
          <a:p>
            <a:pPr marL="514350" indent="-285750">
              <a:spcBef>
                <a:spcPts val="0"/>
              </a:spcBef>
              <a:buClr>
                <a:srgbClr val="000000"/>
              </a:buClr>
              <a:buFont typeface="Wingdings" panose="05000000000000000000" pitchFamily="2" charset="2"/>
              <a:buChar char="§"/>
            </a:pPr>
            <a:r>
              <a:rPr lang="fr-FR" sz="2300" dirty="0"/>
              <a:t>CREV « Création d’espaces verts : arts et styles des jardins »</a:t>
            </a:r>
          </a:p>
          <a:p>
            <a:pPr marL="514350" indent="-285750">
              <a:spcBef>
                <a:spcPts val="0"/>
              </a:spcBef>
              <a:buClr>
                <a:srgbClr val="000000"/>
              </a:buClr>
              <a:buFont typeface="Wingdings" panose="05000000000000000000" pitchFamily="2" charset="2"/>
              <a:buChar char="§"/>
            </a:pPr>
            <a:r>
              <a:rPr lang="fr-FR" sz="2300" dirty="0"/>
              <a:t>COEV « Conception d’espaces verts : végétaux, matériaux, dessin, DAO »</a:t>
            </a:r>
          </a:p>
          <a:p>
            <a:r>
              <a:rPr lang="fr-FR" sz="1700" dirty="0"/>
              <a:t>* Collaboration avec l’Agence wallonne du Patrimoine - Direction de la Formation - Centre des métiers du Patrimoine « La Paix-Dieu »</a:t>
            </a:r>
          </a:p>
          <a:p>
            <a:endParaRPr lang="fr-BE" sz="1700" dirty="0"/>
          </a:p>
          <a:p>
            <a:endParaRPr lang="fr-BE" sz="1700" dirty="0"/>
          </a:p>
        </p:txBody>
      </p:sp>
      <p:pic>
        <p:nvPicPr>
          <p:cNvPr id="7" name="Image 6">
            <a:extLst>
              <a:ext uri="{FF2B5EF4-FFF2-40B4-BE49-F238E27FC236}">
                <a16:creationId xmlns:a16="http://schemas.microsoft.com/office/drawing/2014/main" id="{67ACB4AB-5F79-E1E5-FA8E-674F3EB75BE3}"/>
              </a:ext>
            </a:extLst>
          </p:cNvPr>
          <p:cNvPicPr>
            <a:picLocks noChangeAspect="1"/>
          </p:cNvPicPr>
          <p:nvPr/>
        </p:nvPicPr>
        <p:blipFill>
          <a:blip r:embed="rId2"/>
          <a:stretch>
            <a:fillRect/>
          </a:stretch>
        </p:blipFill>
        <p:spPr>
          <a:xfrm>
            <a:off x="7426882" y="1825624"/>
            <a:ext cx="2672235" cy="4158000"/>
          </a:xfrm>
          <a:prstGeom prst="rect">
            <a:avLst/>
          </a:prstGeom>
          <a:noFill/>
        </p:spPr>
      </p:pic>
      <p:sp>
        <p:nvSpPr>
          <p:cNvPr id="4" name="Espace réservé de la date 3">
            <a:extLst>
              <a:ext uri="{FF2B5EF4-FFF2-40B4-BE49-F238E27FC236}">
                <a16:creationId xmlns:a16="http://schemas.microsoft.com/office/drawing/2014/main" id="{7CF64BC7-A85C-D0FB-0427-467C372B43CD}"/>
              </a:ext>
            </a:extLst>
          </p:cNvPr>
          <p:cNvSpPr>
            <a:spLocks noGrp="1"/>
          </p:cNvSpPr>
          <p:nvPr>
            <p:ph type="dt" sz="half" idx="10"/>
          </p:nvPr>
        </p:nvSpPr>
        <p:spPr>
          <a:xfrm>
            <a:off x="9999756" y="6356350"/>
            <a:ext cx="850015" cy="365125"/>
          </a:xfrm>
        </p:spPr>
        <p:txBody>
          <a:bodyPr anchor="ctr">
            <a:normAutofit/>
          </a:bodyPr>
          <a:lstStyle/>
          <a:p>
            <a:pPr>
              <a:spcAft>
                <a:spcPts val="600"/>
              </a:spcAft>
            </a:pPr>
            <a:fld id="{7B476DEB-29AB-4067-8D4A-C5BA5980E5AB}" type="datetime1">
              <a:rPr lang="fr-BE" smtClean="0"/>
              <a:pPr>
                <a:spcAft>
                  <a:spcPts val="600"/>
                </a:spcAft>
              </a:pPr>
              <a:t>20-04-26</a:t>
            </a:fld>
            <a:endParaRPr lang="fr-BE"/>
          </a:p>
        </p:txBody>
      </p:sp>
      <p:sp>
        <p:nvSpPr>
          <p:cNvPr id="5" name="Espace réservé du pied de page 4">
            <a:extLst>
              <a:ext uri="{FF2B5EF4-FFF2-40B4-BE49-F238E27FC236}">
                <a16:creationId xmlns:a16="http://schemas.microsoft.com/office/drawing/2014/main" id="{404EEA8B-4FF3-3D63-6D02-8FA70E881DAD}"/>
              </a:ext>
            </a:extLst>
          </p:cNvPr>
          <p:cNvSpPr>
            <a:spLocks noGrp="1"/>
          </p:cNvSpPr>
          <p:nvPr>
            <p:ph type="ftr" sz="quarter" idx="11"/>
          </p:nvPr>
        </p:nvSpPr>
        <p:spPr>
          <a:xfrm>
            <a:off x="5055752" y="6356350"/>
            <a:ext cx="4875977" cy="365125"/>
          </a:xfrm>
        </p:spPr>
        <p:txBody>
          <a:bodyPr anchor="ctr">
            <a:normAutofit/>
          </a:bodyPr>
          <a:lstStyle/>
          <a:p>
            <a:pPr>
              <a:spcAft>
                <a:spcPts val="600"/>
              </a:spcAft>
            </a:pPr>
            <a:r>
              <a:rPr lang="fr-FR" dirty="0"/>
              <a:t>Atelier 2 – Durabilité dans un parcours de formation ? </a:t>
            </a:r>
          </a:p>
          <a:p>
            <a:pPr>
              <a:spcAft>
                <a:spcPts val="600"/>
              </a:spcAft>
            </a:pPr>
            <a:endParaRPr lang="fr-BE" dirty="0"/>
          </a:p>
        </p:txBody>
      </p:sp>
      <p:sp>
        <p:nvSpPr>
          <p:cNvPr id="6" name="Espace réservé du numéro de diapositive 5">
            <a:extLst>
              <a:ext uri="{FF2B5EF4-FFF2-40B4-BE49-F238E27FC236}">
                <a16:creationId xmlns:a16="http://schemas.microsoft.com/office/drawing/2014/main" id="{8213AA00-AEF6-ECE9-ADCD-4E5E480E3AF4}"/>
              </a:ext>
            </a:extLst>
          </p:cNvPr>
          <p:cNvSpPr>
            <a:spLocks noGrp="1"/>
          </p:cNvSpPr>
          <p:nvPr>
            <p:ph type="sldNum" sz="quarter" idx="12"/>
          </p:nvPr>
        </p:nvSpPr>
        <p:spPr>
          <a:xfrm>
            <a:off x="10917798" y="6356350"/>
            <a:ext cx="436002" cy="365125"/>
          </a:xfrm>
        </p:spPr>
        <p:txBody>
          <a:bodyPr anchor="ctr">
            <a:normAutofit/>
          </a:bodyPr>
          <a:lstStyle/>
          <a:p>
            <a:pPr>
              <a:spcAft>
                <a:spcPts val="600"/>
              </a:spcAft>
            </a:pPr>
            <a:fld id="{05DB46FD-53F2-48E6-B43E-10E74446F393}" type="slidenum">
              <a:rPr lang="fr-BE" smtClean="0"/>
              <a:pPr>
                <a:spcAft>
                  <a:spcPts val="600"/>
                </a:spcAft>
              </a:pPr>
              <a:t>28</a:t>
            </a:fld>
            <a:endParaRPr lang="fr-BE"/>
          </a:p>
        </p:txBody>
      </p:sp>
    </p:spTree>
    <p:extLst>
      <p:ext uri="{BB962C8B-B14F-4D97-AF65-F5344CB8AC3E}">
        <p14:creationId xmlns:p14="http://schemas.microsoft.com/office/powerpoint/2010/main" val="3888382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6C089-D7F5-F3A5-A9E5-B4F30B16442A}"/>
              </a:ext>
            </a:extLst>
          </p:cNvPr>
          <p:cNvSpPr>
            <a:spLocks noGrp="1"/>
          </p:cNvSpPr>
          <p:nvPr>
            <p:ph type="title"/>
          </p:nvPr>
        </p:nvSpPr>
        <p:spPr/>
        <p:txBody>
          <a:bodyPr>
            <a:normAutofit/>
          </a:bodyPr>
          <a:lstStyle/>
          <a:p>
            <a:r>
              <a:rPr lang="fr-FR" dirty="0">
                <a:solidFill>
                  <a:srgbClr val="0070C0"/>
                </a:solidFill>
              </a:rPr>
              <a:t>Actualisation de l’offre de formation IFAPME intégrant le DD (exemples)</a:t>
            </a:r>
            <a:endParaRPr lang="fr-BE" dirty="0"/>
          </a:p>
        </p:txBody>
      </p:sp>
      <p:sp>
        <p:nvSpPr>
          <p:cNvPr id="3" name="Espace réservé du contenu 2">
            <a:extLst>
              <a:ext uri="{FF2B5EF4-FFF2-40B4-BE49-F238E27FC236}">
                <a16:creationId xmlns:a16="http://schemas.microsoft.com/office/drawing/2014/main" id="{26B44133-5A90-C416-2FCB-EFAE890342C6}"/>
              </a:ext>
            </a:extLst>
          </p:cNvPr>
          <p:cNvSpPr>
            <a:spLocks noGrp="1"/>
          </p:cNvSpPr>
          <p:nvPr>
            <p:ph idx="1"/>
          </p:nvPr>
        </p:nvSpPr>
        <p:spPr>
          <a:xfrm>
            <a:off x="838198" y="1825625"/>
            <a:ext cx="10613067" cy="4117975"/>
          </a:xfrm>
        </p:spPr>
        <p:txBody>
          <a:bodyPr>
            <a:normAutofit/>
          </a:bodyPr>
          <a:lstStyle/>
          <a:p>
            <a:pPr eaLnBrk="1" hangingPunct="1">
              <a:lnSpc>
                <a:spcPct val="110000"/>
              </a:lnSpc>
              <a:spcBef>
                <a:spcPts val="0"/>
              </a:spcBef>
            </a:pPr>
            <a:r>
              <a:rPr lang="fr-BE" b="1" u="sng" dirty="0">
                <a:solidFill>
                  <a:srgbClr val="0070C0"/>
                </a:solidFill>
                <a:latin typeface="+mn-lt"/>
                <a:cs typeface="+mn-cs"/>
              </a:rPr>
              <a:t>Secteur a</a:t>
            </a:r>
            <a:r>
              <a:rPr lang="fr-BE" sz="2000" b="1" u="sng" kern="1200" dirty="0">
                <a:solidFill>
                  <a:srgbClr val="0070C0"/>
                </a:solidFill>
                <a:effectLst/>
                <a:latin typeface="+mn-lt"/>
                <a:ea typeface="+mn-ea"/>
                <a:cs typeface="+mn-cs"/>
              </a:rPr>
              <a:t>limentation</a:t>
            </a:r>
          </a:p>
          <a:p>
            <a:pPr marL="342900" lvl="1" indent="-342900">
              <a:lnSpc>
                <a:spcPct val="120000"/>
              </a:lnSpc>
              <a:spcBef>
                <a:spcPts val="0"/>
              </a:spcBef>
              <a:buFontTx/>
              <a:buChar char="-"/>
            </a:pPr>
            <a:r>
              <a:rPr lang="fr-BE" sz="2100" dirty="0"/>
              <a:t>Intégration du cours « DUR » lié au </a:t>
            </a:r>
            <a:r>
              <a:rPr lang="fr-BE" sz="2100" b="1" dirty="0"/>
              <a:t>DD, à l’économie circulaire, à la filière bio, …</a:t>
            </a:r>
            <a:r>
              <a:rPr lang="fr-BE" sz="2100" dirty="0"/>
              <a:t> dans les F. d’adultes</a:t>
            </a:r>
          </a:p>
          <a:p>
            <a:pPr marL="342900" indent="-342900">
              <a:lnSpc>
                <a:spcPct val="120000"/>
              </a:lnSpc>
              <a:spcBef>
                <a:spcPts val="0"/>
              </a:spcBef>
              <a:buFontTx/>
              <a:buChar char="-"/>
            </a:pPr>
            <a:r>
              <a:rPr lang="fr-BE" sz="2100" dirty="0"/>
              <a:t>Création d’une nouvelle offre de formation en parallèle avec les orientations politiques identifiées pour la chaine de valeur agroalimentaire :</a:t>
            </a:r>
          </a:p>
          <a:p>
            <a:pPr marL="1028700" lvl="1" indent="-342900">
              <a:lnSpc>
                <a:spcPct val="120000"/>
              </a:lnSpc>
              <a:spcBef>
                <a:spcPts val="0"/>
              </a:spcBef>
              <a:buFont typeface="Courier New" panose="02070309020205020404" pitchFamily="49" charset="0"/>
              <a:buChar char="o"/>
            </a:pPr>
            <a:r>
              <a:rPr lang="fr-BE" sz="1900" dirty="0"/>
              <a:t>Formation de </a:t>
            </a:r>
            <a:r>
              <a:rPr lang="fr-BE" sz="1900" b="1" dirty="0"/>
              <a:t>Collaborateur circuit court</a:t>
            </a:r>
            <a:r>
              <a:rPr lang="fr-BE" sz="1900" dirty="0"/>
              <a:t> : production (maraîchage) + transformation (légumerie – conserverie) + commercialisation (logistique &amp; vente)</a:t>
            </a:r>
          </a:p>
          <a:p>
            <a:pPr marL="1028700" lvl="1" indent="-342900">
              <a:lnSpc>
                <a:spcPct val="120000"/>
              </a:lnSpc>
              <a:spcBef>
                <a:spcPts val="0"/>
              </a:spcBef>
              <a:buFont typeface="Courier New" panose="02070309020205020404" pitchFamily="49" charset="0"/>
              <a:buChar char="o"/>
            </a:pPr>
            <a:r>
              <a:rPr lang="fr-BE" sz="1900" dirty="0"/>
              <a:t>Formation de </a:t>
            </a:r>
            <a:r>
              <a:rPr lang="fr-BE" sz="1900" b="1" dirty="0"/>
              <a:t>Meunier</a:t>
            </a:r>
            <a:r>
              <a:rPr lang="fr-BE" sz="1900" dirty="0"/>
              <a:t> (relocalisation de la filière des céréales panifiables en Wallonie)</a:t>
            </a:r>
          </a:p>
          <a:p>
            <a:pPr marL="1028700" lvl="1" indent="-342900">
              <a:lnSpc>
                <a:spcPct val="120000"/>
              </a:lnSpc>
              <a:spcBef>
                <a:spcPts val="0"/>
              </a:spcBef>
              <a:buFont typeface="Courier New" panose="02070309020205020404" pitchFamily="49" charset="0"/>
              <a:buChar char="o"/>
            </a:pPr>
            <a:endParaRPr lang="fr-BE" sz="1900" dirty="0"/>
          </a:p>
          <a:p>
            <a:pPr>
              <a:lnSpc>
                <a:spcPct val="120000"/>
              </a:lnSpc>
              <a:spcBef>
                <a:spcPts val="0"/>
              </a:spcBef>
            </a:pPr>
            <a:endParaRPr lang="fr-BE" b="1" dirty="0">
              <a:solidFill>
                <a:schemeClr val="dk1"/>
              </a:solidFill>
              <a:latin typeface="+mn-lt"/>
              <a:cs typeface="+mn-cs"/>
            </a:endParaRPr>
          </a:p>
          <a:p>
            <a:endParaRPr lang="fr-BE" dirty="0"/>
          </a:p>
        </p:txBody>
      </p:sp>
      <p:sp>
        <p:nvSpPr>
          <p:cNvPr id="4" name="Espace réservé de la date 3">
            <a:extLst>
              <a:ext uri="{FF2B5EF4-FFF2-40B4-BE49-F238E27FC236}">
                <a16:creationId xmlns:a16="http://schemas.microsoft.com/office/drawing/2014/main" id="{E74671FC-C273-178A-2162-FBAFD0A1B966}"/>
              </a:ext>
            </a:extLst>
          </p:cNvPr>
          <p:cNvSpPr>
            <a:spLocks noGrp="1"/>
          </p:cNvSpPr>
          <p:nvPr>
            <p:ph type="dt" sz="half" idx="10"/>
          </p:nvPr>
        </p:nvSpPr>
        <p:spPr/>
        <p:txBody>
          <a:bodyPr/>
          <a:lstStyle/>
          <a:p>
            <a:fld id="{7B476DEB-29AB-4067-8D4A-C5BA5980E5AB}" type="datetime1">
              <a:rPr lang="fr-BE" smtClean="0"/>
              <a:t>20-04-26</a:t>
            </a:fld>
            <a:endParaRPr lang="fr-BE" dirty="0"/>
          </a:p>
        </p:txBody>
      </p:sp>
      <p:sp>
        <p:nvSpPr>
          <p:cNvPr id="5" name="Espace réservé du pied de page 4">
            <a:extLst>
              <a:ext uri="{FF2B5EF4-FFF2-40B4-BE49-F238E27FC236}">
                <a16:creationId xmlns:a16="http://schemas.microsoft.com/office/drawing/2014/main" id="{0EA49CC2-C01E-C68E-A46A-5D7481745A8A}"/>
              </a:ext>
            </a:extLst>
          </p:cNvPr>
          <p:cNvSpPr>
            <a:spLocks noGrp="1"/>
          </p:cNvSpPr>
          <p:nvPr>
            <p:ph type="ftr" sz="quarter" idx="11"/>
          </p:nvPr>
        </p:nvSpPr>
        <p:spPr/>
        <p:txBody>
          <a:bodyPr/>
          <a:lstStyle/>
          <a:p>
            <a:r>
              <a:rPr lang="fr-BE" dirty="0"/>
              <a:t>Atelier 2 – Durabilité dans un parcours de formation ? </a:t>
            </a:r>
          </a:p>
        </p:txBody>
      </p:sp>
      <p:sp>
        <p:nvSpPr>
          <p:cNvPr id="6" name="Espace réservé du numéro de diapositive 5">
            <a:extLst>
              <a:ext uri="{FF2B5EF4-FFF2-40B4-BE49-F238E27FC236}">
                <a16:creationId xmlns:a16="http://schemas.microsoft.com/office/drawing/2014/main" id="{034F16F2-7AE4-AB53-01EE-CAC6BAA84B58}"/>
              </a:ext>
            </a:extLst>
          </p:cNvPr>
          <p:cNvSpPr>
            <a:spLocks noGrp="1"/>
          </p:cNvSpPr>
          <p:nvPr>
            <p:ph type="sldNum" sz="quarter" idx="12"/>
          </p:nvPr>
        </p:nvSpPr>
        <p:spPr/>
        <p:txBody>
          <a:bodyPr/>
          <a:lstStyle/>
          <a:p>
            <a:fld id="{05DB46FD-53F2-48E6-B43E-10E74446F393}" type="slidenum">
              <a:rPr lang="fr-BE" smtClean="0"/>
              <a:t>29</a:t>
            </a:fld>
            <a:endParaRPr lang="fr-BE"/>
          </a:p>
        </p:txBody>
      </p:sp>
    </p:spTree>
    <p:extLst>
      <p:ext uri="{BB962C8B-B14F-4D97-AF65-F5344CB8AC3E}">
        <p14:creationId xmlns:p14="http://schemas.microsoft.com/office/powerpoint/2010/main" val="254952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6C089-D7F5-F3A5-A9E5-B4F30B16442A}"/>
              </a:ext>
            </a:extLst>
          </p:cNvPr>
          <p:cNvSpPr>
            <a:spLocks noGrp="1"/>
          </p:cNvSpPr>
          <p:nvPr>
            <p:ph type="title"/>
          </p:nvPr>
        </p:nvSpPr>
        <p:spPr/>
        <p:txBody>
          <a:bodyPr>
            <a:normAutofit/>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26B44133-5A90-C416-2FCB-EFAE890342C6}"/>
              </a:ext>
            </a:extLst>
          </p:cNvPr>
          <p:cNvSpPr>
            <a:spLocks noGrp="1"/>
          </p:cNvSpPr>
          <p:nvPr>
            <p:ph idx="1"/>
          </p:nvPr>
        </p:nvSpPr>
        <p:spPr>
          <a:xfrm>
            <a:off x="838199" y="1825625"/>
            <a:ext cx="10687494" cy="4117975"/>
          </a:xfrm>
        </p:spPr>
        <p:txBody>
          <a:bodyPr>
            <a:normAutofit lnSpcReduction="10000"/>
          </a:bodyPr>
          <a:lstStyle/>
          <a:p>
            <a:pPr eaLnBrk="1" hangingPunct="1">
              <a:lnSpc>
                <a:spcPct val="110000"/>
              </a:lnSpc>
              <a:spcBef>
                <a:spcPts val="0"/>
              </a:spcBef>
            </a:pPr>
            <a:r>
              <a:rPr lang="fr-FR" altLang="fr-FR" sz="2000" b="1" dirty="0">
                <a:solidFill>
                  <a:schemeClr val="tx1"/>
                </a:solidFill>
              </a:rPr>
              <a:t>Les engagements de l’IFAPME (contrat de gestion 2023-28)</a:t>
            </a:r>
          </a:p>
          <a:p>
            <a:pPr eaLnBrk="1" hangingPunct="1">
              <a:lnSpc>
                <a:spcPct val="110000"/>
              </a:lnSpc>
              <a:spcBef>
                <a:spcPts val="0"/>
              </a:spcBef>
            </a:pPr>
            <a:r>
              <a:rPr lang="fr-BE" dirty="0"/>
              <a:t>en lien avec les orientations politiques (plans et stratégies wallonnes)</a:t>
            </a:r>
          </a:p>
          <a:p>
            <a:pPr eaLnBrk="1" hangingPunct="1">
              <a:lnSpc>
                <a:spcPct val="110000"/>
              </a:lnSpc>
              <a:spcBef>
                <a:spcPts val="0"/>
              </a:spcBef>
            </a:pPr>
            <a:endParaRPr lang="fr-BE" altLang="fr-FR" sz="2000" b="1" dirty="0"/>
          </a:p>
          <a:p>
            <a:pPr eaLnBrk="1" hangingPunct="1">
              <a:lnSpc>
                <a:spcPct val="110000"/>
              </a:lnSpc>
              <a:spcBef>
                <a:spcPts val="0"/>
              </a:spcBef>
            </a:pPr>
            <a:r>
              <a:rPr lang="fr-BE" altLang="fr-FR" sz="2000" b="1" dirty="0"/>
              <a:t>Accrocher les futurs entrepreneurs et les entreprises pourvoyeuses d’emplois dans les secteurs et métiers essentiels, d’avenir, en pénurie ou de niche, à fort potentiel d’insertion</a:t>
            </a:r>
            <a:endParaRPr lang="fr-FR" altLang="fr-FR" sz="2000" b="1" dirty="0"/>
          </a:p>
          <a:p>
            <a:pPr marL="342900" indent="-342900" eaLnBrk="1" hangingPunct="1">
              <a:lnSpc>
                <a:spcPct val="100000"/>
              </a:lnSpc>
              <a:buFont typeface="Arial" panose="020B0604020202020204" pitchFamily="34" charset="0"/>
              <a:buChar char="•"/>
            </a:pPr>
            <a:r>
              <a:rPr lang="fr-BE" altLang="ja-JP" sz="2000" dirty="0"/>
              <a:t>Actualiser en continu le catalogue des formations notamment en intégrant la digitalisation des métiers, </a:t>
            </a:r>
            <a:r>
              <a:rPr lang="fr-BE" altLang="ja-JP" b="1" dirty="0"/>
              <a:t>le développement durable et l’économie circulaire </a:t>
            </a:r>
            <a:r>
              <a:rPr lang="fr-BE" altLang="ja-JP" sz="2000" dirty="0"/>
              <a:t>dans les cursus et en tenant compte des besoins des entreprises en termes de spécialisation et par bassin</a:t>
            </a:r>
          </a:p>
          <a:p>
            <a:pPr marL="342900" indent="-342900" eaLnBrk="1" hangingPunct="1">
              <a:lnSpc>
                <a:spcPct val="100000"/>
              </a:lnSpc>
              <a:buFont typeface="Arial" panose="020B0604020202020204" pitchFamily="34" charset="0"/>
              <a:buChar char="•"/>
            </a:pPr>
            <a:r>
              <a:rPr lang="fr-BE" altLang="ja-JP" dirty="0"/>
              <a:t>Poursuivre et amplifier les actions de promotion des métiers essentiels/secteurs d’avenir, en pénurie et </a:t>
            </a:r>
            <a:r>
              <a:rPr lang="fr-BE" altLang="ja-JP" b="1" dirty="0"/>
              <a:t>de niche </a:t>
            </a:r>
            <a:r>
              <a:rPr lang="fr-BE" altLang="ja-JP" dirty="0"/>
              <a:t>en partenariat avec les secteurs professionnels et les entreprises</a:t>
            </a:r>
          </a:p>
          <a:p>
            <a:pPr marL="342900" indent="-342900" eaLnBrk="1" hangingPunct="1">
              <a:lnSpc>
                <a:spcPct val="100000"/>
              </a:lnSpc>
              <a:buFont typeface="Arial" panose="020B0604020202020204" pitchFamily="34" charset="0"/>
              <a:buChar char="•"/>
            </a:pPr>
            <a:r>
              <a:rPr lang="fr-BE" altLang="ja-JP" dirty="0"/>
              <a:t>Exposer davantage les apprenants à la diversité des métiers</a:t>
            </a:r>
          </a:p>
          <a:p>
            <a:pPr marL="342900" indent="-342900" eaLnBrk="1" hangingPunct="1">
              <a:lnSpc>
                <a:spcPct val="100000"/>
              </a:lnSpc>
              <a:buFont typeface="Arial" panose="020B0604020202020204" pitchFamily="34" charset="0"/>
              <a:buChar char="•"/>
            </a:pPr>
            <a:endParaRPr lang="fr-FR" altLang="fr-FR" sz="2000" b="1" dirty="0"/>
          </a:p>
          <a:p>
            <a:endParaRPr lang="fr-BE" dirty="0"/>
          </a:p>
        </p:txBody>
      </p:sp>
      <p:sp>
        <p:nvSpPr>
          <p:cNvPr id="4" name="Espace réservé de la date 3">
            <a:extLst>
              <a:ext uri="{FF2B5EF4-FFF2-40B4-BE49-F238E27FC236}">
                <a16:creationId xmlns:a16="http://schemas.microsoft.com/office/drawing/2014/main" id="{E74671FC-C273-178A-2162-FBAFD0A1B966}"/>
              </a:ext>
            </a:extLst>
          </p:cNvPr>
          <p:cNvSpPr>
            <a:spLocks noGrp="1"/>
          </p:cNvSpPr>
          <p:nvPr>
            <p:ph type="dt" sz="half" idx="10"/>
          </p:nvPr>
        </p:nvSpPr>
        <p:spPr/>
        <p:txBody>
          <a:bodyPr/>
          <a:lstStyle/>
          <a:p>
            <a:fld id="{7B476DEB-29AB-4067-8D4A-C5BA5980E5AB}" type="datetime1">
              <a:rPr lang="fr-BE" smtClean="0"/>
              <a:t>20-04-26</a:t>
            </a:fld>
            <a:endParaRPr lang="fr-BE"/>
          </a:p>
        </p:txBody>
      </p:sp>
      <p:sp>
        <p:nvSpPr>
          <p:cNvPr id="5" name="Espace réservé du pied de page 4">
            <a:extLst>
              <a:ext uri="{FF2B5EF4-FFF2-40B4-BE49-F238E27FC236}">
                <a16:creationId xmlns:a16="http://schemas.microsoft.com/office/drawing/2014/main" id="{0EA49CC2-C01E-C68E-A46A-5D7481745A8A}"/>
              </a:ext>
            </a:extLst>
          </p:cNvPr>
          <p:cNvSpPr>
            <a:spLocks noGrp="1"/>
          </p:cNvSpPr>
          <p:nvPr>
            <p:ph type="ftr" sz="quarter" idx="11"/>
          </p:nvPr>
        </p:nvSpPr>
        <p:spPr/>
        <p:txBody>
          <a:bodyPr/>
          <a:lstStyle/>
          <a:p>
            <a:r>
              <a:rPr lang="fr-FR" dirty="0"/>
              <a:t>Atelier 2 – Durabilité dans un parcours de formation ? </a:t>
            </a:r>
          </a:p>
          <a:p>
            <a:endParaRPr lang="fr-BE" dirty="0"/>
          </a:p>
        </p:txBody>
      </p:sp>
      <p:sp>
        <p:nvSpPr>
          <p:cNvPr id="6" name="Espace réservé du numéro de diapositive 5">
            <a:extLst>
              <a:ext uri="{FF2B5EF4-FFF2-40B4-BE49-F238E27FC236}">
                <a16:creationId xmlns:a16="http://schemas.microsoft.com/office/drawing/2014/main" id="{034F16F2-7AE4-AB53-01EE-CAC6BAA84B58}"/>
              </a:ext>
            </a:extLst>
          </p:cNvPr>
          <p:cNvSpPr>
            <a:spLocks noGrp="1"/>
          </p:cNvSpPr>
          <p:nvPr>
            <p:ph type="sldNum" sz="quarter" idx="12"/>
          </p:nvPr>
        </p:nvSpPr>
        <p:spPr/>
        <p:txBody>
          <a:bodyPr/>
          <a:lstStyle/>
          <a:p>
            <a:fld id="{05DB46FD-53F2-48E6-B43E-10E74446F393}" type="slidenum">
              <a:rPr lang="fr-BE" smtClean="0"/>
              <a:t>3</a:t>
            </a:fld>
            <a:endParaRPr lang="fr-BE"/>
          </a:p>
        </p:txBody>
      </p:sp>
    </p:spTree>
    <p:extLst>
      <p:ext uri="{BB962C8B-B14F-4D97-AF65-F5344CB8AC3E}">
        <p14:creationId xmlns:p14="http://schemas.microsoft.com/office/powerpoint/2010/main" val="237606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3F4C7-3B7A-0E27-CD21-7B74981112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67D635-0625-8134-6588-AEDDB91EC22F}"/>
              </a:ext>
            </a:extLst>
          </p:cNvPr>
          <p:cNvSpPr>
            <a:spLocks noGrp="1"/>
          </p:cNvSpPr>
          <p:nvPr>
            <p:ph type="title"/>
          </p:nvPr>
        </p:nvSpPr>
        <p:spPr/>
        <p:txBody>
          <a:bodyPr>
            <a:normAutofit/>
          </a:bodyPr>
          <a:lstStyle/>
          <a:p>
            <a:r>
              <a:rPr lang="fr-FR" dirty="0">
                <a:solidFill>
                  <a:srgbClr val="0070C0"/>
                </a:solidFill>
              </a:rPr>
              <a:t>Actualisation de l’offre de formation IFAPME intégrant le DD (exemples)</a:t>
            </a:r>
            <a:endParaRPr lang="fr-BE" dirty="0"/>
          </a:p>
        </p:txBody>
      </p:sp>
      <p:sp>
        <p:nvSpPr>
          <p:cNvPr id="3" name="Espace réservé du contenu 2">
            <a:extLst>
              <a:ext uri="{FF2B5EF4-FFF2-40B4-BE49-F238E27FC236}">
                <a16:creationId xmlns:a16="http://schemas.microsoft.com/office/drawing/2014/main" id="{143ACE9E-5856-FFB6-9046-F1666A399C42}"/>
              </a:ext>
            </a:extLst>
          </p:cNvPr>
          <p:cNvSpPr>
            <a:spLocks noGrp="1"/>
          </p:cNvSpPr>
          <p:nvPr>
            <p:ph idx="1"/>
          </p:nvPr>
        </p:nvSpPr>
        <p:spPr>
          <a:xfrm>
            <a:off x="838198" y="1825625"/>
            <a:ext cx="10613067" cy="4117975"/>
          </a:xfrm>
        </p:spPr>
        <p:txBody>
          <a:bodyPr>
            <a:normAutofit/>
          </a:bodyPr>
          <a:lstStyle/>
          <a:p>
            <a:pPr eaLnBrk="1" hangingPunct="1">
              <a:lnSpc>
                <a:spcPct val="110000"/>
              </a:lnSpc>
              <a:spcBef>
                <a:spcPts val="0"/>
              </a:spcBef>
            </a:pPr>
            <a:r>
              <a:rPr lang="fr-BE" b="1" u="sng" dirty="0" err="1">
                <a:solidFill>
                  <a:srgbClr val="0070C0"/>
                </a:solidFill>
                <a:latin typeface="+mn-lt"/>
                <a:cs typeface="+mn-cs"/>
              </a:rPr>
              <a:t>Seceturde</a:t>
            </a:r>
            <a:r>
              <a:rPr lang="fr-BE" b="1" u="sng" dirty="0">
                <a:solidFill>
                  <a:srgbClr val="0070C0"/>
                </a:solidFill>
                <a:latin typeface="+mn-lt"/>
                <a:cs typeface="+mn-cs"/>
              </a:rPr>
              <a:t> la mobilité</a:t>
            </a:r>
            <a:endParaRPr lang="fr-BE" sz="2000" b="1" u="sng" kern="1200" dirty="0">
              <a:solidFill>
                <a:srgbClr val="0070C0"/>
              </a:solidFill>
              <a:effectLst/>
              <a:latin typeface="+mn-lt"/>
              <a:ea typeface="+mn-ea"/>
              <a:cs typeface="+mn-cs"/>
            </a:endParaRPr>
          </a:p>
          <a:p>
            <a:pPr marL="342900" lvl="1" indent="-342900">
              <a:lnSpc>
                <a:spcPct val="120000"/>
              </a:lnSpc>
              <a:spcBef>
                <a:spcPts val="0"/>
              </a:spcBef>
              <a:buFontTx/>
              <a:buChar char="-"/>
            </a:pPr>
            <a:r>
              <a:rPr lang="fr-BE" sz="2100" dirty="0"/>
              <a:t>A partir de septembre 2026, u</a:t>
            </a:r>
            <a:r>
              <a:rPr lang="fr-FR" sz="2100" dirty="0"/>
              <a:t>ne année de spécialisation sera adressée aux Mécaniciens ; ils pourront ainsi acquérir les compétences relatives à l’entretien et la réparation des </a:t>
            </a:r>
            <a:r>
              <a:rPr lang="fr-FR" sz="2100" b="1" dirty="0"/>
              <a:t>véhicules électriques et hybrides</a:t>
            </a:r>
            <a:r>
              <a:rPr lang="fr-FR" sz="2100" dirty="0"/>
              <a:t>. Les apprenants finiront leur cursus par le passage de la certification niveau 3:  sésame pour être autonome dans cette technique</a:t>
            </a:r>
            <a:endParaRPr lang="fr-BE" sz="1900" dirty="0"/>
          </a:p>
          <a:p>
            <a:pPr>
              <a:lnSpc>
                <a:spcPct val="120000"/>
              </a:lnSpc>
              <a:spcBef>
                <a:spcPts val="0"/>
              </a:spcBef>
            </a:pPr>
            <a:endParaRPr lang="fr-BE" b="1" dirty="0">
              <a:solidFill>
                <a:schemeClr val="dk1"/>
              </a:solidFill>
              <a:latin typeface="+mn-lt"/>
              <a:cs typeface="+mn-cs"/>
            </a:endParaRPr>
          </a:p>
          <a:p>
            <a:endParaRPr lang="fr-BE" dirty="0"/>
          </a:p>
        </p:txBody>
      </p:sp>
      <p:sp>
        <p:nvSpPr>
          <p:cNvPr id="4" name="Espace réservé de la date 3">
            <a:extLst>
              <a:ext uri="{FF2B5EF4-FFF2-40B4-BE49-F238E27FC236}">
                <a16:creationId xmlns:a16="http://schemas.microsoft.com/office/drawing/2014/main" id="{FCE42764-D702-4A8A-0FE1-840E3B246D4C}"/>
              </a:ext>
            </a:extLst>
          </p:cNvPr>
          <p:cNvSpPr>
            <a:spLocks noGrp="1"/>
          </p:cNvSpPr>
          <p:nvPr>
            <p:ph type="dt" sz="half" idx="10"/>
          </p:nvPr>
        </p:nvSpPr>
        <p:spPr/>
        <p:txBody>
          <a:bodyPr/>
          <a:lstStyle/>
          <a:p>
            <a:fld id="{7B476DEB-29AB-4067-8D4A-C5BA5980E5AB}" type="datetime1">
              <a:rPr lang="fr-BE" smtClean="0"/>
              <a:t>20-04-26</a:t>
            </a:fld>
            <a:endParaRPr lang="fr-BE" dirty="0"/>
          </a:p>
        </p:txBody>
      </p:sp>
      <p:sp>
        <p:nvSpPr>
          <p:cNvPr id="5" name="Espace réservé du pied de page 4">
            <a:extLst>
              <a:ext uri="{FF2B5EF4-FFF2-40B4-BE49-F238E27FC236}">
                <a16:creationId xmlns:a16="http://schemas.microsoft.com/office/drawing/2014/main" id="{E9A36F89-00A7-F60E-9B5B-4B48EF165A64}"/>
              </a:ext>
            </a:extLst>
          </p:cNvPr>
          <p:cNvSpPr>
            <a:spLocks noGrp="1"/>
          </p:cNvSpPr>
          <p:nvPr>
            <p:ph type="ftr" sz="quarter" idx="11"/>
          </p:nvPr>
        </p:nvSpPr>
        <p:spPr/>
        <p:txBody>
          <a:bodyPr/>
          <a:lstStyle/>
          <a:p>
            <a:r>
              <a:rPr lang="fr-BE" dirty="0"/>
              <a:t>Atelier 2 – Durabilité dans un parcours de formation ? </a:t>
            </a:r>
          </a:p>
        </p:txBody>
      </p:sp>
      <p:sp>
        <p:nvSpPr>
          <p:cNvPr id="6" name="Espace réservé du numéro de diapositive 5">
            <a:extLst>
              <a:ext uri="{FF2B5EF4-FFF2-40B4-BE49-F238E27FC236}">
                <a16:creationId xmlns:a16="http://schemas.microsoft.com/office/drawing/2014/main" id="{0B9F1816-EBF8-8F19-9607-BEAB772AC53F}"/>
              </a:ext>
            </a:extLst>
          </p:cNvPr>
          <p:cNvSpPr>
            <a:spLocks noGrp="1"/>
          </p:cNvSpPr>
          <p:nvPr>
            <p:ph type="sldNum" sz="quarter" idx="12"/>
          </p:nvPr>
        </p:nvSpPr>
        <p:spPr/>
        <p:txBody>
          <a:bodyPr/>
          <a:lstStyle/>
          <a:p>
            <a:fld id="{05DB46FD-53F2-48E6-B43E-10E74446F393}" type="slidenum">
              <a:rPr lang="fr-BE" smtClean="0"/>
              <a:t>30</a:t>
            </a:fld>
            <a:endParaRPr lang="fr-BE"/>
          </a:p>
        </p:txBody>
      </p:sp>
    </p:spTree>
    <p:extLst>
      <p:ext uri="{BB962C8B-B14F-4D97-AF65-F5344CB8AC3E}">
        <p14:creationId xmlns:p14="http://schemas.microsoft.com/office/powerpoint/2010/main" val="4055837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6D16A-AF28-B784-EB11-454A780F1C2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27B9BAD-0B7C-41E1-C4D6-2BBA273ACFA4}"/>
              </a:ext>
            </a:extLst>
          </p:cNvPr>
          <p:cNvSpPr>
            <a:spLocks noGrp="1"/>
          </p:cNvSpPr>
          <p:nvPr>
            <p:ph type="title"/>
          </p:nvPr>
        </p:nvSpPr>
        <p:spPr/>
        <p:txBody>
          <a:bodyPr>
            <a:normAutofit/>
          </a:bodyPr>
          <a:lstStyle/>
          <a:p>
            <a:r>
              <a:rPr lang="fr-FR" dirty="0">
                <a:solidFill>
                  <a:srgbClr val="0070C0"/>
                </a:solidFill>
              </a:rPr>
              <a:t>Actualisation de l’offre de formation IFAPME intégrant le DD (exemples)</a:t>
            </a:r>
            <a:endParaRPr lang="fr-BE" dirty="0"/>
          </a:p>
        </p:txBody>
      </p:sp>
      <p:sp>
        <p:nvSpPr>
          <p:cNvPr id="3" name="Espace réservé du contenu 2">
            <a:extLst>
              <a:ext uri="{FF2B5EF4-FFF2-40B4-BE49-F238E27FC236}">
                <a16:creationId xmlns:a16="http://schemas.microsoft.com/office/drawing/2014/main" id="{40E78EE9-E1C5-FF2C-5369-3F4D5D29A447}"/>
              </a:ext>
            </a:extLst>
          </p:cNvPr>
          <p:cNvSpPr>
            <a:spLocks noGrp="1"/>
          </p:cNvSpPr>
          <p:nvPr>
            <p:ph idx="1"/>
          </p:nvPr>
        </p:nvSpPr>
        <p:spPr>
          <a:xfrm>
            <a:off x="838198" y="1825625"/>
            <a:ext cx="10613067" cy="4117975"/>
          </a:xfrm>
        </p:spPr>
        <p:txBody>
          <a:bodyPr>
            <a:normAutofit/>
          </a:bodyPr>
          <a:lstStyle/>
          <a:p>
            <a:pPr>
              <a:lnSpc>
                <a:spcPct val="120000"/>
              </a:lnSpc>
              <a:spcBef>
                <a:spcPts val="0"/>
              </a:spcBef>
            </a:pPr>
            <a:r>
              <a:rPr lang="fr-BE" b="1" u="sng" dirty="0">
                <a:solidFill>
                  <a:srgbClr val="0070C0"/>
                </a:solidFill>
                <a:latin typeface="+mn-lt"/>
                <a:cs typeface="+mn-cs"/>
              </a:rPr>
              <a:t>Secteur des t</a:t>
            </a:r>
            <a:r>
              <a:rPr lang="fr-BE" sz="2000" b="1" u="sng" kern="1200" dirty="0">
                <a:solidFill>
                  <a:srgbClr val="0070C0"/>
                </a:solidFill>
                <a:effectLst/>
                <a:latin typeface="+mn-lt"/>
                <a:ea typeface="+mn-ea"/>
                <a:cs typeface="+mn-cs"/>
              </a:rPr>
              <a:t>echniques spéciales</a:t>
            </a:r>
          </a:p>
          <a:p>
            <a:pPr marL="342900" lvl="1" indent="-342900">
              <a:lnSpc>
                <a:spcPct val="120000"/>
              </a:lnSpc>
              <a:spcBef>
                <a:spcPts val="0"/>
              </a:spcBef>
              <a:buFontTx/>
              <a:buChar char="-"/>
            </a:pPr>
            <a:r>
              <a:rPr lang="fr-FR" sz="2100" dirty="0"/>
              <a:t>Une nouvelle formation (spécialisation d’une année) « </a:t>
            </a:r>
            <a:r>
              <a:rPr lang="fr-FR" sz="2100" b="1" dirty="0"/>
              <a:t>Technicien en Pompes à Chaleur</a:t>
            </a:r>
            <a:r>
              <a:rPr lang="fr-FR" sz="2100" dirty="0"/>
              <a:t> » est organisée depuis septembre 2025 à destination de toute personne qualifiée dans le domaine du Chauffage. En fonction des caractéristiques des bâtiments neufs ou existants, l’apprenant sera capable de concevoir et dimensionner une nouvelle installation de chauffage central à eau chaude et de production d’eau chaude sanitaire et de climatisation </a:t>
            </a:r>
            <a:r>
              <a:rPr lang="fr-FR" sz="2100" b="1" dirty="0"/>
              <a:t>avec pompe à chaleur </a:t>
            </a:r>
            <a:r>
              <a:rPr lang="fr-FR" sz="2100" dirty="0"/>
              <a:t>ou/et de proposer une </a:t>
            </a:r>
            <a:r>
              <a:rPr lang="fr-FR" sz="2100" b="1" dirty="0"/>
              <a:t>solution technique adaptée à une rénovation légère ou profonde </a:t>
            </a:r>
            <a:r>
              <a:rPr lang="fr-FR" sz="2100" dirty="0"/>
              <a:t>du bâtiment</a:t>
            </a:r>
            <a:endParaRPr lang="fr-BE" b="1" dirty="0">
              <a:latin typeface="+mn-lt"/>
              <a:cs typeface="+mn-cs"/>
            </a:endParaRPr>
          </a:p>
          <a:p>
            <a:endParaRPr lang="fr-BE" dirty="0"/>
          </a:p>
        </p:txBody>
      </p:sp>
      <p:sp>
        <p:nvSpPr>
          <p:cNvPr id="4" name="Espace réservé de la date 3">
            <a:extLst>
              <a:ext uri="{FF2B5EF4-FFF2-40B4-BE49-F238E27FC236}">
                <a16:creationId xmlns:a16="http://schemas.microsoft.com/office/drawing/2014/main" id="{79A0D3B9-7C8E-548C-5BDC-B736E1364931}"/>
              </a:ext>
            </a:extLst>
          </p:cNvPr>
          <p:cNvSpPr>
            <a:spLocks noGrp="1"/>
          </p:cNvSpPr>
          <p:nvPr>
            <p:ph type="dt" sz="half" idx="10"/>
          </p:nvPr>
        </p:nvSpPr>
        <p:spPr/>
        <p:txBody>
          <a:bodyPr/>
          <a:lstStyle/>
          <a:p>
            <a:fld id="{7B476DEB-29AB-4067-8D4A-C5BA5980E5AB}" type="datetime1">
              <a:rPr lang="fr-BE" smtClean="0"/>
              <a:t>20-04-26</a:t>
            </a:fld>
            <a:endParaRPr lang="fr-BE" dirty="0"/>
          </a:p>
        </p:txBody>
      </p:sp>
      <p:sp>
        <p:nvSpPr>
          <p:cNvPr id="5" name="Espace réservé du pied de page 4">
            <a:extLst>
              <a:ext uri="{FF2B5EF4-FFF2-40B4-BE49-F238E27FC236}">
                <a16:creationId xmlns:a16="http://schemas.microsoft.com/office/drawing/2014/main" id="{7EAE1124-5AC6-606F-7BB9-72C7A8166F90}"/>
              </a:ext>
            </a:extLst>
          </p:cNvPr>
          <p:cNvSpPr>
            <a:spLocks noGrp="1"/>
          </p:cNvSpPr>
          <p:nvPr>
            <p:ph type="ftr" sz="quarter" idx="11"/>
          </p:nvPr>
        </p:nvSpPr>
        <p:spPr/>
        <p:txBody>
          <a:bodyPr/>
          <a:lstStyle/>
          <a:p>
            <a:r>
              <a:rPr lang="fr-BE" dirty="0"/>
              <a:t>Atelier 2 – Durabilité dans un parcours de formation ? </a:t>
            </a:r>
          </a:p>
        </p:txBody>
      </p:sp>
      <p:sp>
        <p:nvSpPr>
          <p:cNvPr id="6" name="Espace réservé du numéro de diapositive 5">
            <a:extLst>
              <a:ext uri="{FF2B5EF4-FFF2-40B4-BE49-F238E27FC236}">
                <a16:creationId xmlns:a16="http://schemas.microsoft.com/office/drawing/2014/main" id="{B5014CAE-927D-4510-06F5-E5207B115123}"/>
              </a:ext>
            </a:extLst>
          </p:cNvPr>
          <p:cNvSpPr>
            <a:spLocks noGrp="1"/>
          </p:cNvSpPr>
          <p:nvPr>
            <p:ph type="sldNum" sz="quarter" idx="12"/>
          </p:nvPr>
        </p:nvSpPr>
        <p:spPr/>
        <p:txBody>
          <a:bodyPr/>
          <a:lstStyle/>
          <a:p>
            <a:fld id="{05DB46FD-53F2-48E6-B43E-10E74446F393}" type="slidenum">
              <a:rPr lang="fr-BE" smtClean="0"/>
              <a:t>31</a:t>
            </a:fld>
            <a:endParaRPr lang="fr-BE"/>
          </a:p>
        </p:txBody>
      </p:sp>
    </p:spTree>
    <p:extLst>
      <p:ext uri="{BB962C8B-B14F-4D97-AF65-F5344CB8AC3E}">
        <p14:creationId xmlns:p14="http://schemas.microsoft.com/office/powerpoint/2010/main" val="384441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B9028-2B16-B08F-52D3-42531CE8A9F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3E8AF8-D061-BCE4-A07F-AD8E52DAA4D4}"/>
              </a:ext>
            </a:extLst>
          </p:cNvPr>
          <p:cNvSpPr>
            <a:spLocks noGrp="1"/>
          </p:cNvSpPr>
          <p:nvPr>
            <p:ph type="title"/>
          </p:nvPr>
        </p:nvSpPr>
        <p:spPr>
          <a:xfrm>
            <a:off x="838200" y="365125"/>
            <a:ext cx="10515600" cy="1325563"/>
          </a:xfrm>
        </p:spPr>
        <p:txBody>
          <a:bodyPr anchor="ctr">
            <a:normAutofit/>
          </a:bodyPr>
          <a:lstStyle/>
          <a:p>
            <a:r>
              <a:rPr lang="fr-FR" dirty="0">
                <a:solidFill>
                  <a:srgbClr val="0070C0"/>
                </a:solidFill>
              </a:rPr>
              <a:t>Actualisation de l’offre de formation IFAPME intégrant le DD (exemples)</a:t>
            </a:r>
            <a:endParaRPr lang="fr-BE" dirty="0">
              <a:solidFill>
                <a:srgbClr val="0070C0"/>
              </a:solidFill>
            </a:endParaRPr>
          </a:p>
        </p:txBody>
      </p:sp>
      <p:sp>
        <p:nvSpPr>
          <p:cNvPr id="3" name="Espace réservé du contenu 2">
            <a:extLst>
              <a:ext uri="{FF2B5EF4-FFF2-40B4-BE49-F238E27FC236}">
                <a16:creationId xmlns:a16="http://schemas.microsoft.com/office/drawing/2014/main" id="{64886A93-D9F1-D64E-B964-218A251CB12F}"/>
              </a:ext>
            </a:extLst>
          </p:cNvPr>
          <p:cNvSpPr>
            <a:spLocks noGrp="1"/>
          </p:cNvSpPr>
          <p:nvPr>
            <p:ph sz="half" idx="1"/>
          </p:nvPr>
        </p:nvSpPr>
        <p:spPr>
          <a:xfrm>
            <a:off x="468085" y="1825624"/>
            <a:ext cx="10381685" cy="2844347"/>
          </a:xfrm>
        </p:spPr>
        <p:txBody>
          <a:bodyPr>
            <a:normAutofit/>
          </a:bodyPr>
          <a:lstStyle/>
          <a:p>
            <a:pPr>
              <a:spcBef>
                <a:spcPts val="0"/>
              </a:spcBef>
              <a:spcAft>
                <a:spcPts val="600"/>
              </a:spcAft>
            </a:pPr>
            <a:r>
              <a:rPr lang="fr-BE" b="1" u="sng" dirty="0">
                <a:solidFill>
                  <a:srgbClr val="0070C0"/>
                </a:solidFill>
              </a:rPr>
              <a:t>Secteur c</a:t>
            </a:r>
            <a:r>
              <a:rPr lang="fr-BE" b="1" u="sng" kern="1200" dirty="0">
                <a:solidFill>
                  <a:srgbClr val="0070C0"/>
                </a:solidFill>
                <a:effectLst/>
              </a:rPr>
              <a:t>onstruction</a:t>
            </a:r>
          </a:p>
          <a:p>
            <a:pPr lvl="1" indent="0">
              <a:spcBef>
                <a:spcPts val="0"/>
              </a:spcBef>
              <a:spcAft>
                <a:spcPts val="600"/>
              </a:spcAft>
              <a:buNone/>
            </a:pPr>
            <a:endParaRPr lang="fr-BE" sz="2000" dirty="0"/>
          </a:p>
          <a:p>
            <a:pPr lvl="1" indent="0">
              <a:spcBef>
                <a:spcPts val="0"/>
              </a:spcBef>
              <a:spcAft>
                <a:spcPts val="600"/>
              </a:spcAft>
              <a:buNone/>
            </a:pPr>
            <a:r>
              <a:rPr lang="fr-BE" sz="2400" b="1" dirty="0">
                <a:solidFill>
                  <a:srgbClr val="0070C0"/>
                </a:solidFill>
              </a:rPr>
              <a:t>Outils pédagogiques </a:t>
            </a:r>
            <a:r>
              <a:rPr lang="fr-FR" sz="2400" dirty="0"/>
              <a:t>liés au développement durable, construction durable et construction circulaire </a:t>
            </a:r>
            <a:r>
              <a:rPr lang="fr-BE" sz="2400" dirty="0"/>
              <a:t>développés </a:t>
            </a:r>
            <a:r>
              <a:rPr lang="fr-FR" sz="2400" dirty="0"/>
              <a:t>à l’IFAPME </a:t>
            </a:r>
            <a:r>
              <a:rPr lang="fr-BE" sz="2400" dirty="0"/>
              <a:t>avec des</a:t>
            </a:r>
            <a:r>
              <a:rPr lang="fr-FR" sz="2400" dirty="0"/>
              <a:t> professionnels : Conseillers pédagogiques, Formateurs principaux en construction et Coordinateurs pédagogiques en construction durable</a:t>
            </a:r>
          </a:p>
          <a:p>
            <a:pPr lvl="1" indent="0">
              <a:spcBef>
                <a:spcPts val="0"/>
              </a:spcBef>
              <a:spcAft>
                <a:spcPts val="600"/>
              </a:spcAft>
              <a:buNone/>
            </a:pPr>
            <a:endParaRPr lang="fr-BE" sz="2000" dirty="0"/>
          </a:p>
        </p:txBody>
      </p:sp>
      <p:sp>
        <p:nvSpPr>
          <p:cNvPr id="4" name="Espace réservé de la date 3">
            <a:extLst>
              <a:ext uri="{FF2B5EF4-FFF2-40B4-BE49-F238E27FC236}">
                <a16:creationId xmlns:a16="http://schemas.microsoft.com/office/drawing/2014/main" id="{D69EFE05-7159-F01E-03EE-26F15B238EAD}"/>
              </a:ext>
            </a:extLst>
          </p:cNvPr>
          <p:cNvSpPr>
            <a:spLocks noGrp="1"/>
          </p:cNvSpPr>
          <p:nvPr>
            <p:ph type="dt" sz="half" idx="10"/>
          </p:nvPr>
        </p:nvSpPr>
        <p:spPr>
          <a:xfrm>
            <a:off x="9999756" y="6356350"/>
            <a:ext cx="850015" cy="365125"/>
          </a:xfrm>
        </p:spPr>
        <p:txBody>
          <a:bodyPr anchor="ctr">
            <a:normAutofit/>
          </a:bodyPr>
          <a:lstStyle/>
          <a:p>
            <a:pPr>
              <a:spcAft>
                <a:spcPts val="600"/>
              </a:spcAft>
            </a:pPr>
            <a:fld id="{7B476DEB-29AB-4067-8D4A-C5BA5980E5AB}" type="datetime1">
              <a:rPr lang="fr-BE" smtClean="0"/>
              <a:pPr>
                <a:spcAft>
                  <a:spcPts val="600"/>
                </a:spcAft>
              </a:pPr>
              <a:t>20-04-26</a:t>
            </a:fld>
            <a:endParaRPr lang="fr-BE"/>
          </a:p>
        </p:txBody>
      </p:sp>
      <p:sp>
        <p:nvSpPr>
          <p:cNvPr id="5" name="Espace réservé du pied de page 4">
            <a:extLst>
              <a:ext uri="{FF2B5EF4-FFF2-40B4-BE49-F238E27FC236}">
                <a16:creationId xmlns:a16="http://schemas.microsoft.com/office/drawing/2014/main" id="{836575EF-089B-8602-0EAC-B5D34354BB1F}"/>
              </a:ext>
            </a:extLst>
          </p:cNvPr>
          <p:cNvSpPr>
            <a:spLocks noGrp="1"/>
          </p:cNvSpPr>
          <p:nvPr>
            <p:ph type="ftr" sz="quarter" idx="11"/>
          </p:nvPr>
        </p:nvSpPr>
        <p:spPr>
          <a:xfrm>
            <a:off x="5055752" y="6356350"/>
            <a:ext cx="4875977" cy="365125"/>
          </a:xfrm>
        </p:spPr>
        <p:txBody>
          <a:bodyPr anchor="ctr">
            <a:normAutofit/>
          </a:bodyPr>
          <a:lstStyle/>
          <a:p>
            <a:pPr>
              <a:spcAft>
                <a:spcPts val="600"/>
              </a:spcAft>
            </a:pPr>
            <a:r>
              <a:rPr lang="fr-FR" dirty="0"/>
              <a:t>Atelier 2 – Durabilité dans un parcours de formation ? </a:t>
            </a:r>
            <a:endParaRPr lang="fr-FR"/>
          </a:p>
          <a:p>
            <a:pPr>
              <a:spcAft>
                <a:spcPts val="600"/>
              </a:spcAft>
            </a:pPr>
            <a:endParaRPr lang="fr-BE"/>
          </a:p>
        </p:txBody>
      </p:sp>
      <p:sp>
        <p:nvSpPr>
          <p:cNvPr id="6" name="Espace réservé du numéro de diapositive 5">
            <a:extLst>
              <a:ext uri="{FF2B5EF4-FFF2-40B4-BE49-F238E27FC236}">
                <a16:creationId xmlns:a16="http://schemas.microsoft.com/office/drawing/2014/main" id="{E9D067EF-85C3-4220-9D41-F7EA04C05B24}"/>
              </a:ext>
            </a:extLst>
          </p:cNvPr>
          <p:cNvSpPr>
            <a:spLocks noGrp="1"/>
          </p:cNvSpPr>
          <p:nvPr>
            <p:ph type="sldNum" sz="quarter" idx="12"/>
          </p:nvPr>
        </p:nvSpPr>
        <p:spPr>
          <a:xfrm>
            <a:off x="10917798" y="6356350"/>
            <a:ext cx="436002" cy="365125"/>
          </a:xfrm>
        </p:spPr>
        <p:txBody>
          <a:bodyPr anchor="ctr">
            <a:normAutofit/>
          </a:bodyPr>
          <a:lstStyle/>
          <a:p>
            <a:pPr>
              <a:spcAft>
                <a:spcPts val="600"/>
              </a:spcAft>
            </a:pPr>
            <a:fld id="{05DB46FD-53F2-48E6-B43E-10E74446F393}" type="slidenum">
              <a:rPr lang="fr-BE" smtClean="0"/>
              <a:pPr>
                <a:spcAft>
                  <a:spcPts val="600"/>
                </a:spcAft>
              </a:pPr>
              <a:t>32</a:t>
            </a:fld>
            <a:endParaRPr lang="fr-BE"/>
          </a:p>
        </p:txBody>
      </p:sp>
    </p:spTree>
    <p:extLst>
      <p:ext uri="{BB962C8B-B14F-4D97-AF65-F5344CB8AC3E}">
        <p14:creationId xmlns:p14="http://schemas.microsoft.com/office/powerpoint/2010/main" val="284347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6C089-D7F5-F3A5-A9E5-B4F30B16442A}"/>
              </a:ext>
            </a:extLst>
          </p:cNvPr>
          <p:cNvSpPr>
            <a:spLocks noGrp="1"/>
          </p:cNvSpPr>
          <p:nvPr>
            <p:ph type="title"/>
          </p:nvPr>
        </p:nvSpPr>
        <p:spPr/>
        <p:txBody>
          <a:bodyPr>
            <a:normAutofit/>
          </a:bodyPr>
          <a:lstStyle/>
          <a:p>
            <a:r>
              <a:rPr lang="fr-FR" dirty="0">
                <a:solidFill>
                  <a:srgbClr val="0070C0"/>
                </a:solidFill>
              </a:rPr>
              <a:t>Actualisation de l’offre de formation IFAPME intégrant le DD (exemples)</a:t>
            </a:r>
            <a:endParaRPr lang="fr-BE" dirty="0">
              <a:solidFill>
                <a:srgbClr val="0070C0"/>
              </a:solidFill>
            </a:endParaRPr>
          </a:p>
        </p:txBody>
      </p:sp>
      <p:sp>
        <p:nvSpPr>
          <p:cNvPr id="3" name="Espace réservé du contenu 2">
            <a:extLst>
              <a:ext uri="{FF2B5EF4-FFF2-40B4-BE49-F238E27FC236}">
                <a16:creationId xmlns:a16="http://schemas.microsoft.com/office/drawing/2014/main" id="{26B44133-5A90-C416-2FCB-EFAE890342C6}"/>
              </a:ext>
            </a:extLst>
          </p:cNvPr>
          <p:cNvSpPr>
            <a:spLocks noGrp="1"/>
          </p:cNvSpPr>
          <p:nvPr>
            <p:ph idx="1"/>
          </p:nvPr>
        </p:nvSpPr>
        <p:spPr>
          <a:xfrm>
            <a:off x="261258" y="1825626"/>
            <a:ext cx="11434556" cy="4292146"/>
          </a:xfrm>
        </p:spPr>
        <p:txBody>
          <a:bodyPr>
            <a:normAutofit fontScale="92500"/>
          </a:bodyPr>
          <a:lstStyle/>
          <a:p>
            <a:pPr>
              <a:lnSpc>
                <a:spcPct val="120000"/>
              </a:lnSpc>
              <a:spcBef>
                <a:spcPts val="0"/>
              </a:spcBef>
            </a:pPr>
            <a:r>
              <a:rPr lang="fr-BE" b="1" u="sng" dirty="0">
                <a:solidFill>
                  <a:srgbClr val="0070C0"/>
                </a:solidFill>
                <a:latin typeface="+mn-lt"/>
                <a:cs typeface="+mn-cs"/>
              </a:rPr>
              <a:t>Secteur c</a:t>
            </a:r>
            <a:r>
              <a:rPr lang="fr-BE" sz="2000" b="1" u="sng" kern="1200" dirty="0">
                <a:solidFill>
                  <a:srgbClr val="0070C0"/>
                </a:solidFill>
                <a:effectLst/>
                <a:latin typeface="+mn-lt"/>
                <a:ea typeface="+mn-ea"/>
                <a:cs typeface="+mn-cs"/>
              </a:rPr>
              <a:t>onstruction</a:t>
            </a:r>
          </a:p>
          <a:p>
            <a:pPr marL="342900" indent="-342900">
              <a:lnSpc>
                <a:spcPct val="120000"/>
              </a:lnSpc>
              <a:spcBef>
                <a:spcPts val="0"/>
              </a:spcBef>
              <a:buFontTx/>
              <a:buChar char="-"/>
            </a:pPr>
            <a:r>
              <a:rPr lang="fr-BE" sz="2400" dirty="0"/>
              <a:t>Deux axes de développement :</a:t>
            </a:r>
            <a:endParaRPr lang="fr-BE" sz="2100" dirty="0"/>
          </a:p>
          <a:p>
            <a:pPr lvl="1" indent="0">
              <a:lnSpc>
                <a:spcPct val="120000"/>
              </a:lnSpc>
              <a:spcBef>
                <a:spcPts val="0"/>
              </a:spcBef>
              <a:buNone/>
            </a:pPr>
            <a:r>
              <a:rPr lang="fr-BE" sz="1900" dirty="0"/>
              <a:t>1. Parcours de formation complet sur l’</a:t>
            </a:r>
            <a:r>
              <a:rPr lang="fr-BE" sz="1900" b="1" dirty="0"/>
              <a:t>écoconstruction</a:t>
            </a:r>
            <a:r>
              <a:rPr lang="fr-BE" sz="1900" dirty="0"/>
              <a:t> (avec le Cluster Eco-construction). Intégration de </a:t>
            </a:r>
            <a:r>
              <a:rPr lang="fr-BE" sz="1900" dirty="0">
                <a:solidFill>
                  <a:srgbClr val="0070C0"/>
                </a:solidFill>
              </a:rPr>
              <a:t>l’</a:t>
            </a:r>
            <a:r>
              <a:rPr lang="fr-BE" sz="1900" b="1" dirty="0">
                <a:solidFill>
                  <a:srgbClr val="0070C0"/>
                </a:solidFill>
              </a:rPr>
              <a:t>économie Circulaire et des technologies &amp; techniques spécifiques</a:t>
            </a:r>
            <a:r>
              <a:rPr lang="fr-BE" sz="1900" dirty="0">
                <a:solidFill>
                  <a:srgbClr val="0070C0"/>
                </a:solidFill>
              </a:rPr>
              <a:t> </a:t>
            </a:r>
            <a:r>
              <a:rPr lang="fr-BE" sz="1900" dirty="0"/>
              <a:t>dans les référentiels</a:t>
            </a:r>
          </a:p>
          <a:p>
            <a:pPr marL="914400" lvl="2" indent="0">
              <a:buNone/>
            </a:pPr>
            <a:r>
              <a:rPr lang="fr-BE" dirty="0"/>
              <a:t>« Matériaux biosourcés » initié en 2021, appliqué aux métiers de </a:t>
            </a:r>
            <a:r>
              <a:rPr lang="fr-BE" b="1" dirty="0"/>
              <a:t>menuisiers, monteurs en ossature bois, peintres, couvreurs et maçons</a:t>
            </a:r>
            <a:r>
              <a:rPr lang="fr-BE" dirty="0"/>
              <a:t> :</a:t>
            </a:r>
            <a:endParaRPr lang="fr-BE" sz="1400" dirty="0"/>
          </a:p>
          <a:p>
            <a:pPr marL="914400" lvl="2" indent="0">
              <a:buNone/>
            </a:pPr>
            <a:r>
              <a:rPr lang="fr-BE" dirty="0"/>
              <a:t>Cours </a:t>
            </a:r>
            <a:r>
              <a:rPr lang="fr-BE" b="1" dirty="0"/>
              <a:t>DUR1</a:t>
            </a:r>
            <a:r>
              <a:rPr lang="fr-BE" dirty="0"/>
              <a:t> - Enjeux et Evolutions dans la Construction Durable – </a:t>
            </a:r>
            <a:r>
              <a:rPr lang="fr-BE" b="1" dirty="0"/>
              <a:t>Cours théorique de 12h </a:t>
            </a:r>
            <a:r>
              <a:rPr lang="fr-BE" dirty="0"/>
              <a:t>intégré aux référentiels de 2</a:t>
            </a:r>
            <a:r>
              <a:rPr lang="fr-BE" baseline="30000" dirty="0"/>
              <a:t>ème</a:t>
            </a:r>
            <a:r>
              <a:rPr lang="fr-BE" dirty="0"/>
              <a:t> année d’apprentissage et de 1</a:t>
            </a:r>
            <a:r>
              <a:rPr lang="fr-BE" baseline="30000" dirty="0"/>
              <a:t>ère</a:t>
            </a:r>
            <a:r>
              <a:rPr lang="fr-BE" dirty="0"/>
              <a:t> année Professionnel qualifié (cours actif depuis la rentrée 2025 et pouvant être intégré dans des troncs communs multi métiers)</a:t>
            </a:r>
            <a:endParaRPr lang="fr-BE" sz="1400" dirty="0"/>
          </a:p>
          <a:p>
            <a:pPr marL="914400" lvl="2" indent="0">
              <a:buNone/>
            </a:pPr>
            <a:r>
              <a:rPr lang="fr-BE" dirty="0"/>
              <a:t>Cours </a:t>
            </a:r>
            <a:r>
              <a:rPr lang="fr-BE" b="1" dirty="0"/>
              <a:t>DUR2</a:t>
            </a:r>
            <a:r>
              <a:rPr lang="fr-BE" dirty="0"/>
              <a:t> - Enjeux et Evolutions dans la Construction Durable – </a:t>
            </a:r>
            <a:r>
              <a:rPr lang="fr-BE" b="1" dirty="0"/>
              <a:t>Cours pratique de 16h </a:t>
            </a:r>
            <a:r>
              <a:rPr lang="fr-BE" dirty="0"/>
              <a:t>intégrée aux référentiels en 2</a:t>
            </a:r>
            <a:r>
              <a:rPr lang="fr-BE" baseline="30000" dirty="0"/>
              <a:t>ème</a:t>
            </a:r>
            <a:r>
              <a:rPr lang="fr-BE" dirty="0"/>
              <a:t> année Professionnel qualifié à partir de la rentrée 2026 – les contenus sont spécifiques aux métiers concernés</a:t>
            </a:r>
            <a:endParaRPr lang="fr-BE" sz="1400" dirty="0"/>
          </a:p>
          <a:p>
            <a:pPr lvl="1" indent="0">
              <a:lnSpc>
                <a:spcPct val="120000"/>
              </a:lnSpc>
              <a:spcBef>
                <a:spcPts val="0"/>
              </a:spcBef>
              <a:buNone/>
            </a:pPr>
            <a:endParaRPr lang="fr-FR" sz="1900" dirty="0"/>
          </a:p>
          <a:p>
            <a:pPr lvl="1" indent="0">
              <a:lnSpc>
                <a:spcPct val="120000"/>
              </a:lnSpc>
              <a:spcBef>
                <a:spcPts val="0"/>
              </a:spcBef>
              <a:buNone/>
            </a:pPr>
            <a:r>
              <a:rPr lang="fr-FR" sz="1900" dirty="0"/>
              <a:t>2. Création d’un nouveau référentiel de formation « </a:t>
            </a:r>
            <a:r>
              <a:rPr lang="fr-FR" sz="1900" b="1" dirty="0"/>
              <a:t>Valoriste spécialisé en déconstruction »</a:t>
            </a:r>
            <a:r>
              <a:rPr lang="fr-FR" sz="1900" dirty="0"/>
              <a:t> -</a:t>
            </a:r>
          </a:p>
          <a:p>
            <a:pPr lvl="1" indent="0">
              <a:lnSpc>
                <a:spcPct val="120000"/>
              </a:lnSpc>
              <a:spcBef>
                <a:spcPts val="0"/>
              </a:spcBef>
              <a:buNone/>
            </a:pPr>
            <a:r>
              <a:rPr lang="fr-FR" sz="1900" dirty="0"/>
              <a:t>en projet</a:t>
            </a:r>
          </a:p>
        </p:txBody>
      </p:sp>
      <p:sp>
        <p:nvSpPr>
          <p:cNvPr id="4" name="Espace réservé de la date 3">
            <a:extLst>
              <a:ext uri="{FF2B5EF4-FFF2-40B4-BE49-F238E27FC236}">
                <a16:creationId xmlns:a16="http://schemas.microsoft.com/office/drawing/2014/main" id="{E74671FC-C273-178A-2162-FBAFD0A1B966}"/>
              </a:ext>
            </a:extLst>
          </p:cNvPr>
          <p:cNvSpPr>
            <a:spLocks noGrp="1"/>
          </p:cNvSpPr>
          <p:nvPr>
            <p:ph type="dt" sz="half" idx="10"/>
          </p:nvPr>
        </p:nvSpPr>
        <p:spPr/>
        <p:txBody>
          <a:bodyPr/>
          <a:lstStyle/>
          <a:p>
            <a:fld id="{7B476DEB-29AB-4067-8D4A-C5BA5980E5AB}" type="datetime1">
              <a:rPr lang="fr-BE" smtClean="0"/>
              <a:t>20-04-26</a:t>
            </a:fld>
            <a:endParaRPr lang="fr-BE"/>
          </a:p>
        </p:txBody>
      </p:sp>
      <p:sp>
        <p:nvSpPr>
          <p:cNvPr id="5" name="Espace réservé du pied de page 4">
            <a:extLst>
              <a:ext uri="{FF2B5EF4-FFF2-40B4-BE49-F238E27FC236}">
                <a16:creationId xmlns:a16="http://schemas.microsoft.com/office/drawing/2014/main" id="{0EA49CC2-C01E-C68E-A46A-5D7481745A8A}"/>
              </a:ext>
            </a:extLst>
          </p:cNvPr>
          <p:cNvSpPr>
            <a:spLocks noGrp="1"/>
          </p:cNvSpPr>
          <p:nvPr>
            <p:ph type="ftr" sz="quarter" idx="11"/>
          </p:nvPr>
        </p:nvSpPr>
        <p:spPr/>
        <p:txBody>
          <a:bodyPr/>
          <a:lstStyle/>
          <a:p>
            <a:r>
              <a:rPr lang="fr-FR" dirty="0"/>
              <a:t>Atelier 2 – Durabilité dans un parcours de formation ? </a:t>
            </a:r>
          </a:p>
          <a:p>
            <a:endParaRPr lang="fr-BE" dirty="0"/>
          </a:p>
        </p:txBody>
      </p:sp>
      <p:sp>
        <p:nvSpPr>
          <p:cNvPr id="6" name="Espace réservé du numéro de diapositive 5">
            <a:extLst>
              <a:ext uri="{FF2B5EF4-FFF2-40B4-BE49-F238E27FC236}">
                <a16:creationId xmlns:a16="http://schemas.microsoft.com/office/drawing/2014/main" id="{034F16F2-7AE4-AB53-01EE-CAC6BAA84B58}"/>
              </a:ext>
            </a:extLst>
          </p:cNvPr>
          <p:cNvSpPr>
            <a:spLocks noGrp="1"/>
          </p:cNvSpPr>
          <p:nvPr>
            <p:ph type="sldNum" sz="quarter" idx="12"/>
          </p:nvPr>
        </p:nvSpPr>
        <p:spPr/>
        <p:txBody>
          <a:bodyPr/>
          <a:lstStyle/>
          <a:p>
            <a:fld id="{05DB46FD-53F2-48E6-B43E-10E74446F393}" type="slidenum">
              <a:rPr lang="fr-BE" smtClean="0"/>
              <a:t>33</a:t>
            </a:fld>
            <a:endParaRPr lang="fr-BE"/>
          </a:p>
        </p:txBody>
      </p:sp>
    </p:spTree>
    <p:extLst>
      <p:ext uri="{BB962C8B-B14F-4D97-AF65-F5344CB8AC3E}">
        <p14:creationId xmlns:p14="http://schemas.microsoft.com/office/powerpoint/2010/main" val="3173794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BF74A-6F7B-0367-B817-6AF58975B2E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B8EAB58-251F-AB72-6BB2-7BB0C778D5E6}"/>
              </a:ext>
            </a:extLst>
          </p:cNvPr>
          <p:cNvSpPr>
            <a:spLocks noGrp="1"/>
          </p:cNvSpPr>
          <p:nvPr>
            <p:ph type="title"/>
          </p:nvPr>
        </p:nvSpPr>
        <p:spPr>
          <a:xfrm>
            <a:off x="838200" y="365125"/>
            <a:ext cx="10515600" cy="1325563"/>
          </a:xfrm>
        </p:spPr>
        <p:txBody>
          <a:bodyPr anchor="ctr">
            <a:normAutofit/>
          </a:bodyPr>
          <a:lstStyle/>
          <a:p>
            <a:r>
              <a:rPr lang="fr-FR" dirty="0">
                <a:solidFill>
                  <a:srgbClr val="0070C0"/>
                </a:solidFill>
              </a:rPr>
              <a:t>Actualisation de l’offre de formation IFAPME intégrant le DD (exemples)</a:t>
            </a:r>
            <a:endParaRPr lang="fr-BE" dirty="0">
              <a:solidFill>
                <a:srgbClr val="0070C0"/>
              </a:solidFill>
            </a:endParaRPr>
          </a:p>
        </p:txBody>
      </p:sp>
      <p:sp>
        <p:nvSpPr>
          <p:cNvPr id="3" name="Espace réservé du contenu 2">
            <a:extLst>
              <a:ext uri="{FF2B5EF4-FFF2-40B4-BE49-F238E27FC236}">
                <a16:creationId xmlns:a16="http://schemas.microsoft.com/office/drawing/2014/main" id="{21828BD1-4733-2F17-3861-13BAF6C0B426}"/>
              </a:ext>
            </a:extLst>
          </p:cNvPr>
          <p:cNvSpPr>
            <a:spLocks noGrp="1"/>
          </p:cNvSpPr>
          <p:nvPr>
            <p:ph sz="half" idx="1"/>
          </p:nvPr>
        </p:nvSpPr>
        <p:spPr>
          <a:xfrm>
            <a:off x="838200" y="1825624"/>
            <a:ext cx="5181600" cy="4158000"/>
          </a:xfrm>
        </p:spPr>
        <p:txBody>
          <a:bodyPr>
            <a:normAutofit fontScale="77500" lnSpcReduction="20000"/>
          </a:bodyPr>
          <a:lstStyle/>
          <a:p>
            <a:pPr>
              <a:spcBef>
                <a:spcPts val="0"/>
              </a:spcBef>
              <a:spcAft>
                <a:spcPts val="600"/>
              </a:spcAft>
            </a:pPr>
            <a:r>
              <a:rPr lang="fr-BE" b="1" u="sng" dirty="0">
                <a:solidFill>
                  <a:srgbClr val="0070C0"/>
                </a:solidFill>
              </a:rPr>
              <a:t>Secteur c</a:t>
            </a:r>
            <a:r>
              <a:rPr lang="fr-BE" b="1" u="sng" kern="1200" dirty="0">
                <a:solidFill>
                  <a:srgbClr val="0070C0"/>
                </a:solidFill>
                <a:effectLst/>
              </a:rPr>
              <a:t>onstruction</a:t>
            </a:r>
          </a:p>
          <a:p>
            <a:pPr lvl="1" indent="0">
              <a:spcBef>
                <a:spcPts val="0"/>
              </a:spcBef>
              <a:spcAft>
                <a:spcPts val="600"/>
              </a:spcAft>
              <a:buNone/>
            </a:pPr>
            <a:endParaRPr lang="fr-FR" sz="2000" dirty="0"/>
          </a:p>
          <a:p>
            <a:pPr>
              <a:spcBef>
                <a:spcPts val="0"/>
              </a:spcBef>
              <a:spcAft>
                <a:spcPts val="600"/>
              </a:spcAft>
            </a:pPr>
            <a:r>
              <a:rPr lang="fr-FR" sz="2200" dirty="0">
                <a:solidFill>
                  <a:srgbClr val="0070C0"/>
                </a:solidFill>
              </a:rPr>
              <a:t>Cours DUR1 - Enjeux et Evolutions dans la Construction Durable </a:t>
            </a:r>
          </a:p>
          <a:p>
            <a:pPr>
              <a:spcBef>
                <a:spcPts val="0"/>
              </a:spcBef>
              <a:spcAft>
                <a:spcPts val="600"/>
              </a:spcAft>
            </a:pPr>
            <a:endParaRPr lang="fr-FR" sz="2200" dirty="0"/>
          </a:p>
          <a:p>
            <a:pPr>
              <a:spcBef>
                <a:spcPts val="0"/>
              </a:spcBef>
              <a:spcAft>
                <a:spcPts val="600"/>
              </a:spcAft>
            </a:pPr>
            <a:r>
              <a:rPr lang="fr-FR" sz="2200" dirty="0"/>
              <a:t>Sommaire (PPT complet) :</a:t>
            </a:r>
          </a:p>
          <a:p>
            <a:pPr>
              <a:spcBef>
                <a:spcPts val="0"/>
              </a:spcBef>
              <a:spcAft>
                <a:spcPts val="600"/>
              </a:spcAft>
            </a:pPr>
            <a:r>
              <a:rPr lang="fr-FR" sz="2000" dirty="0"/>
              <a:t>1. CONTEXTE</a:t>
            </a:r>
          </a:p>
          <a:p>
            <a:pPr>
              <a:spcBef>
                <a:spcPts val="0"/>
              </a:spcBef>
              <a:spcAft>
                <a:spcPts val="600"/>
              </a:spcAft>
            </a:pPr>
            <a:endParaRPr lang="fr-FR" sz="2000" dirty="0"/>
          </a:p>
          <a:p>
            <a:pPr>
              <a:spcBef>
                <a:spcPts val="0"/>
              </a:spcBef>
              <a:spcAft>
                <a:spcPts val="600"/>
              </a:spcAft>
            </a:pPr>
            <a:r>
              <a:rPr lang="fr-FR" sz="2000" dirty="0"/>
              <a:t>2. LA CONSTRUCTION DURABLE – C’EST QUOI ?</a:t>
            </a:r>
          </a:p>
          <a:p>
            <a:pPr>
              <a:spcBef>
                <a:spcPts val="0"/>
              </a:spcBef>
              <a:spcAft>
                <a:spcPts val="600"/>
              </a:spcAft>
            </a:pPr>
            <a:endParaRPr lang="fr-FR" sz="2000" dirty="0"/>
          </a:p>
          <a:p>
            <a:pPr>
              <a:spcBef>
                <a:spcPts val="0"/>
              </a:spcBef>
              <a:spcAft>
                <a:spcPts val="600"/>
              </a:spcAft>
            </a:pPr>
            <a:r>
              <a:rPr lang="fr-FR" sz="2000" dirty="0"/>
              <a:t>3. IMPLICATION DE LA CONSTRUCTION DURABLE </a:t>
            </a:r>
          </a:p>
          <a:p>
            <a:pPr>
              <a:spcBef>
                <a:spcPts val="0"/>
              </a:spcBef>
              <a:spcAft>
                <a:spcPts val="600"/>
              </a:spcAft>
            </a:pPr>
            <a:endParaRPr lang="fr-FR" sz="2000" dirty="0"/>
          </a:p>
          <a:p>
            <a:pPr>
              <a:spcBef>
                <a:spcPts val="0"/>
              </a:spcBef>
              <a:spcAft>
                <a:spcPts val="600"/>
              </a:spcAft>
            </a:pPr>
            <a:r>
              <a:rPr lang="fr-FR" sz="2000" dirty="0"/>
              <a:t>4. LA CONSTRUCTION DURABLE AU QUOTIDIEN</a:t>
            </a:r>
          </a:p>
          <a:p>
            <a:pPr>
              <a:spcBef>
                <a:spcPts val="0"/>
              </a:spcBef>
              <a:spcAft>
                <a:spcPts val="600"/>
              </a:spcAft>
            </a:pPr>
            <a:endParaRPr lang="fr-FR" sz="2000" dirty="0"/>
          </a:p>
          <a:p>
            <a:pPr>
              <a:spcBef>
                <a:spcPts val="0"/>
              </a:spcBef>
              <a:spcAft>
                <a:spcPts val="600"/>
              </a:spcAft>
            </a:pPr>
            <a:r>
              <a:rPr lang="fr-FR" sz="2000" dirty="0"/>
              <a:t>5. VISITE DU PARCOURS PEB</a:t>
            </a:r>
          </a:p>
        </p:txBody>
      </p:sp>
      <p:pic>
        <p:nvPicPr>
          <p:cNvPr id="9" name="Image 8">
            <a:extLst>
              <a:ext uri="{FF2B5EF4-FFF2-40B4-BE49-F238E27FC236}">
                <a16:creationId xmlns:a16="http://schemas.microsoft.com/office/drawing/2014/main" id="{3B636E73-CB65-A395-EF7B-83B1CF480666}"/>
              </a:ext>
            </a:extLst>
          </p:cNvPr>
          <p:cNvPicPr>
            <a:picLocks noChangeAspect="1"/>
          </p:cNvPicPr>
          <p:nvPr/>
        </p:nvPicPr>
        <p:blipFill>
          <a:blip r:embed="rId2"/>
          <a:stretch>
            <a:fillRect/>
          </a:stretch>
        </p:blipFill>
        <p:spPr>
          <a:xfrm>
            <a:off x="6172200" y="2420835"/>
            <a:ext cx="5181600" cy="2967578"/>
          </a:xfrm>
          <a:prstGeom prst="rect">
            <a:avLst/>
          </a:prstGeom>
          <a:noFill/>
        </p:spPr>
      </p:pic>
      <p:sp>
        <p:nvSpPr>
          <p:cNvPr id="4" name="Espace réservé de la date 3">
            <a:extLst>
              <a:ext uri="{FF2B5EF4-FFF2-40B4-BE49-F238E27FC236}">
                <a16:creationId xmlns:a16="http://schemas.microsoft.com/office/drawing/2014/main" id="{E93FB7DC-27D1-C20D-9EE7-C56C122F15A9}"/>
              </a:ext>
            </a:extLst>
          </p:cNvPr>
          <p:cNvSpPr>
            <a:spLocks noGrp="1"/>
          </p:cNvSpPr>
          <p:nvPr>
            <p:ph type="dt" sz="half" idx="10"/>
          </p:nvPr>
        </p:nvSpPr>
        <p:spPr>
          <a:xfrm>
            <a:off x="9999756" y="6356350"/>
            <a:ext cx="850015" cy="365125"/>
          </a:xfrm>
        </p:spPr>
        <p:txBody>
          <a:bodyPr anchor="ctr">
            <a:normAutofit/>
          </a:bodyPr>
          <a:lstStyle/>
          <a:p>
            <a:pPr>
              <a:spcAft>
                <a:spcPts val="600"/>
              </a:spcAft>
            </a:pPr>
            <a:fld id="{7B476DEB-29AB-4067-8D4A-C5BA5980E5AB}" type="datetime1">
              <a:rPr lang="fr-BE" smtClean="0"/>
              <a:pPr>
                <a:spcAft>
                  <a:spcPts val="600"/>
                </a:spcAft>
              </a:pPr>
              <a:t>20-04-26</a:t>
            </a:fld>
            <a:endParaRPr lang="fr-BE"/>
          </a:p>
        </p:txBody>
      </p:sp>
      <p:sp>
        <p:nvSpPr>
          <p:cNvPr id="5" name="Espace réservé du pied de page 4">
            <a:extLst>
              <a:ext uri="{FF2B5EF4-FFF2-40B4-BE49-F238E27FC236}">
                <a16:creationId xmlns:a16="http://schemas.microsoft.com/office/drawing/2014/main" id="{34115C24-7FD0-AF17-E00B-FB69FAEC3C93}"/>
              </a:ext>
            </a:extLst>
          </p:cNvPr>
          <p:cNvSpPr>
            <a:spLocks noGrp="1"/>
          </p:cNvSpPr>
          <p:nvPr>
            <p:ph type="ftr" sz="quarter" idx="11"/>
          </p:nvPr>
        </p:nvSpPr>
        <p:spPr>
          <a:xfrm>
            <a:off x="5055752" y="6356350"/>
            <a:ext cx="4875977" cy="365125"/>
          </a:xfrm>
        </p:spPr>
        <p:txBody>
          <a:bodyPr anchor="ctr">
            <a:normAutofit/>
          </a:bodyPr>
          <a:lstStyle/>
          <a:p>
            <a:pPr>
              <a:spcAft>
                <a:spcPts val="600"/>
              </a:spcAft>
            </a:pPr>
            <a:r>
              <a:rPr lang="fr-FR" dirty="0"/>
              <a:t>Atelier 2 – Durabilité dans un parcours de formation ? </a:t>
            </a:r>
          </a:p>
          <a:p>
            <a:pPr>
              <a:spcAft>
                <a:spcPts val="600"/>
              </a:spcAft>
            </a:pPr>
            <a:endParaRPr lang="fr-BE" dirty="0"/>
          </a:p>
        </p:txBody>
      </p:sp>
      <p:sp>
        <p:nvSpPr>
          <p:cNvPr id="6" name="Espace réservé du numéro de diapositive 5">
            <a:extLst>
              <a:ext uri="{FF2B5EF4-FFF2-40B4-BE49-F238E27FC236}">
                <a16:creationId xmlns:a16="http://schemas.microsoft.com/office/drawing/2014/main" id="{9BB04F69-E6DD-857C-81D2-8DBF23FAD9E0}"/>
              </a:ext>
            </a:extLst>
          </p:cNvPr>
          <p:cNvSpPr>
            <a:spLocks noGrp="1"/>
          </p:cNvSpPr>
          <p:nvPr>
            <p:ph type="sldNum" sz="quarter" idx="12"/>
          </p:nvPr>
        </p:nvSpPr>
        <p:spPr>
          <a:xfrm>
            <a:off x="10917798" y="6356350"/>
            <a:ext cx="436002" cy="365125"/>
          </a:xfrm>
        </p:spPr>
        <p:txBody>
          <a:bodyPr anchor="ctr">
            <a:normAutofit/>
          </a:bodyPr>
          <a:lstStyle/>
          <a:p>
            <a:pPr>
              <a:spcAft>
                <a:spcPts val="600"/>
              </a:spcAft>
            </a:pPr>
            <a:fld id="{05DB46FD-53F2-48E6-B43E-10E74446F393}" type="slidenum">
              <a:rPr lang="fr-BE" smtClean="0"/>
              <a:pPr>
                <a:spcAft>
                  <a:spcPts val="600"/>
                </a:spcAft>
              </a:pPr>
              <a:t>34</a:t>
            </a:fld>
            <a:endParaRPr lang="fr-BE"/>
          </a:p>
        </p:txBody>
      </p:sp>
    </p:spTree>
    <p:extLst>
      <p:ext uri="{BB962C8B-B14F-4D97-AF65-F5344CB8AC3E}">
        <p14:creationId xmlns:p14="http://schemas.microsoft.com/office/powerpoint/2010/main" val="1939362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0507F-FD4E-3742-5E76-713BFCC843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3BCEF3-E5A4-7813-6978-3187E34E6A1F}"/>
              </a:ext>
            </a:extLst>
          </p:cNvPr>
          <p:cNvSpPr>
            <a:spLocks noGrp="1"/>
          </p:cNvSpPr>
          <p:nvPr>
            <p:ph type="title"/>
          </p:nvPr>
        </p:nvSpPr>
        <p:spPr>
          <a:xfrm>
            <a:off x="838200" y="365125"/>
            <a:ext cx="10515600" cy="1325563"/>
          </a:xfrm>
        </p:spPr>
        <p:txBody>
          <a:bodyPr anchor="ctr">
            <a:normAutofit/>
          </a:bodyPr>
          <a:lstStyle/>
          <a:p>
            <a:r>
              <a:rPr lang="fr-FR" dirty="0">
                <a:solidFill>
                  <a:srgbClr val="0070C0"/>
                </a:solidFill>
              </a:rPr>
              <a:t>Actualisation de l’offre de formation IFAPME intégrant le DD (exemples)</a:t>
            </a:r>
            <a:endParaRPr lang="fr-BE" dirty="0">
              <a:solidFill>
                <a:srgbClr val="0070C0"/>
              </a:solidFill>
            </a:endParaRPr>
          </a:p>
        </p:txBody>
      </p:sp>
      <p:sp>
        <p:nvSpPr>
          <p:cNvPr id="3" name="Espace réservé du contenu 2">
            <a:extLst>
              <a:ext uri="{FF2B5EF4-FFF2-40B4-BE49-F238E27FC236}">
                <a16:creationId xmlns:a16="http://schemas.microsoft.com/office/drawing/2014/main" id="{65CD5C0D-B696-BC37-07F1-7E93764C3777}"/>
              </a:ext>
            </a:extLst>
          </p:cNvPr>
          <p:cNvSpPr>
            <a:spLocks noGrp="1"/>
          </p:cNvSpPr>
          <p:nvPr>
            <p:ph sz="half" idx="1"/>
          </p:nvPr>
        </p:nvSpPr>
        <p:spPr>
          <a:xfrm>
            <a:off x="838200" y="1825624"/>
            <a:ext cx="5181600" cy="4158000"/>
          </a:xfrm>
        </p:spPr>
        <p:txBody>
          <a:bodyPr>
            <a:normAutofit/>
          </a:bodyPr>
          <a:lstStyle/>
          <a:p>
            <a:pPr>
              <a:spcBef>
                <a:spcPts val="0"/>
              </a:spcBef>
              <a:spcAft>
                <a:spcPts val="600"/>
              </a:spcAft>
            </a:pPr>
            <a:r>
              <a:rPr lang="fr-BE" b="1" u="sng" dirty="0">
                <a:solidFill>
                  <a:srgbClr val="0070C0"/>
                </a:solidFill>
              </a:rPr>
              <a:t>Secteur c</a:t>
            </a:r>
            <a:r>
              <a:rPr lang="fr-BE" b="1" u="sng" kern="1200" dirty="0">
                <a:solidFill>
                  <a:srgbClr val="0070C0"/>
                </a:solidFill>
                <a:effectLst/>
              </a:rPr>
              <a:t>onstruction</a:t>
            </a:r>
          </a:p>
          <a:p>
            <a:pPr lvl="1" indent="0">
              <a:spcBef>
                <a:spcPts val="0"/>
              </a:spcBef>
              <a:spcAft>
                <a:spcPts val="600"/>
              </a:spcAft>
              <a:buNone/>
            </a:pPr>
            <a:endParaRPr lang="fr-FR" sz="2000" dirty="0"/>
          </a:p>
          <a:p>
            <a:pPr>
              <a:spcBef>
                <a:spcPts val="0"/>
              </a:spcBef>
              <a:spcAft>
                <a:spcPts val="600"/>
              </a:spcAft>
            </a:pPr>
            <a:r>
              <a:rPr lang="fr-FR" dirty="0">
                <a:solidFill>
                  <a:srgbClr val="0070C0"/>
                </a:solidFill>
              </a:rPr>
              <a:t>Cours DUR1 - Enjeux et Evolutions dans la Construction Durable </a:t>
            </a:r>
          </a:p>
          <a:p>
            <a:pPr>
              <a:spcBef>
                <a:spcPts val="0"/>
              </a:spcBef>
              <a:spcAft>
                <a:spcPts val="600"/>
              </a:spcAft>
            </a:pPr>
            <a:r>
              <a:rPr lang="fr-FR" dirty="0"/>
              <a:t>50 fiches / exercices :</a:t>
            </a:r>
          </a:p>
        </p:txBody>
      </p:sp>
      <p:pic>
        <p:nvPicPr>
          <p:cNvPr id="8" name="Image 7">
            <a:extLst>
              <a:ext uri="{FF2B5EF4-FFF2-40B4-BE49-F238E27FC236}">
                <a16:creationId xmlns:a16="http://schemas.microsoft.com/office/drawing/2014/main" id="{24E1126D-EF22-8261-9908-C4704DF1E986}"/>
              </a:ext>
            </a:extLst>
          </p:cNvPr>
          <p:cNvPicPr>
            <a:picLocks noChangeAspect="1"/>
          </p:cNvPicPr>
          <p:nvPr/>
        </p:nvPicPr>
        <p:blipFill>
          <a:blip r:embed="rId2"/>
          <a:stretch>
            <a:fillRect/>
          </a:stretch>
        </p:blipFill>
        <p:spPr>
          <a:xfrm>
            <a:off x="7263892" y="1825624"/>
            <a:ext cx="2998216" cy="4158000"/>
          </a:xfrm>
          <a:prstGeom prst="rect">
            <a:avLst/>
          </a:prstGeom>
          <a:noFill/>
        </p:spPr>
      </p:pic>
      <p:sp>
        <p:nvSpPr>
          <p:cNvPr id="4" name="Espace réservé de la date 3">
            <a:extLst>
              <a:ext uri="{FF2B5EF4-FFF2-40B4-BE49-F238E27FC236}">
                <a16:creationId xmlns:a16="http://schemas.microsoft.com/office/drawing/2014/main" id="{91E9CD36-E016-F836-F71F-56F6866DDE5B}"/>
              </a:ext>
            </a:extLst>
          </p:cNvPr>
          <p:cNvSpPr>
            <a:spLocks noGrp="1"/>
          </p:cNvSpPr>
          <p:nvPr>
            <p:ph type="dt" sz="half" idx="10"/>
          </p:nvPr>
        </p:nvSpPr>
        <p:spPr>
          <a:xfrm>
            <a:off x="9999756" y="6356350"/>
            <a:ext cx="850015" cy="365125"/>
          </a:xfrm>
        </p:spPr>
        <p:txBody>
          <a:bodyPr anchor="ctr">
            <a:normAutofit/>
          </a:bodyPr>
          <a:lstStyle/>
          <a:p>
            <a:pPr>
              <a:spcAft>
                <a:spcPts val="600"/>
              </a:spcAft>
            </a:pPr>
            <a:fld id="{7B476DEB-29AB-4067-8D4A-C5BA5980E5AB}" type="datetime1">
              <a:rPr lang="fr-BE" smtClean="0"/>
              <a:pPr>
                <a:spcAft>
                  <a:spcPts val="600"/>
                </a:spcAft>
              </a:pPr>
              <a:t>20-04-26</a:t>
            </a:fld>
            <a:endParaRPr lang="fr-BE"/>
          </a:p>
        </p:txBody>
      </p:sp>
      <p:sp>
        <p:nvSpPr>
          <p:cNvPr id="5" name="Espace réservé du pied de page 4">
            <a:extLst>
              <a:ext uri="{FF2B5EF4-FFF2-40B4-BE49-F238E27FC236}">
                <a16:creationId xmlns:a16="http://schemas.microsoft.com/office/drawing/2014/main" id="{9A515832-F646-B8E4-61F5-BE38F08AF955}"/>
              </a:ext>
            </a:extLst>
          </p:cNvPr>
          <p:cNvSpPr>
            <a:spLocks noGrp="1"/>
          </p:cNvSpPr>
          <p:nvPr>
            <p:ph type="ftr" sz="quarter" idx="11"/>
          </p:nvPr>
        </p:nvSpPr>
        <p:spPr>
          <a:xfrm>
            <a:off x="5055752" y="6356350"/>
            <a:ext cx="4875977" cy="365125"/>
          </a:xfrm>
        </p:spPr>
        <p:txBody>
          <a:bodyPr anchor="ctr">
            <a:normAutofit/>
          </a:bodyPr>
          <a:lstStyle/>
          <a:p>
            <a:pPr>
              <a:spcAft>
                <a:spcPts val="600"/>
              </a:spcAft>
            </a:pPr>
            <a:r>
              <a:rPr lang="fr-FR" dirty="0"/>
              <a:t>Atelier 2 – Durabilité dans un parcours de formation ? </a:t>
            </a:r>
          </a:p>
          <a:p>
            <a:pPr>
              <a:spcAft>
                <a:spcPts val="600"/>
              </a:spcAft>
            </a:pPr>
            <a:endParaRPr lang="fr-BE" dirty="0"/>
          </a:p>
        </p:txBody>
      </p:sp>
      <p:sp>
        <p:nvSpPr>
          <p:cNvPr id="6" name="Espace réservé du numéro de diapositive 5">
            <a:extLst>
              <a:ext uri="{FF2B5EF4-FFF2-40B4-BE49-F238E27FC236}">
                <a16:creationId xmlns:a16="http://schemas.microsoft.com/office/drawing/2014/main" id="{63711A27-BF71-EAC5-D6B0-429360693A2C}"/>
              </a:ext>
            </a:extLst>
          </p:cNvPr>
          <p:cNvSpPr>
            <a:spLocks noGrp="1"/>
          </p:cNvSpPr>
          <p:nvPr>
            <p:ph type="sldNum" sz="quarter" idx="12"/>
          </p:nvPr>
        </p:nvSpPr>
        <p:spPr>
          <a:xfrm>
            <a:off x="10917798" y="6356350"/>
            <a:ext cx="436002" cy="365125"/>
          </a:xfrm>
        </p:spPr>
        <p:txBody>
          <a:bodyPr anchor="ctr">
            <a:normAutofit/>
          </a:bodyPr>
          <a:lstStyle/>
          <a:p>
            <a:pPr>
              <a:spcAft>
                <a:spcPts val="600"/>
              </a:spcAft>
            </a:pPr>
            <a:fld id="{05DB46FD-53F2-48E6-B43E-10E74446F393}" type="slidenum">
              <a:rPr lang="fr-BE" smtClean="0"/>
              <a:pPr>
                <a:spcAft>
                  <a:spcPts val="600"/>
                </a:spcAft>
              </a:pPr>
              <a:t>35</a:t>
            </a:fld>
            <a:endParaRPr lang="fr-BE"/>
          </a:p>
        </p:txBody>
      </p:sp>
    </p:spTree>
    <p:extLst>
      <p:ext uri="{BB962C8B-B14F-4D97-AF65-F5344CB8AC3E}">
        <p14:creationId xmlns:p14="http://schemas.microsoft.com/office/powerpoint/2010/main" val="148126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2B68-4C87-AB9D-707B-2B166CBEDA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2D1ACB-FC39-E52B-ED16-0DF080AA42A7}"/>
              </a:ext>
            </a:extLst>
          </p:cNvPr>
          <p:cNvSpPr>
            <a:spLocks noGrp="1"/>
          </p:cNvSpPr>
          <p:nvPr>
            <p:ph type="title"/>
          </p:nvPr>
        </p:nvSpPr>
        <p:spPr>
          <a:xfrm>
            <a:off x="838200" y="365125"/>
            <a:ext cx="10515600" cy="1325563"/>
          </a:xfrm>
        </p:spPr>
        <p:txBody>
          <a:bodyPr anchor="ctr">
            <a:normAutofit/>
          </a:bodyPr>
          <a:lstStyle/>
          <a:p>
            <a:r>
              <a:rPr lang="fr-FR" dirty="0">
                <a:solidFill>
                  <a:srgbClr val="0070C0"/>
                </a:solidFill>
              </a:rPr>
              <a:t>Actualisation de l’offre de formation IFAPME intégrant le DD (exemples)</a:t>
            </a:r>
            <a:endParaRPr lang="fr-BE" dirty="0">
              <a:solidFill>
                <a:srgbClr val="0070C0"/>
              </a:solidFill>
            </a:endParaRPr>
          </a:p>
        </p:txBody>
      </p:sp>
      <p:sp>
        <p:nvSpPr>
          <p:cNvPr id="3" name="Espace réservé du contenu 2">
            <a:extLst>
              <a:ext uri="{FF2B5EF4-FFF2-40B4-BE49-F238E27FC236}">
                <a16:creationId xmlns:a16="http://schemas.microsoft.com/office/drawing/2014/main" id="{62B98A1D-E613-4236-1543-E13CF9CB7AC3}"/>
              </a:ext>
            </a:extLst>
          </p:cNvPr>
          <p:cNvSpPr>
            <a:spLocks noGrp="1"/>
          </p:cNvSpPr>
          <p:nvPr>
            <p:ph sz="half" idx="1"/>
          </p:nvPr>
        </p:nvSpPr>
        <p:spPr>
          <a:xfrm>
            <a:off x="468086" y="1825624"/>
            <a:ext cx="5551714" cy="4158000"/>
          </a:xfrm>
        </p:spPr>
        <p:txBody>
          <a:bodyPr>
            <a:normAutofit/>
          </a:bodyPr>
          <a:lstStyle/>
          <a:p>
            <a:pPr>
              <a:spcBef>
                <a:spcPts val="0"/>
              </a:spcBef>
              <a:spcAft>
                <a:spcPts val="600"/>
              </a:spcAft>
            </a:pPr>
            <a:r>
              <a:rPr lang="fr-BE" b="1" u="sng" dirty="0">
                <a:solidFill>
                  <a:srgbClr val="0070C0"/>
                </a:solidFill>
              </a:rPr>
              <a:t>Secteur c</a:t>
            </a:r>
            <a:r>
              <a:rPr lang="fr-BE" b="1" u="sng" kern="1200" dirty="0">
                <a:solidFill>
                  <a:srgbClr val="0070C0"/>
                </a:solidFill>
                <a:effectLst/>
              </a:rPr>
              <a:t>onstruction</a:t>
            </a:r>
          </a:p>
          <a:p>
            <a:pPr lvl="1" indent="0">
              <a:spcBef>
                <a:spcPts val="0"/>
              </a:spcBef>
              <a:spcAft>
                <a:spcPts val="600"/>
              </a:spcAft>
              <a:buNone/>
            </a:pPr>
            <a:endParaRPr lang="fr-FR" sz="2000" dirty="0"/>
          </a:p>
          <a:p>
            <a:pPr lvl="1" indent="0">
              <a:spcBef>
                <a:spcPts val="0"/>
              </a:spcBef>
              <a:spcAft>
                <a:spcPts val="600"/>
              </a:spcAft>
              <a:buNone/>
            </a:pPr>
            <a:r>
              <a:rPr lang="fr-FR" sz="2000" dirty="0">
                <a:solidFill>
                  <a:srgbClr val="0070C0"/>
                </a:solidFill>
              </a:rPr>
              <a:t>Green Coach </a:t>
            </a:r>
            <a:r>
              <a:rPr lang="fr-FR" sz="2000" dirty="0"/>
              <a:t>: un tableur Excel permettant d’avoir toutes les informations sur les matériaux isolant et d’en permettre la comparaison instantanée via double affichage</a:t>
            </a:r>
          </a:p>
          <a:p>
            <a:pPr lvl="1" indent="0">
              <a:spcBef>
                <a:spcPts val="0"/>
              </a:spcBef>
              <a:spcAft>
                <a:spcPts val="600"/>
              </a:spcAft>
              <a:buNone/>
            </a:pPr>
            <a:endParaRPr lang="fr-BE" sz="2000" dirty="0"/>
          </a:p>
        </p:txBody>
      </p:sp>
      <p:pic>
        <p:nvPicPr>
          <p:cNvPr id="7" name="Image 6">
            <a:extLst>
              <a:ext uri="{FF2B5EF4-FFF2-40B4-BE49-F238E27FC236}">
                <a16:creationId xmlns:a16="http://schemas.microsoft.com/office/drawing/2014/main" id="{465D9A93-6D15-F0D1-B85B-149949E673CC}"/>
              </a:ext>
            </a:extLst>
          </p:cNvPr>
          <p:cNvPicPr>
            <a:picLocks noChangeAspect="1"/>
          </p:cNvPicPr>
          <p:nvPr/>
        </p:nvPicPr>
        <p:blipFill>
          <a:blip r:embed="rId2"/>
          <a:stretch>
            <a:fillRect/>
          </a:stretch>
        </p:blipFill>
        <p:spPr>
          <a:xfrm>
            <a:off x="6172200" y="2479684"/>
            <a:ext cx="5181600" cy="2849879"/>
          </a:xfrm>
          <a:prstGeom prst="rect">
            <a:avLst/>
          </a:prstGeom>
          <a:noFill/>
        </p:spPr>
      </p:pic>
      <p:sp>
        <p:nvSpPr>
          <p:cNvPr id="4" name="Espace réservé de la date 3">
            <a:extLst>
              <a:ext uri="{FF2B5EF4-FFF2-40B4-BE49-F238E27FC236}">
                <a16:creationId xmlns:a16="http://schemas.microsoft.com/office/drawing/2014/main" id="{0A9BFBAC-36E5-B851-05E6-5477B67A962D}"/>
              </a:ext>
            </a:extLst>
          </p:cNvPr>
          <p:cNvSpPr>
            <a:spLocks noGrp="1"/>
          </p:cNvSpPr>
          <p:nvPr>
            <p:ph type="dt" sz="half" idx="10"/>
          </p:nvPr>
        </p:nvSpPr>
        <p:spPr>
          <a:xfrm>
            <a:off x="9999756" y="6356350"/>
            <a:ext cx="850015" cy="365125"/>
          </a:xfrm>
        </p:spPr>
        <p:txBody>
          <a:bodyPr anchor="ctr">
            <a:normAutofit/>
          </a:bodyPr>
          <a:lstStyle/>
          <a:p>
            <a:pPr>
              <a:spcAft>
                <a:spcPts val="600"/>
              </a:spcAft>
            </a:pPr>
            <a:fld id="{7B476DEB-29AB-4067-8D4A-C5BA5980E5AB}" type="datetime1">
              <a:rPr lang="fr-BE" smtClean="0"/>
              <a:pPr>
                <a:spcAft>
                  <a:spcPts val="600"/>
                </a:spcAft>
              </a:pPr>
              <a:t>20-04-26</a:t>
            </a:fld>
            <a:endParaRPr lang="fr-BE"/>
          </a:p>
        </p:txBody>
      </p:sp>
      <p:sp>
        <p:nvSpPr>
          <p:cNvPr id="5" name="Espace réservé du pied de page 4">
            <a:extLst>
              <a:ext uri="{FF2B5EF4-FFF2-40B4-BE49-F238E27FC236}">
                <a16:creationId xmlns:a16="http://schemas.microsoft.com/office/drawing/2014/main" id="{5FF6F240-8A0A-42DB-6065-A62397978B36}"/>
              </a:ext>
            </a:extLst>
          </p:cNvPr>
          <p:cNvSpPr>
            <a:spLocks noGrp="1"/>
          </p:cNvSpPr>
          <p:nvPr>
            <p:ph type="ftr" sz="quarter" idx="11"/>
          </p:nvPr>
        </p:nvSpPr>
        <p:spPr>
          <a:xfrm>
            <a:off x="5055752" y="6356350"/>
            <a:ext cx="4875977" cy="365125"/>
          </a:xfrm>
        </p:spPr>
        <p:txBody>
          <a:bodyPr anchor="ctr">
            <a:normAutofit/>
          </a:bodyPr>
          <a:lstStyle/>
          <a:p>
            <a:pPr>
              <a:spcAft>
                <a:spcPts val="600"/>
              </a:spcAft>
            </a:pPr>
            <a:r>
              <a:rPr lang="fr-FR" dirty="0"/>
              <a:t>Atelier 2 – Durabilité dans un parcours de formation ? </a:t>
            </a:r>
            <a:endParaRPr lang="fr-FR"/>
          </a:p>
          <a:p>
            <a:pPr>
              <a:spcAft>
                <a:spcPts val="600"/>
              </a:spcAft>
            </a:pPr>
            <a:endParaRPr lang="fr-BE"/>
          </a:p>
        </p:txBody>
      </p:sp>
      <p:sp>
        <p:nvSpPr>
          <p:cNvPr id="6" name="Espace réservé du numéro de diapositive 5">
            <a:extLst>
              <a:ext uri="{FF2B5EF4-FFF2-40B4-BE49-F238E27FC236}">
                <a16:creationId xmlns:a16="http://schemas.microsoft.com/office/drawing/2014/main" id="{5789B6FC-D64B-154D-EE69-A2B137C45C07}"/>
              </a:ext>
            </a:extLst>
          </p:cNvPr>
          <p:cNvSpPr>
            <a:spLocks noGrp="1"/>
          </p:cNvSpPr>
          <p:nvPr>
            <p:ph type="sldNum" sz="quarter" idx="12"/>
          </p:nvPr>
        </p:nvSpPr>
        <p:spPr>
          <a:xfrm>
            <a:off x="10917798" y="6356350"/>
            <a:ext cx="436002" cy="365125"/>
          </a:xfrm>
        </p:spPr>
        <p:txBody>
          <a:bodyPr anchor="ctr">
            <a:normAutofit/>
          </a:bodyPr>
          <a:lstStyle/>
          <a:p>
            <a:pPr>
              <a:spcAft>
                <a:spcPts val="600"/>
              </a:spcAft>
            </a:pPr>
            <a:fld id="{05DB46FD-53F2-48E6-B43E-10E74446F393}" type="slidenum">
              <a:rPr lang="fr-BE" smtClean="0"/>
              <a:pPr>
                <a:spcAft>
                  <a:spcPts val="600"/>
                </a:spcAft>
              </a:pPr>
              <a:t>36</a:t>
            </a:fld>
            <a:endParaRPr lang="fr-BE"/>
          </a:p>
        </p:txBody>
      </p:sp>
    </p:spTree>
    <p:extLst>
      <p:ext uri="{BB962C8B-B14F-4D97-AF65-F5344CB8AC3E}">
        <p14:creationId xmlns:p14="http://schemas.microsoft.com/office/powerpoint/2010/main" val="511824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6C76F-2B09-8A71-82F3-A28F0F2770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BA8F0C-1512-6E95-E228-9980627F0824}"/>
              </a:ext>
            </a:extLst>
          </p:cNvPr>
          <p:cNvSpPr>
            <a:spLocks noGrp="1"/>
          </p:cNvSpPr>
          <p:nvPr>
            <p:ph type="title"/>
          </p:nvPr>
        </p:nvSpPr>
        <p:spPr>
          <a:xfrm>
            <a:off x="838200" y="365125"/>
            <a:ext cx="10515600" cy="1325563"/>
          </a:xfrm>
        </p:spPr>
        <p:txBody>
          <a:bodyPr anchor="ctr">
            <a:normAutofit/>
          </a:bodyPr>
          <a:lstStyle/>
          <a:p>
            <a:r>
              <a:rPr lang="fr-FR" dirty="0">
                <a:solidFill>
                  <a:srgbClr val="0070C0"/>
                </a:solidFill>
              </a:rPr>
              <a:t>Actualisation de l’offre de formation IFAPME intégrant le DD (exemples)</a:t>
            </a:r>
            <a:endParaRPr lang="fr-BE" dirty="0">
              <a:solidFill>
                <a:srgbClr val="0070C0"/>
              </a:solidFill>
            </a:endParaRPr>
          </a:p>
        </p:txBody>
      </p:sp>
      <p:sp>
        <p:nvSpPr>
          <p:cNvPr id="3" name="Espace réservé du contenu 2">
            <a:extLst>
              <a:ext uri="{FF2B5EF4-FFF2-40B4-BE49-F238E27FC236}">
                <a16:creationId xmlns:a16="http://schemas.microsoft.com/office/drawing/2014/main" id="{3B34C8C2-E8C3-BEBC-2DBF-7136182B7A4A}"/>
              </a:ext>
            </a:extLst>
          </p:cNvPr>
          <p:cNvSpPr>
            <a:spLocks noGrp="1"/>
          </p:cNvSpPr>
          <p:nvPr>
            <p:ph sz="half" idx="1"/>
          </p:nvPr>
        </p:nvSpPr>
        <p:spPr>
          <a:xfrm>
            <a:off x="609600" y="1825624"/>
            <a:ext cx="5410200" cy="4158000"/>
          </a:xfrm>
        </p:spPr>
        <p:txBody>
          <a:bodyPr>
            <a:normAutofit fontScale="92500" lnSpcReduction="10000"/>
          </a:bodyPr>
          <a:lstStyle/>
          <a:p>
            <a:pPr>
              <a:spcBef>
                <a:spcPts val="0"/>
              </a:spcBef>
              <a:spcAft>
                <a:spcPts val="600"/>
              </a:spcAft>
            </a:pPr>
            <a:r>
              <a:rPr lang="fr-BE" b="1" u="sng" dirty="0">
                <a:solidFill>
                  <a:srgbClr val="0070C0"/>
                </a:solidFill>
              </a:rPr>
              <a:t>Secteur c</a:t>
            </a:r>
            <a:r>
              <a:rPr lang="fr-BE" b="1" u="sng" kern="1200" dirty="0">
                <a:solidFill>
                  <a:srgbClr val="0070C0"/>
                </a:solidFill>
                <a:effectLst/>
              </a:rPr>
              <a:t>onstruction</a:t>
            </a:r>
          </a:p>
          <a:p>
            <a:pPr lvl="1" indent="0">
              <a:spcBef>
                <a:spcPts val="0"/>
              </a:spcBef>
              <a:spcAft>
                <a:spcPts val="600"/>
              </a:spcAft>
              <a:buNone/>
            </a:pPr>
            <a:endParaRPr lang="fr-FR" sz="2000" dirty="0"/>
          </a:p>
          <a:p>
            <a:pPr lvl="1" indent="0">
              <a:spcBef>
                <a:spcPts val="0"/>
              </a:spcBef>
              <a:spcAft>
                <a:spcPts val="600"/>
              </a:spcAft>
              <a:buNone/>
            </a:pPr>
            <a:r>
              <a:rPr lang="fr-FR" sz="2000" dirty="0"/>
              <a:t>Visite du </a:t>
            </a:r>
            <a:r>
              <a:rPr lang="fr-FR" sz="2000" dirty="0">
                <a:solidFill>
                  <a:srgbClr val="0070C0"/>
                </a:solidFill>
              </a:rPr>
              <a:t>parcours PEB </a:t>
            </a:r>
            <a:r>
              <a:rPr lang="fr-FR" sz="2000" dirty="0"/>
              <a:t>« Green </a:t>
            </a:r>
            <a:r>
              <a:rPr lang="fr-FR" sz="2000" dirty="0" err="1"/>
              <a:t>steps</a:t>
            </a:r>
            <a:r>
              <a:rPr lang="fr-FR" sz="2000" dirty="0"/>
              <a:t> » (codéveloppé avec le Forem)</a:t>
            </a:r>
          </a:p>
          <a:p>
            <a:pPr lvl="1" indent="0">
              <a:spcBef>
                <a:spcPts val="0"/>
              </a:spcBef>
              <a:spcAft>
                <a:spcPts val="600"/>
              </a:spcAft>
              <a:buNone/>
            </a:pPr>
            <a:endParaRPr lang="fr-FR" sz="2000" dirty="0"/>
          </a:p>
          <a:p>
            <a:pPr marL="1028700" lvl="1" indent="-342900">
              <a:spcBef>
                <a:spcPts val="0"/>
              </a:spcBef>
              <a:spcAft>
                <a:spcPts val="600"/>
              </a:spcAft>
            </a:pPr>
            <a:r>
              <a:rPr lang="fr-FR" sz="2000" dirty="0"/>
              <a:t>Physiquement sur le site de </a:t>
            </a:r>
            <a:r>
              <a:rPr lang="fr-FR" sz="2000" dirty="0" err="1"/>
              <a:t>Construform</a:t>
            </a:r>
            <a:r>
              <a:rPr lang="fr-FR" sz="2000" dirty="0"/>
              <a:t> (Grâce-Hollogne)</a:t>
            </a:r>
          </a:p>
          <a:p>
            <a:pPr marL="1028700" lvl="1" indent="-342900">
              <a:spcBef>
                <a:spcPts val="0"/>
              </a:spcBef>
              <a:spcAft>
                <a:spcPts val="600"/>
              </a:spcAft>
            </a:pPr>
            <a:endParaRPr lang="fr-FR" sz="2000" dirty="0"/>
          </a:p>
          <a:p>
            <a:pPr marL="1028700" lvl="1" indent="-342900">
              <a:spcBef>
                <a:spcPts val="0"/>
              </a:spcBef>
              <a:spcAft>
                <a:spcPts val="600"/>
              </a:spcAft>
            </a:pPr>
            <a:r>
              <a:rPr lang="fr-FR" sz="2000" dirty="0"/>
              <a:t>Version virtuelle, permettant la visite du parcours PEB via une interface</a:t>
            </a:r>
          </a:p>
          <a:p>
            <a:pPr lvl="1" indent="0">
              <a:spcBef>
                <a:spcPts val="0"/>
              </a:spcBef>
              <a:spcAft>
                <a:spcPts val="600"/>
              </a:spcAft>
              <a:buNone/>
            </a:pPr>
            <a:endParaRPr lang="fr-FR" sz="2000" b="1" dirty="0"/>
          </a:p>
          <a:p>
            <a:pPr lvl="1" indent="0">
              <a:spcBef>
                <a:spcPts val="0"/>
              </a:spcBef>
              <a:spcAft>
                <a:spcPts val="600"/>
              </a:spcAft>
              <a:buNone/>
            </a:pPr>
            <a:r>
              <a:rPr lang="fr-FR" sz="2000" b="1" dirty="0"/>
              <a:t>Lien : </a:t>
            </a:r>
            <a:r>
              <a:rPr lang="fr-FR" sz="2000" dirty="0">
                <a:hlinkClick r:id="rId2"/>
              </a:rPr>
              <a:t>https://my.matterport.com/show/?m=xr9cJBpFQrh</a:t>
            </a:r>
            <a:r>
              <a:rPr lang="fr-FR" sz="2000" dirty="0"/>
              <a:t> </a:t>
            </a:r>
          </a:p>
          <a:p>
            <a:pPr lvl="1" indent="0">
              <a:spcBef>
                <a:spcPts val="0"/>
              </a:spcBef>
              <a:spcAft>
                <a:spcPts val="600"/>
              </a:spcAft>
              <a:buNone/>
            </a:pPr>
            <a:endParaRPr lang="fr-BE" sz="2000" dirty="0"/>
          </a:p>
        </p:txBody>
      </p:sp>
      <p:pic>
        <p:nvPicPr>
          <p:cNvPr id="7" name="Image 6">
            <a:extLst>
              <a:ext uri="{FF2B5EF4-FFF2-40B4-BE49-F238E27FC236}">
                <a16:creationId xmlns:a16="http://schemas.microsoft.com/office/drawing/2014/main" id="{4D0E50D8-E429-991B-4624-0FB4457C8E00}"/>
              </a:ext>
            </a:extLst>
          </p:cNvPr>
          <p:cNvPicPr>
            <a:picLocks noChangeAspect="1"/>
          </p:cNvPicPr>
          <p:nvPr/>
        </p:nvPicPr>
        <p:blipFill>
          <a:blip r:embed="rId3"/>
          <a:stretch>
            <a:fillRect/>
          </a:stretch>
        </p:blipFill>
        <p:spPr>
          <a:xfrm>
            <a:off x="6684000" y="1825624"/>
            <a:ext cx="4158000" cy="4158000"/>
          </a:xfrm>
          <a:prstGeom prst="rect">
            <a:avLst/>
          </a:prstGeom>
          <a:noFill/>
        </p:spPr>
      </p:pic>
      <p:sp>
        <p:nvSpPr>
          <p:cNvPr id="4" name="Espace réservé de la date 3">
            <a:extLst>
              <a:ext uri="{FF2B5EF4-FFF2-40B4-BE49-F238E27FC236}">
                <a16:creationId xmlns:a16="http://schemas.microsoft.com/office/drawing/2014/main" id="{45198A25-BC26-5FFD-F14E-2CB266E5834F}"/>
              </a:ext>
            </a:extLst>
          </p:cNvPr>
          <p:cNvSpPr>
            <a:spLocks noGrp="1"/>
          </p:cNvSpPr>
          <p:nvPr>
            <p:ph type="dt" sz="half" idx="10"/>
          </p:nvPr>
        </p:nvSpPr>
        <p:spPr>
          <a:xfrm>
            <a:off x="9999756" y="6356350"/>
            <a:ext cx="850015" cy="365125"/>
          </a:xfrm>
        </p:spPr>
        <p:txBody>
          <a:bodyPr anchor="ctr">
            <a:normAutofit/>
          </a:bodyPr>
          <a:lstStyle/>
          <a:p>
            <a:pPr>
              <a:spcAft>
                <a:spcPts val="600"/>
              </a:spcAft>
            </a:pPr>
            <a:fld id="{7B476DEB-29AB-4067-8D4A-C5BA5980E5AB}" type="datetime1">
              <a:rPr lang="fr-BE" smtClean="0"/>
              <a:pPr>
                <a:spcAft>
                  <a:spcPts val="600"/>
                </a:spcAft>
              </a:pPr>
              <a:t>20-04-26</a:t>
            </a:fld>
            <a:endParaRPr lang="fr-BE"/>
          </a:p>
        </p:txBody>
      </p:sp>
      <p:sp>
        <p:nvSpPr>
          <p:cNvPr id="5" name="Espace réservé du pied de page 4">
            <a:extLst>
              <a:ext uri="{FF2B5EF4-FFF2-40B4-BE49-F238E27FC236}">
                <a16:creationId xmlns:a16="http://schemas.microsoft.com/office/drawing/2014/main" id="{B9FBB219-7278-AB54-B169-F0D3926F1A17}"/>
              </a:ext>
            </a:extLst>
          </p:cNvPr>
          <p:cNvSpPr>
            <a:spLocks noGrp="1"/>
          </p:cNvSpPr>
          <p:nvPr>
            <p:ph type="ftr" sz="quarter" idx="11"/>
          </p:nvPr>
        </p:nvSpPr>
        <p:spPr>
          <a:xfrm>
            <a:off x="5055752" y="6356350"/>
            <a:ext cx="4875977" cy="365125"/>
          </a:xfrm>
        </p:spPr>
        <p:txBody>
          <a:bodyPr anchor="ctr">
            <a:normAutofit/>
          </a:bodyPr>
          <a:lstStyle/>
          <a:p>
            <a:pPr>
              <a:spcAft>
                <a:spcPts val="600"/>
              </a:spcAft>
            </a:pPr>
            <a:r>
              <a:rPr lang="fr-FR" dirty="0"/>
              <a:t>Atelier 2 – Durabilité dans un parcours de formation ? </a:t>
            </a:r>
            <a:endParaRPr lang="fr-FR"/>
          </a:p>
          <a:p>
            <a:pPr>
              <a:spcAft>
                <a:spcPts val="600"/>
              </a:spcAft>
            </a:pPr>
            <a:endParaRPr lang="fr-BE"/>
          </a:p>
        </p:txBody>
      </p:sp>
      <p:sp>
        <p:nvSpPr>
          <p:cNvPr id="6" name="Espace réservé du numéro de diapositive 5">
            <a:extLst>
              <a:ext uri="{FF2B5EF4-FFF2-40B4-BE49-F238E27FC236}">
                <a16:creationId xmlns:a16="http://schemas.microsoft.com/office/drawing/2014/main" id="{067E41F6-0A5D-4FD5-9880-0FDA3788FFE9}"/>
              </a:ext>
            </a:extLst>
          </p:cNvPr>
          <p:cNvSpPr>
            <a:spLocks noGrp="1"/>
          </p:cNvSpPr>
          <p:nvPr>
            <p:ph type="sldNum" sz="quarter" idx="12"/>
          </p:nvPr>
        </p:nvSpPr>
        <p:spPr>
          <a:xfrm>
            <a:off x="10917798" y="6356350"/>
            <a:ext cx="436002" cy="365125"/>
          </a:xfrm>
        </p:spPr>
        <p:txBody>
          <a:bodyPr anchor="ctr">
            <a:normAutofit/>
          </a:bodyPr>
          <a:lstStyle/>
          <a:p>
            <a:pPr>
              <a:spcAft>
                <a:spcPts val="600"/>
              </a:spcAft>
            </a:pPr>
            <a:fld id="{05DB46FD-53F2-48E6-B43E-10E74446F393}" type="slidenum">
              <a:rPr lang="fr-BE" smtClean="0"/>
              <a:pPr>
                <a:spcAft>
                  <a:spcPts val="600"/>
                </a:spcAft>
              </a:pPr>
              <a:t>37</a:t>
            </a:fld>
            <a:endParaRPr lang="fr-BE"/>
          </a:p>
        </p:txBody>
      </p:sp>
    </p:spTree>
    <p:extLst>
      <p:ext uri="{BB962C8B-B14F-4D97-AF65-F5344CB8AC3E}">
        <p14:creationId xmlns:p14="http://schemas.microsoft.com/office/powerpoint/2010/main" val="1693637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0CF1C-A575-6790-5C88-1E82CBAB55F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05827F1-DD8A-3086-FB90-997C74E04E47}"/>
              </a:ext>
            </a:extLst>
          </p:cNvPr>
          <p:cNvSpPr>
            <a:spLocks noGrp="1"/>
          </p:cNvSpPr>
          <p:nvPr>
            <p:ph type="title"/>
          </p:nvPr>
        </p:nvSpPr>
        <p:spPr/>
        <p:txBody>
          <a:bodyPr>
            <a:normAutofit/>
          </a:bodyPr>
          <a:lstStyle/>
          <a:p>
            <a:r>
              <a:rPr lang="fr-BE" dirty="0">
                <a:solidFill>
                  <a:schemeClr val="accent6"/>
                </a:solidFill>
              </a:rPr>
              <a:t>L</a:t>
            </a:r>
            <a:r>
              <a:rPr lang="fr-FR" dirty="0">
                <a:solidFill>
                  <a:schemeClr val="accent6"/>
                </a:solidFill>
              </a:rPr>
              <a:t>’économie circulaire et les technologies &amp; techniques spécifiques – en chiffres …</a:t>
            </a:r>
            <a:endParaRPr lang="fr-BE" dirty="0">
              <a:solidFill>
                <a:schemeClr val="accent6"/>
              </a:solidFill>
            </a:endParaRPr>
          </a:p>
        </p:txBody>
      </p:sp>
      <p:sp>
        <p:nvSpPr>
          <p:cNvPr id="3" name="Espace réservé du contenu 2">
            <a:extLst>
              <a:ext uri="{FF2B5EF4-FFF2-40B4-BE49-F238E27FC236}">
                <a16:creationId xmlns:a16="http://schemas.microsoft.com/office/drawing/2014/main" id="{E2F45084-BC58-054D-C6E8-FD85FE7580D9}"/>
              </a:ext>
            </a:extLst>
          </p:cNvPr>
          <p:cNvSpPr>
            <a:spLocks noGrp="1"/>
          </p:cNvSpPr>
          <p:nvPr>
            <p:ph idx="1"/>
          </p:nvPr>
        </p:nvSpPr>
        <p:spPr>
          <a:xfrm>
            <a:off x="838198" y="1825625"/>
            <a:ext cx="10857615" cy="4117975"/>
          </a:xfrm>
        </p:spPr>
        <p:txBody>
          <a:bodyPr>
            <a:normAutofit/>
          </a:bodyPr>
          <a:lstStyle/>
          <a:p>
            <a:r>
              <a:rPr lang="fr-FR" sz="2400" dirty="0"/>
              <a:t>Apprenants en Formations d’adultes ayant bénéficié d’une Introduction / sensibilisation DD (EC) à un niveau transversal (</a:t>
            </a:r>
            <a:r>
              <a:rPr lang="fr-FR" sz="2400" b="1" dirty="0">
                <a:solidFill>
                  <a:schemeClr val="accent6"/>
                </a:solidFill>
              </a:rPr>
              <a:t>niveau A</a:t>
            </a:r>
            <a:r>
              <a:rPr lang="fr-FR" sz="2400" dirty="0"/>
              <a:t>) :</a:t>
            </a:r>
          </a:p>
          <a:p>
            <a:endParaRPr lang="fr-FR" sz="2400" dirty="0"/>
          </a:p>
          <a:p>
            <a:r>
              <a:rPr lang="fr-FR" sz="2400" dirty="0"/>
              <a:t>o 2023-24 : </a:t>
            </a:r>
            <a:r>
              <a:rPr lang="fr-FR" sz="2400" b="1" dirty="0"/>
              <a:t>284</a:t>
            </a:r>
            <a:r>
              <a:rPr lang="fr-FR" sz="2400" dirty="0"/>
              <a:t> apprenants (expérimentation)</a:t>
            </a:r>
          </a:p>
          <a:p>
            <a:endParaRPr lang="fr-FR" sz="2400" dirty="0"/>
          </a:p>
          <a:p>
            <a:r>
              <a:rPr lang="fr-FR" sz="2400" dirty="0"/>
              <a:t>o 2024-25 : </a:t>
            </a:r>
            <a:r>
              <a:rPr lang="fr-FR" sz="2400" b="1" dirty="0"/>
              <a:t>1872</a:t>
            </a:r>
            <a:r>
              <a:rPr lang="fr-FR" sz="2400" dirty="0"/>
              <a:t> apprenants</a:t>
            </a:r>
          </a:p>
          <a:p>
            <a:endParaRPr lang="fr-FR" sz="2400" dirty="0"/>
          </a:p>
          <a:p>
            <a:r>
              <a:rPr lang="fr-FR" sz="2400" dirty="0"/>
              <a:t>o 2025-26 : </a:t>
            </a:r>
            <a:r>
              <a:rPr lang="fr-FR" sz="2400" b="1" dirty="0"/>
              <a:t>1893</a:t>
            </a:r>
            <a:r>
              <a:rPr lang="fr-FR" sz="2400" dirty="0"/>
              <a:t> apprenants</a:t>
            </a:r>
            <a:endParaRPr lang="fr-BE" sz="2400" dirty="0"/>
          </a:p>
        </p:txBody>
      </p:sp>
      <p:sp>
        <p:nvSpPr>
          <p:cNvPr id="4" name="Espace réservé de la date 3">
            <a:extLst>
              <a:ext uri="{FF2B5EF4-FFF2-40B4-BE49-F238E27FC236}">
                <a16:creationId xmlns:a16="http://schemas.microsoft.com/office/drawing/2014/main" id="{C77023EC-D7AF-91FC-A7A7-4AB3FCBFE7A6}"/>
              </a:ext>
            </a:extLst>
          </p:cNvPr>
          <p:cNvSpPr>
            <a:spLocks noGrp="1"/>
          </p:cNvSpPr>
          <p:nvPr>
            <p:ph type="dt" sz="half" idx="10"/>
          </p:nvPr>
        </p:nvSpPr>
        <p:spPr/>
        <p:txBody>
          <a:bodyPr/>
          <a:lstStyle/>
          <a:p>
            <a:fld id="{7B476DEB-29AB-4067-8D4A-C5BA5980E5AB}" type="datetime1">
              <a:rPr lang="fr-BE" smtClean="0"/>
              <a:t>20-04-26</a:t>
            </a:fld>
            <a:endParaRPr lang="fr-BE"/>
          </a:p>
        </p:txBody>
      </p:sp>
      <p:sp>
        <p:nvSpPr>
          <p:cNvPr id="5" name="Espace réservé du pied de page 4">
            <a:extLst>
              <a:ext uri="{FF2B5EF4-FFF2-40B4-BE49-F238E27FC236}">
                <a16:creationId xmlns:a16="http://schemas.microsoft.com/office/drawing/2014/main" id="{D33316FB-17B0-93B7-8871-522F14A38DC8}"/>
              </a:ext>
            </a:extLst>
          </p:cNvPr>
          <p:cNvSpPr>
            <a:spLocks noGrp="1"/>
          </p:cNvSpPr>
          <p:nvPr>
            <p:ph type="ftr" sz="quarter" idx="11"/>
          </p:nvPr>
        </p:nvSpPr>
        <p:spPr/>
        <p:txBody>
          <a:bodyPr/>
          <a:lstStyle/>
          <a:p>
            <a:r>
              <a:rPr lang="fr-BE" dirty="0"/>
              <a:t>Réunion du Partenariat wallon pour un développement durable </a:t>
            </a:r>
          </a:p>
        </p:txBody>
      </p:sp>
      <p:sp>
        <p:nvSpPr>
          <p:cNvPr id="6" name="Espace réservé du numéro de diapositive 5">
            <a:extLst>
              <a:ext uri="{FF2B5EF4-FFF2-40B4-BE49-F238E27FC236}">
                <a16:creationId xmlns:a16="http://schemas.microsoft.com/office/drawing/2014/main" id="{84903871-C45F-122B-F478-565042365B9E}"/>
              </a:ext>
            </a:extLst>
          </p:cNvPr>
          <p:cNvSpPr>
            <a:spLocks noGrp="1"/>
          </p:cNvSpPr>
          <p:nvPr>
            <p:ph type="sldNum" sz="quarter" idx="12"/>
          </p:nvPr>
        </p:nvSpPr>
        <p:spPr/>
        <p:txBody>
          <a:bodyPr/>
          <a:lstStyle/>
          <a:p>
            <a:fld id="{05DB46FD-53F2-48E6-B43E-10E74446F393}" type="slidenum">
              <a:rPr lang="fr-BE" smtClean="0"/>
              <a:t>38</a:t>
            </a:fld>
            <a:endParaRPr lang="fr-BE"/>
          </a:p>
        </p:txBody>
      </p:sp>
    </p:spTree>
    <p:extLst>
      <p:ext uri="{BB962C8B-B14F-4D97-AF65-F5344CB8AC3E}">
        <p14:creationId xmlns:p14="http://schemas.microsoft.com/office/powerpoint/2010/main" val="339125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1E587-5DBD-80DC-7948-6DCADE28C1E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C2BD7C-A9E8-6C44-58E1-AE005A1DF76C}"/>
              </a:ext>
            </a:extLst>
          </p:cNvPr>
          <p:cNvSpPr>
            <a:spLocks noGrp="1"/>
          </p:cNvSpPr>
          <p:nvPr>
            <p:ph type="title"/>
          </p:nvPr>
        </p:nvSpPr>
        <p:spPr/>
        <p:txBody>
          <a:bodyPr>
            <a:normAutofit/>
          </a:bodyPr>
          <a:lstStyle/>
          <a:p>
            <a:r>
              <a:rPr lang="fr-BE" dirty="0">
                <a:solidFill>
                  <a:schemeClr val="accent6"/>
                </a:solidFill>
              </a:rPr>
              <a:t>L</a:t>
            </a:r>
            <a:r>
              <a:rPr lang="fr-FR" dirty="0">
                <a:solidFill>
                  <a:schemeClr val="accent6"/>
                </a:solidFill>
              </a:rPr>
              <a:t>’économie circulaire et les technologies &amp; techniques spécifiques – en chiffres …</a:t>
            </a:r>
            <a:endParaRPr lang="fr-BE" dirty="0">
              <a:solidFill>
                <a:schemeClr val="accent6"/>
              </a:solidFill>
            </a:endParaRPr>
          </a:p>
        </p:txBody>
      </p:sp>
      <p:sp>
        <p:nvSpPr>
          <p:cNvPr id="3" name="Espace réservé du contenu 2">
            <a:extLst>
              <a:ext uri="{FF2B5EF4-FFF2-40B4-BE49-F238E27FC236}">
                <a16:creationId xmlns:a16="http://schemas.microsoft.com/office/drawing/2014/main" id="{6B227630-CFE0-52C2-D637-E7EBD03317B5}"/>
              </a:ext>
            </a:extLst>
          </p:cNvPr>
          <p:cNvSpPr>
            <a:spLocks noGrp="1"/>
          </p:cNvSpPr>
          <p:nvPr>
            <p:ph idx="1"/>
          </p:nvPr>
        </p:nvSpPr>
        <p:spPr>
          <a:xfrm>
            <a:off x="838198" y="1825625"/>
            <a:ext cx="10857615" cy="4117975"/>
          </a:xfrm>
        </p:spPr>
        <p:txBody>
          <a:bodyPr>
            <a:normAutofit lnSpcReduction="10000"/>
          </a:bodyPr>
          <a:lstStyle/>
          <a:p>
            <a:r>
              <a:rPr lang="fr-FR" sz="2400" dirty="0"/>
              <a:t>Apprenants en Formations d’adultes ayant bénéficié d’une sensibilisation DD (EC) à un niveau sectoriel (</a:t>
            </a:r>
            <a:r>
              <a:rPr lang="fr-FR" sz="2400" b="1" dirty="0">
                <a:solidFill>
                  <a:schemeClr val="accent6"/>
                </a:solidFill>
              </a:rPr>
              <a:t>niveau B - secteur alimentation </a:t>
            </a:r>
            <a:r>
              <a:rPr lang="fr-FR" sz="2400" dirty="0"/>
              <a:t>) :</a:t>
            </a:r>
          </a:p>
          <a:p>
            <a:r>
              <a:rPr lang="fr-FR" sz="2400" dirty="0"/>
              <a:t>Fromager + Distillateur + Chocolatier + Cuisinier de collectivité + Boucher + Glacier + Caviste + Restaurateur + Gestionnaire de petite restauration</a:t>
            </a:r>
          </a:p>
          <a:p>
            <a:endParaRPr lang="fr-FR" sz="2400" dirty="0"/>
          </a:p>
          <a:p>
            <a:r>
              <a:rPr lang="fr-FR" sz="2400" dirty="0"/>
              <a:t>o 2021-22 : </a:t>
            </a:r>
            <a:r>
              <a:rPr lang="fr-FR" sz="2400" b="1" dirty="0"/>
              <a:t>171</a:t>
            </a:r>
            <a:r>
              <a:rPr lang="fr-FR" sz="2400" dirty="0"/>
              <a:t> apprenants</a:t>
            </a:r>
          </a:p>
          <a:p>
            <a:r>
              <a:rPr lang="fr-FR" sz="2400" dirty="0"/>
              <a:t>o 2022-23 : </a:t>
            </a:r>
            <a:r>
              <a:rPr lang="fr-FR" sz="2400" b="1" dirty="0"/>
              <a:t>252</a:t>
            </a:r>
            <a:r>
              <a:rPr lang="fr-FR" sz="2400" dirty="0"/>
              <a:t> apprenants</a:t>
            </a:r>
          </a:p>
          <a:p>
            <a:r>
              <a:rPr lang="fr-FR" sz="2400" dirty="0"/>
              <a:t>o 2023-24 : </a:t>
            </a:r>
            <a:r>
              <a:rPr lang="fr-FR" sz="2400" b="1" dirty="0"/>
              <a:t>272</a:t>
            </a:r>
            <a:r>
              <a:rPr lang="fr-FR" sz="2400" dirty="0"/>
              <a:t> apprenants</a:t>
            </a:r>
          </a:p>
          <a:p>
            <a:r>
              <a:rPr lang="fr-FR" sz="2400" dirty="0"/>
              <a:t>o 2024-25 : </a:t>
            </a:r>
            <a:r>
              <a:rPr lang="fr-FR" sz="2400" b="1" dirty="0"/>
              <a:t>290</a:t>
            </a:r>
            <a:r>
              <a:rPr lang="fr-FR" sz="2400" dirty="0"/>
              <a:t> apprenants</a:t>
            </a:r>
          </a:p>
          <a:p>
            <a:r>
              <a:rPr lang="fr-FR" sz="2400" dirty="0"/>
              <a:t>o 2025-26 : </a:t>
            </a:r>
            <a:r>
              <a:rPr lang="fr-FR" sz="2400" b="1" dirty="0"/>
              <a:t>277</a:t>
            </a:r>
            <a:r>
              <a:rPr lang="fr-FR" sz="2400" dirty="0"/>
              <a:t> apprenants</a:t>
            </a:r>
            <a:endParaRPr lang="fr-BE" sz="2400" dirty="0"/>
          </a:p>
        </p:txBody>
      </p:sp>
      <p:sp>
        <p:nvSpPr>
          <p:cNvPr id="4" name="Espace réservé de la date 3">
            <a:extLst>
              <a:ext uri="{FF2B5EF4-FFF2-40B4-BE49-F238E27FC236}">
                <a16:creationId xmlns:a16="http://schemas.microsoft.com/office/drawing/2014/main" id="{3BAC67EB-7661-B282-F054-628515DF4BB5}"/>
              </a:ext>
            </a:extLst>
          </p:cNvPr>
          <p:cNvSpPr>
            <a:spLocks noGrp="1"/>
          </p:cNvSpPr>
          <p:nvPr>
            <p:ph type="dt" sz="half" idx="10"/>
          </p:nvPr>
        </p:nvSpPr>
        <p:spPr/>
        <p:txBody>
          <a:bodyPr/>
          <a:lstStyle/>
          <a:p>
            <a:fld id="{7B476DEB-29AB-4067-8D4A-C5BA5980E5AB}" type="datetime1">
              <a:rPr lang="fr-BE" smtClean="0"/>
              <a:t>20-04-26</a:t>
            </a:fld>
            <a:endParaRPr lang="fr-BE"/>
          </a:p>
        </p:txBody>
      </p:sp>
      <p:sp>
        <p:nvSpPr>
          <p:cNvPr id="5" name="Espace réservé du pied de page 4">
            <a:extLst>
              <a:ext uri="{FF2B5EF4-FFF2-40B4-BE49-F238E27FC236}">
                <a16:creationId xmlns:a16="http://schemas.microsoft.com/office/drawing/2014/main" id="{F7DC26F1-2DAD-B139-5C2B-4B89B7AF6A69}"/>
              </a:ext>
            </a:extLst>
          </p:cNvPr>
          <p:cNvSpPr>
            <a:spLocks noGrp="1"/>
          </p:cNvSpPr>
          <p:nvPr>
            <p:ph type="ftr" sz="quarter" idx="11"/>
          </p:nvPr>
        </p:nvSpPr>
        <p:spPr/>
        <p:txBody>
          <a:bodyPr/>
          <a:lstStyle/>
          <a:p>
            <a:r>
              <a:rPr lang="fr-BE" dirty="0"/>
              <a:t>Réunion du Partenariat wallon pour un développement durable </a:t>
            </a:r>
          </a:p>
        </p:txBody>
      </p:sp>
      <p:sp>
        <p:nvSpPr>
          <p:cNvPr id="6" name="Espace réservé du numéro de diapositive 5">
            <a:extLst>
              <a:ext uri="{FF2B5EF4-FFF2-40B4-BE49-F238E27FC236}">
                <a16:creationId xmlns:a16="http://schemas.microsoft.com/office/drawing/2014/main" id="{E7C79953-464E-4B24-DC2A-DCEA0D5D05CE}"/>
              </a:ext>
            </a:extLst>
          </p:cNvPr>
          <p:cNvSpPr>
            <a:spLocks noGrp="1"/>
          </p:cNvSpPr>
          <p:nvPr>
            <p:ph type="sldNum" sz="quarter" idx="12"/>
          </p:nvPr>
        </p:nvSpPr>
        <p:spPr/>
        <p:txBody>
          <a:bodyPr/>
          <a:lstStyle/>
          <a:p>
            <a:fld id="{05DB46FD-53F2-48E6-B43E-10E74446F393}" type="slidenum">
              <a:rPr lang="fr-BE" smtClean="0"/>
              <a:t>39</a:t>
            </a:fld>
            <a:endParaRPr lang="fr-BE"/>
          </a:p>
        </p:txBody>
      </p:sp>
    </p:spTree>
    <p:extLst>
      <p:ext uri="{BB962C8B-B14F-4D97-AF65-F5344CB8AC3E}">
        <p14:creationId xmlns:p14="http://schemas.microsoft.com/office/powerpoint/2010/main" val="322649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personne, habits, intérieur, appareil de cuisine&#10;&#10;Description générée automatiquement">
            <a:extLst>
              <a:ext uri="{FF2B5EF4-FFF2-40B4-BE49-F238E27FC236}">
                <a16:creationId xmlns:a16="http://schemas.microsoft.com/office/drawing/2014/main" id="{F44C8E18-007D-B929-90EF-3F2C233A46C9}"/>
              </a:ext>
            </a:extLst>
          </p:cNvPr>
          <p:cNvPicPr>
            <a:picLocks noChangeAspect="1"/>
          </p:cNvPicPr>
          <p:nvPr/>
        </p:nvPicPr>
        <p:blipFill rotWithShape="1">
          <a:blip r:embed="rId2">
            <a:extLst>
              <a:ext uri="{28A0092B-C50C-407E-A947-70E740481C1C}">
                <a14:useLocalDpi xmlns:a14="http://schemas.microsoft.com/office/drawing/2010/main" val="0"/>
              </a:ext>
            </a:extLst>
          </a:blip>
          <a:srcRect l="19003" t="5324" r="18213" b="5324"/>
          <a:stretch/>
        </p:blipFill>
        <p:spPr>
          <a:xfrm rot="21245772">
            <a:off x="8288808" y="1983436"/>
            <a:ext cx="1828065" cy="1951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576943" y="1825624"/>
            <a:ext cx="7419193" cy="4411889"/>
          </a:xfrm>
        </p:spPr>
        <p:txBody>
          <a:bodyPr>
            <a:noAutofit/>
          </a:bodyPr>
          <a:lstStyle/>
          <a:p>
            <a:pPr>
              <a:lnSpc>
                <a:spcPct val="100000"/>
              </a:lnSpc>
              <a:spcBef>
                <a:spcPts val="0"/>
              </a:spcBef>
            </a:pPr>
            <a:r>
              <a:rPr lang="fr-BE" b="1" dirty="0">
                <a:solidFill>
                  <a:schemeClr val="tx1"/>
                </a:solidFill>
              </a:rPr>
              <a:t>Objectif de l’IFAPME : former des professionnels</a:t>
            </a:r>
          </a:p>
          <a:p>
            <a:pPr>
              <a:lnSpc>
                <a:spcPct val="100000"/>
              </a:lnSpc>
              <a:spcBef>
                <a:spcPts val="0"/>
              </a:spcBef>
            </a:pPr>
            <a:r>
              <a:rPr lang="fr-BE" b="1" dirty="0">
                <a:solidFill>
                  <a:schemeClr val="tx1"/>
                </a:solidFill>
              </a:rPr>
              <a:t>qualifiés et/ou des futurs chefs d’entreprise (H/F/X)</a:t>
            </a:r>
          </a:p>
          <a:p>
            <a:r>
              <a:rPr lang="fr-BE" dirty="0"/>
              <a:t>Au travers de </a:t>
            </a:r>
            <a:r>
              <a:rPr lang="fr-BE" b="1" dirty="0">
                <a:solidFill>
                  <a:schemeClr val="accent6"/>
                </a:solidFill>
              </a:rPr>
              <a:t>4 filières et 3 diplômes </a:t>
            </a:r>
            <a:r>
              <a:rPr lang="fr-BE" dirty="0"/>
              <a:t>:</a:t>
            </a:r>
          </a:p>
          <a:p>
            <a:pPr marL="342900" indent="-342900">
              <a:buFont typeface="Arial" panose="020B0604020202020204" pitchFamily="34" charset="0"/>
              <a:buChar char="•"/>
            </a:pPr>
            <a:r>
              <a:rPr lang="fr-BE" b="1" dirty="0"/>
              <a:t>La formation des jeunes (Certificat d’apprentissage)</a:t>
            </a:r>
          </a:p>
          <a:p>
            <a:pPr marL="342900" indent="-342900">
              <a:buFont typeface="Arial" panose="020B0604020202020204" pitchFamily="34" charset="0"/>
              <a:buChar char="•"/>
            </a:pPr>
            <a:r>
              <a:rPr lang="fr-BE" b="1" dirty="0"/>
              <a:t>La formation d’adultes (Diplôme de chef d’entreprise, </a:t>
            </a:r>
            <a:br>
              <a:rPr lang="fr-BE" b="1" dirty="0"/>
            </a:br>
            <a:r>
              <a:rPr lang="fr-BE" b="1" dirty="0"/>
              <a:t>de coordination et d’encadrement ou de professionnel qualifié)</a:t>
            </a:r>
          </a:p>
          <a:p>
            <a:pPr marL="342900" indent="-342900">
              <a:buFont typeface="Arial" panose="020B0604020202020204" pitchFamily="34" charset="0"/>
              <a:buChar char="•"/>
            </a:pPr>
            <a:r>
              <a:rPr lang="fr-BE" dirty="0"/>
              <a:t>La formation continue</a:t>
            </a:r>
          </a:p>
          <a:p>
            <a:pPr marL="342900" indent="-342900">
              <a:buFont typeface="Arial" panose="020B0604020202020204" pitchFamily="34" charset="0"/>
              <a:buChar char="•"/>
            </a:pPr>
            <a:r>
              <a:rPr lang="fr-BE" dirty="0"/>
              <a:t>La formation à la création et à la transmission d’entreprise</a:t>
            </a:r>
            <a:endParaRPr lang="fr-BE" sz="1000" dirty="0"/>
          </a:p>
          <a:p>
            <a:pPr marL="457200" lvl="1" indent="0">
              <a:lnSpc>
                <a:spcPct val="100000"/>
              </a:lnSpc>
              <a:spcBef>
                <a:spcPts val="0"/>
              </a:spcBef>
              <a:buNone/>
            </a:pPr>
            <a:endParaRPr lang="fr-BE" sz="1000" b="1" dirty="0"/>
          </a:p>
          <a:p>
            <a:pPr marL="457200" lvl="1" indent="0">
              <a:lnSpc>
                <a:spcPct val="100000"/>
              </a:lnSpc>
              <a:spcBef>
                <a:spcPts val="0"/>
              </a:spcBef>
              <a:buNone/>
            </a:pPr>
            <a:r>
              <a:rPr lang="fr-BE" b="1" dirty="0"/>
              <a:t>ADN IFAPME :</a:t>
            </a:r>
          </a:p>
          <a:p>
            <a:pPr marL="457200" lvl="1" indent="0">
              <a:lnSpc>
                <a:spcPct val="100000"/>
              </a:lnSpc>
              <a:spcBef>
                <a:spcPts val="0"/>
              </a:spcBef>
              <a:buNone/>
            </a:pPr>
            <a:r>
              <a:rPr lang="fr-BE" b="1" dirty="0">
                <a:solidFill>
                  <a:schemeClr val="accent6"/>
                </a:solidFill>
              </a:rPr>
              <a:t>Formation en alternance </a:t>
            </a:r>
            <a:r>
              <a:rPr lang="fr-BE" dirty="0"/>
              <a:t>en réponse aux </a:t>
            </a:r>
            <a:r>
              <a:rPr lang="fr-BE" b="1" dirty="0">
                <a:solidFill>
                  <a:schemeClr val="accent6"/>
                </a:solidFill>
              </a:rPr>
              <a:t>enjeux socio-économiques </a:t>
            </a:r>
            <a:r>
              <a:rPr lang="fr-BE" dirty="0"/>
              <a:t>régionaux et sous-régionaux</a:t>
            </a:r>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a:defRPr/>
            </a:pPr>
            <a:r>
              <a:rPr lang="fr-BE" dirty="0"/>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8" name="Image 7" descr="Une image contenant intérieur, personne, sport, cuisinant&#10;&#10;Description générée automatiquement">
            <a:extLst>
              <a:ext uri="{FF2B5EF4-FFF2-40B4-BE49-F238E27FC236}">
                <a16:creationId xmlns:a16="http://schemas.microsoft.com/office/drawing/2014/main" id="{50A49502-591A-F833-EC06-C8005C4C5FF0}"/>
              </a:ext>
            </a:extLst>
          </p:cNvPr>
          <p:cNvPicPr>
            <a:picLocks noChangeAspect="1"/>
          </p:cNvPicPr>
          <p:nvPr/>
        </p:nvPicPr>
        <p:blipFill rotWithShape="1">
          <a:blip r:embed="rId3">
            <a:extLst>
              <a:ext uri="{28A0092B-C50C-407E-A947-70E740481C1C}">
                <a14:useLocalDpi xmlns:a14="http://schemas.microsoft.com/office/drawing/2010/main" val="0"/>
              </a:ext>
            </a:extLst>
          </a:blip>
          <a:srcRect l="11882" r="18314" b="9175"/>
          <a:stretch/>
        </p:blipFill>
        <p:spPr>
          <a:xfrm rot="150536">
            <a:off x="8532940" y="3729629"/>
            <a:ext cx="2534059" cy="2200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052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6926-FF7E-D815-A21A-1E88B1F4617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5408F9-C1D8-481E-CABA-215157CF4633}"/>
              </a:ext>
            </a:extLst>
          </p:cNvPr>
          <p:cNvSpPr>
            <a:spLocks noGrp="1"/>
          </p:cNvSpPr>
          <p:nvPr>
            <p:ph type="title"/>
          </p:nvPr>
        </p:nvSpPr>
        <p:spPr/>
        <p:txBody>
          <a:bodyPr>
            <a:normAutofit/>
          </a:bodyPr>
          <a:lstStyle/>
          <a:p>
            <a:r>
              <a:rPr lang="fr-BE" dirty="0">
                <a:solidFill>
                  <a:schemeClr val="accent6"/>
                </a:solidFill>
              </a:rPr>
              <a:t>L</a:t>
            </a:r>
            <a:r>
              <a:rPr lang="fr-FR" dirty="0">
                <a:solidFill>
                  <a:schemeClr val="accent6"/>
                </a:solidFill>
              </a:rPr>
              <a:t>’économie circulaire et les technologies &amp; techniques spécifiques – en chiffres …</a:t>
            </a:r>
            <a:endParaRPr lang="fr-BE" dirty="0">
              <a:solidFill>
                <a:schemeClr val="accent6"/>
              </a:solidFill>
            </a:endParaRPr>
          </a:p>
        </p:txBody>
      </p:sp>
      <p:sp>
        <p:nvSpPr>
          <p:cNvPr id="3" name="Espace réservé du contenu 2">
            <a:extLst>
              <a:ext uri="{FF2B5EF4-FFF2-40B4-BE49-F238E27FC236}">
                <a16:creationId xmlns:a16="http://schemas.microsoft.com/office/drawing/2014/main" id="{EB09F42E-272A-AFEC-88D3-B73A04E684D9}"/>
              </a:ext>
            </a:extLst>
          </p:cNvPr>
          <p:cNvSpPr>
            <a:spLocks noGrp="1"/>
          </p:cNvSpPr>
          <p:nvPr>
            <p:ph idx="1"/>
          </p:nvPr>
        </p:nvSpPr>
        <p:spPr>
          <a:xfrm>
            <a:off x="838198" y="1825625"/>
            <a:ext cx="10857615" cy="4117975"/>
          </a:xfrm>
        </p:spPr>
        <p:txBody>
          <a:bodyPr>
            <a:normAutofit/>
          </a:bodyPr>
          <a:lstStyle/>
          <a:p>
            <a:r>
              <a:rPr lang="fr-FR" sz="2400" dirty="0"/>
              <a:t>Apprenants en Formations d’adultes ayant bénéficié d’une formation DD (EC) à part entière (</a:t>
            </a:r>
            <a:r>
              <a:rPr lang="fr-FR" sz="2400" b="1" dirty="0">
                <a:solidFill>
                  <a:schemeClr val="accent6"/>
                </a:solidFill>
              </a:rPr>
              <a:t>niveau C – secteurs verts</a:t>
            </a:r>
            <a:r>
              <a:rPr lang="fr-FR" sz="2400" dirty="0"/>
              <a:t>) :</a:t>
            </a:r>
          </a:p>
          <a:p>
            <a:r>
              <a:rPr lang="fr-FR" sz="2400" dirty="0"/>
              <a:t>Maraîcher bio + Collaborateur circuit court + Aquaculteur</a:t>
            </a:r>
          </a:p>
          <a:p>
            <a:endParaRPr lang="fr-FR" sz="2400" dirty="0"/>
          </a:p>
          <a:p>
            <a:r>
              <a:rPr lang="fr-FR" sz="2400" dirty="0"/>
              <a:t>o 2023-24 : </a:t>
            </a:r>
            <a:r>
              <a:rPr lang="fr-FR" sz="2400" b="1" dirty="0"/>
              <a:t>38</a:t>
            </a:r>
            <a:r>
              <a:rPr lang="fr-FR" sz="2400" dirty="0"/>
              <a:t> apprenants</a:t>
            </a:r>
          </a:p>
          <a:p>
            <a:endParaRPr lang="fr-FR" sz="2400" dirty="0"/>
          </a:p>
          <a:p>
            <a:r>
              <a:rPr lang="fr-FR" sz="2400" dirty="0"/>
              <a:t>o 2024-25 : </a:t>
            </a:r>
            <a:r>
              <a:rPr lang="fr-FR" sz="2400" b="1" dirty="0"/>
              <a:t>28</a:t>
            </a:r>
            <a:r>
              <a:rPr lang="fr-FR" sz="2400" dirty="0"/>
              <a:t> apprenants</a:t>
            </a:r>
          </a:p>
          <a:p>
            <a:endParaRPr lang="fr-FR" sz="2400" dirty="0"/>
          </a:p>
          <a:p>
            <a:r>
              <a:rPr lang="fr-FR" sz="2400" dirty="0"/>
              <a:t>o 2025-26 : </a:t>
            </a:r>
            <a:r>
              <a:rPr lang="fr-FR" sz="2400" b="1" dirty="0"/>
              <a:t>53</a:t>
            </a:r>
            <a:r>
              <a:rPr lang="fr-FR" sz="2400" dirty="0"/>
              <a:t> apprenants</a:t>
            </a:r>
            <a:endParaRPr lang="fr-BE" sz="2400" dirty="0"/>
          </a:p>
        </p:txBody>
      </p:sp>
      <p:sp>
        <p:nvSpPr>
          <p:cNvPr id="4" name="Espace réservé de la date 3">
            <a:extLst>
              <a:ext uri="{FF2B5EF4-FFF2-40B4-BE49-F238E27FC236}">
                <a16:creationId xmlns:a16="http://schemas.microsoft.com/office/drawing/2014/main" id="{0CE48304-0D23-51BF-F087-4C898149AAE7}"/>
              </a:ext>
            </a:extLst>
          </p:cNvPr>
          <p:cNvSpPr>
            <a:spLocks noGrp="1"/>
          </p:cNvSpPr>
          <p:nvPr>
            <p:ph type="dt" sz="half" idx="10"/>
          </p:nvPr>
        </p:nvSpPr>
        <p:spPr/>
        <p:txBody>
          <a:bodyPr/>
          <a:lstStyle/>
          <a:p>
            <a:fld id="{7B476DEB-29AB-4067-8D4A-C5BA5980E5AB}" type="datetime1">
              <a:rPr lang="fr-BE" smtClean="0"/>
              <a:t>20-04-26</a:t>
            </a:fld>
            <a:endParaRPr lang="fr-BE"/>
          </a:p>
        </p:txBody>
      </p:sp>
      <p:sp>
        <p:nvSpPr>
          <p:cNvPr id="5" name="Espace réservé du pied de page 4">
            <a:extLst>
              <a:ext uri="{FF2B5EF4-FFF2-40B4-BE49-F238E27FC236}">
                <a16:creationId xmlns:a16="http://schemas.microsoft.com/office/drawing/2014/main" id="{A6707B78-2398-38DF-CEF6-C06C7029D4A2}"/>
              </a:ext>
            </a:extLst>
          </p:cNvPr>
          <p:cNvSpPr>
            <a:spLocks noGrp="1"/>
          </p:cNvSpPr>
          <p:nvPr>
            <p:ph type="ftr" sz="quarter" idx="11"/>
          </p:nvPr>
        </p:nvSpPr>
        <p:spPr/>
        <p:txBody>
          <a:bodyPr/>
          <a:lstStyle/>
          <a:p>
            <a:r>
              <a:rPr lang="fr-BE" dirty="0"/>
              <a:t>Réunion du Partenariat wallon pour un développement durable </a:t>
            </a:r>
          </a:p>
        </p:txBody>
      </p:sp>
      <p:sp>
        <p:nvSpPr>
          <p:cNvPr id="6" name="Espace réservé du numéro de diapositive 5">
            <a:extLst>
              <a:ext uri="{FF2B5EF4-FFF2-40B4-BE49-F238E27FC236}">
                <a16:creationId xmlns:a16="http://schemas.microsoft.com/office/drawing/2014/main" id="{E4C3E70D-9CA2-E665-8EE3-5147B63A3025}"/>
              </a:ext>
            </a:extLst>
          </p:cNvPr>
          <p:cNvSpPr>
            <a:spLocks noGrp="1"/>
          </p:cNvSpPr>
          <p:nvPr>
            <p:ph type="sldNum" sz="quarter" idx="12"/>
          </p:nvPr>
        </p:nvSpPr>
        <p:spPr/>
        <p:txBody>
          <a:bodyPr/>
          <a:lstStyle/>
          <a:p>
            <a:fld id="{05DB46FD-53F2-48E6-B43E-10E74446F393}" type="slidenum">
              <a:rPr lang="fr-BE" smtClean="0"/>
              <a:t>40</a:t>
            </a:fld>
            <a:endParaRPr lang="fr-BE"/>
          </a:p>
        </p:txBody>
      </p:sp>
    </p:spTree>
    <p:extLst>
      <p:ext uri="{BB962C8B-B14F-4D97-AF65-F5344CB8AC3E}">
        <p14:creationId xmlns:p14="http://schemas.microsoft.com/office/powerpoint/2010/main" val="2539049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A8025-043C-C5D0-F3C1-1CC0A25968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9E9225-4250-249B-C351-E984657A7732}"/>
              </a:ext>
            </a:extLst>
          </p:cNvPr>
          <p:cNvSpPr>
            <a:spLocks noGrp="1"/>
          </p:cNvSpPr>
          <p:nvPr>
            <p:ph type="title"/>
          </p:nvPr>
        </p:nvSpPr>
        <p:spPr/>
        <p:txBody>
          <a:bodyPr>
            <a:normAutofit/>
          </a:bodyPr>
          <a:lstStyle/>
          <a:p>
            <a:r>
              <a:rPr lang="fr-BE" dirty="0">
                <a:solidFill>
                  <a:schemeClr val="accent6"/>
                </a:solidFill>
              </a:rPr>
              <a:t>L</a:t>
            </a:r>
            <a:r>
              <a:rPr lang="fr-FR" dirty="0">
                <a:solidFill>
                  <a:schemeClr val="accent6"/>
                </a:solidFill>
              </a:rPr>
              <a:t>’économie circulaire et les technologies &amp; techniques spécifiques – en chiffres …</a:t>
            </a:r>
            <a:endParaRPr lang="fr-BE" dirty="0">
              <a:solidFill>
                <a:schemeClr val="accent6"/>
              </a:solidFill>
            </a:endParaRPr>
          </a:p>
        </p:txBody>
      </p:sp>
      <p:sp>
        <p:nvSpPr>
          <p:cNvPr id="3" name="Espace réservé du contenu 2">
            <a:extLst>
              <a:ext uri="{FF2B5EF4-FFF2-40B4-BE49-F238E27FC236}">
                <a16:creationId xmlns:a16="http://schemas.microsoft.com/office/drawing/2014/main" id="{ED66399E-2BDE-906D-4FCE-6A077310CD24}"/>
              </a:ext>
            </a:extLst>
          </p:cNvPr>
          <p:cNvSpPr>
            <a:spLocks noGrp="1"/>
          </p:cNvSpPr>
          <p:nvPr>
            <p:ph idx="1"/>
          </p:nvPr>
        </p:nvSpPr>
        <p:spPr>
          <a:xfrm>
            <a:off x="838198" y="1825625"/>
            <a:ext cx="10857615" cy="4117975"/>
          </a:xfrm>
        </p:spPr>
        <p:txBody>
          <a:bodyPr>
            <a:normAutofit lnSpcReduction="10000"/>
          </a:bodyPr>
          <a:lstStyle/>
          <a:p>
            <a:r>
              <a:rPr lang="fr-FR" sz="2400" dirty="0"/>
              <a:t>Apprenants en Formations d’adultes ayant bénéficié d’une formation DD (EC) à part entière (</a:t>
            </a:r>
            <a:r>
              <a:rPr lang="fr-FR" sz="2400" b="1" dirty="0">
                <a:solidFill>
                  <a:schemeClr val="accent6"/>
                </a:solidFill>
              </a:rPr>
              <a:t>niveau C – secteur construction</a:t>
            </a:r>
            <a:r>
              <a:rPr lang="fr-FR" sz="2400" dirty="0"/>
              <a:t>) :</a:t>
            </a:r>
          </a:p>
          <a:p>
            <a:r>
              <a:rPr lang="fr-FR" sz="2400" dirty="0"/>
              <a:t>Technicien coordinateur en rénovation énergétique + Menuisier + Entrepreneur en construction bois + Couvreur + Maçon + peintre décorateur</a:t>
            </a:r>
          </a:p>
          <a:p>
            <a:endParaRPr lang="fr-FR" sz="2400" dirty="0"/>
          </a:p>
          <a:p>
            <a:r>
              <a:rPr lang="fr-FR" sz="2400" dirty="0"/>
              <a:t>o 2023-24 : </a:t>
            </a:r>
            <a:r>
              <a:rPr lang="fr-FR" sz="2400" b="1" dirty="0"/>
              <a:t>49</a:t>
            </a:r>
            <a:r>
              <a:rPr lang="fr-FR" sz="2400" dirty="0"/>
              <a:t> apprenants (expérimentation)</a:t>
            </a:r>
          </a:p>
          <a:p>
            <a:endParaRPr lang="fr-FR" sz="2400" dirty="0"/>
          </a:p>
          <a:p>
            <a:r>
              <a:rPr lang="fr-FR" sz="2400" dirty="0"/>
              <a:t>o 2024-25 : </a:t>
            </a:r>
            <a:r>
              <a:rPr lang="fr-FR" sz="2400" b="1" dirty="0"/>
              <a:t>399</a:t>
            </a:r>
            <a:r>
              <a:rPr lang="fr-FR" sz="2400" dirty="0"/>
              <a:t> apprenants</a:t>
            </a:r>
          </a:p>
          <a:p>
            <a:endParaRPr lang="fr-FR" sz="2400" dirty="0"/>
          </a:p>
          <a:p>
            <a:r>
              <a:rPr lang="fr-FR" sz="2400" dirty="0"/>
              <a:t>o 2025-26 : </a:t>
            </a:r>
            <a:r>
              <a:rPr lang="fr-FR" sz="2400" b="1" dirty="0"/>
              <a:t>428</a:t>
            </a:r>
            <a:r>
              <a:rPr lang="fr-FR" sz="2400" dirty="0"/>
              <a:t> apprenants</a:t>
            </a:r>
            <a:endParaRPr lang="fr-BE" sz="2400" dirty="0"/>
          </a:p>
        </p:txBody>
      </p:sp>
      <p:sp>
        <p:nvSpPr>
          <p:cNvPr id="4" name="Espace réservé de la date 3">
            <a:extLst>
              <a:ext uri="{FF2B5EF4-FFF2-40B4-BE49-F238E27FC236}">
                <a16:creationId xmlns:a16="http://schemas.microsoft.com/office/drawing/2014/main" id="{04F02F0A-F6A7-92EA-44CA-0D4420F88657}"/>
              </a:ext>
            </a:extLst>
          </p:cNvPr>
          <p:cNvSpPr>
            <a:spLocks noGrp="1"/>
          </p:cNvSpPr>
          <p:nvPr>
            <p:ph type="dt" sz="half" idx="10"/>
          </p:nvPr>
        </p:nvSpPr>
        <p:spPr/>
        <p:txBody>
          <a:bodyPr/>
          <a:lstStyle/>
          <a:p>
            <a:fld id="{7B476DEB-29AB-4067-8D4A-C5BA5980E5AB}" type="datetime1">
              <a:rPr lang="fr-BE" smtClean="0"/>
              <a:t>20-04-26</a:t>
            </a:fld>
            <a:endParaRPr lang="fr-BE"/>
          </a:p>
        </p:txBody>
      </p:sp>
      <p:sp>
        <p:nvSpPr>
          <p:cNvPr id="5" name="Espace réservé du pied de page 4">
            <a:extLst>
              <a:ext uri="{FF2B5EF4-FFF2-40B4-BE49-F238E27FC236}">
                <a16:creationId xmlns:a16="http://schemas.microsoft.com/office/drawing/2014/main" id="{C69877DF-D215-CDF3-BB0B-46EEA48A36F1}"/>
              </a:ext>
            </a:extLst>
          </p:cNvPr>
          <p:cNvSpPr>
            <a:spLocks noGrp="1"/>
          </p:cNvSpPr>
          <p:nvPr>
            <p:ph type="ftr" sz="quarter" idx="11"/>
          </p:nvPr>
        </p:nvSpPr>
        <p:spPr/>
        <p:txBody>
          <a:bodyPr/>
          <a:lstStyle/>
          <a:p>
            <a:r>
              <a:rPr lang="fr-BE" dirty="0"/>
              <a:t>Réunion du Partenariat wallon pour un développement durable </a:t>
            </a:r>
          </a:p>
        </p:txBody>
      </p:sp>
      <p:sp>
        <p:nvSpPr>
          <p:cNvPr id="6" name="Espace réservé du numéro de diapositive 5">
            <a:extLst>
              <a:ext uri="{FF2B5EF4-FFF2-40B4-BE49-F238E27FC236}">
                <a16:creationId xmlns:a16="http://schemas.microsoft.com/office/drawing/2014/main" id="{07EC85D0-B88E-696A-B94F-D4FF6BFD8013}"/>
              </a:ext>
            </a:extLst>
          </p:cNvPr>
          <p:cNvSpPr>
            <a:spLocks noGrp="1"/>
          </p:cNvSpPr>
          <p:nvPr>
            <p:ph type="sldNum" sz="quarter" idx="12"/>
          </p:nvPr>
        </p:nvSpPr>
        <p:spPr/>
        <p:txBody>
          <a:bodyPr/>
          <a:lstStyle/>
          <a:p>
            <a:fld id="{05DB46FD-53F2-48E6-B43E-10E74446F393}" type="slidenum">
              <a:rPr lang="fr-BE" smtClean="0"/>
              <a:t>41</a:t>
            </a:fld>
            <a:endParaRPr lang="fr-BE"/>
          </a:p>
        </p:txBody>
      </p:sp>
    </p:spTree>
    <p:extLst>
      <p:ext uri="{BB962C8B-B14F-4D97-AF65-F5344CB8AC3E}">
        <p14:creationId xmlns:p14="http://schemas.microsoft.com/office/powerpoint/2010/main" val="2877085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8E3E7-8F5D-D67E-B65F-A05526194A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394F867-A1BD-3C5B-6F01-85653CBF0028}"/>
              </a:ext>
            </a:extLst>
          </p:cNvPr>
          <p:cNvSpPr>
            <a:spLocks noGrp="1"/>
          </p:cNvSpPr>
          <p:nvPr>
            <p:ph type="title"/>
          </p:nvPr>
        </p:nvSpPr>
        <p:spPr/>
        <p:txBody>
          <a:bodyPr>
            <a:normAutofit/>
          </a:bodyPr>
          <a:lstStyle/>
          <a:p>
            <a:r>
              <a:rPr lang="fr-BE" dirty="0">
                <a:solidFill>
                  <a:schemeClr val="accent6"/>
                </a:solidFill>
              </a:rPr>
              <a:t>L</a:t>
            </a:r>
            <a:r>
              <a:rPr lang="fr-FR" dirty="0">
                <a:solidFill>
                  <a:schemeClr val="accent6"/>
                </a:solidFill>
              </a:rPr>
              <a:t>’économie circulaire et les technologies &amp; techniques spécifiques – en chiffres …</a:t>
            </a:r>
            <a:endParaRPr lang="fr-BE" dirty="0">
              <a:solidFill>
                <a:schemeClr val="accent6"/>
              </a:solidFill>
            </a:endParaRPr>
          </a:p>
        </p:txBody>
      </p:sp>
      <p:sp>
        <p:nvSpPr>
          <p:cNvPr id="3" name="Espace réservé du contenu 2">
            <a:extLst>
              <a:ext uri="{FF2B5EF4-FFF2-40B4-BE49-F238E27FC236}">
                <a16:creationId xmlns:a16="http://schemas.microsoft.com/office/drawing/2014/main" id="{99EE4E72-DC22-0685-A980-107C91718A24}"/>
              </a:ext>
            </a:extLst>
          </p:cNvPr>
          <p:cNvSpPr>
            <a:spLocks noGrp="1"/>
          </p:cNvSpPr>
          <p:nvPr>
            <p:ph idx="1"/>
          </p:nvPr>
        </p:nvSpPr>
        <p:spPr>
          <a:xfrm>
            <a:off x="359230" y="1825625"/>
            <a:ext cx="11336584" cy="3573689"/>
          </a:xfrm>
        </p:spPr>
        <p:txBody>
          <a:bodyPr>
            <a:noAutofit/>
          </a:bodyPr>
          <a:lstStyle/>
          <a:p>
            <a:r>
              <a:rPr lang="fr-FR" sz="2400" dirty="0"/>
              <a:t>Perspectives / pistes en devenir : formations qui aborderont l’économie circulaire</a:t>
            </a:r>
          </a:p>
          <a:p>
            <a:r>
              <a:rPr lang="fr-FR" sz="1600" b="1" dirty="0"/>
              <a:t>&gt;2026-27 :</a:t>
            </a:r>
          </a:p>
          <a:p>
            <a:pPr lvl="1"/>
            <a:r>
              <a:rPr lang="fr-FR" sz="1600" dirty="0"/>
              <a:t>Restaurateur-décorateur de meubles</a:t>
            </a:r>
          </a:p>
          <a:p>
            <a:pPr lvl="1"/>
            <a:r>
              <a:rPr lang="fr-FR" sz="1600" dirty="0"/>
              <a:t>Arboriste grimpeur élagueur</a:t>
            </a:r>
          </a:p>
          <a:p>
            <a:pPr lvl="1"/>
            <a:r>
              <a:rPr lang="fr-FR" sz="1600" dirty="0"/>
              <a:t>Jardinier</a:t>
            </a:r>
          </a:p>
          <a:p>
            <a:pPr lvl="1"/>
            <a:r>
              <a:rPr lang="fr-FR" sz="1600" dirty="0"/>
              <a:t>Meunier</a:t>
            </a:r>
          </a:p>
          <a:p>
            <a:pPr lvl="1"/>
            <a:r>
              <a:rPr lang="fr-FR" sz="1600" dirty="0"/>
              <a:t>Fleuriste</a:t>
            </a:r>
          </a:p>
          <a:p>
            <a:r>
              <a:rPr lang="fr-FR" sz="1600" b="1" dirty="0"/>
              <a:t>&gt;2027-28 :</a:t>
            </a:r>
          </a:p>
          <a:p>
            <a:pPr lvl="1"/>
            <a:r>
              <a:rPr lang="fr-FR" sz="1600" dirty="0"/>
              <a:t>Boulanger &amp; Pâtissier</a:t>
            </a:r>
          </a:p>
          <a:p>
            <a:pPr lvl="1"/>
            <a:r>
              <a:rPr lang="fr-FR" sz="1600" dirty="0"/>
              <a:t>Couturier-retoucheur textile</a:t>
            </a:r>
          </a:p>
          <a:p>
            <a:pPr lvl="1"/>
            <a:r>
              <a:rPr lang="fr-FR" sz="1600" dirty="0"/>
              <a:t>Styliste-créateur de mode</a:t>
            </a:r>
            <a:endParaRPr lang="fr-BE" sz="1600" dirty="0"/>
          </a:p>
        </p:txBody>
      </p:sp>
      <p:sp>
        <p:nvSpPr>
          <p:cNvPr id="4" name="Espace réservé de la date 3">
            <a:extLst>
              <a:ext uri="{FF2B5EF4-FFF2-40B4-BE49-F238E27FC236}">
                <a16:creationId xmlns:a16="http://schemas.microsoft.com/office/drawing/2014/main" id="{9D594C89-481B-518D-E995-18BA277E7070}"/>
              </a:ext>
            </a:extLst>
          </p:cNvPr>
          <p:cNvSpPr>
            <a:spLocks noGrp="1"/>
          </p:cNvSpPr>
          <p:nvPr>
            <p:ph type="dt" sz="half" idx="10"/>
          </p:nvPr>
        </p:nvSpPr>
        <p:spPr/>
        <p:txBody>
          <a:bodyPr/>
          <a:lstStyle/>
          <a:p>
            <a:fld id="{7B476DEB-29AB-4067-8D4A-C5BA5980E5AB}" type="datetime1">
              <a:rPr lang="fr-BE" smtClean="0"/>
              <a:t>20-04-26</a:t>
            </a:fld>
            <a:endParaRPr lang="fr-BE"/>
          </a:p>
        </p:txBody>
      </p:sp>
      <p:sp>
        <p:nvSpPr>
          <p:cNvPr id="5" name="Espace réservé du pied de page 4">
            <a:extLst>
              <a:ext uri="{FF2B5EF4-FFF2-40B4-BE49-F238E27FC236}">
                <a16:creationId xmlns:a16="http://schemas.microsoft.com/office/drawing/2014/main" id="{56CEB5A4-4A41-EF4A-F32B-971E7C8A1E94}"/>
              </a:ext>
            </a:extLst>
          </p:cNvPr>
          <p:cNvSpPr>
            <a:spLocks noGrp="1"/>
          </p:cNvSpPr>
          <p:nvPr>
            <p:ph type="ftr" sz="quarter" idx="11"/>
          </p:nvPr>
        </p:nvSpPr>
        <p:spPr/>
        <p:txBody>
          <a:bodyPr/>
          <a:lstStyle/>
          <a:p>
            <a:r>
              <a:rPr lang="fr-BE" dirty="0"/>
              <a:t>Réunion du Partenariat wallon pour un développement durable </a:t>
            </a:r>
          </a:p>
        </p:txBody>
      </p:sp>
      <p:sp>
        <p:nvSpPr>
          <p:cNvPr id="6" name="Espace réservé du numéro de diapositive 5">
            <a:extLst>
              <a:ext uri="{FF2B5EF4-FFF2-40B4-BE49-F238E27FC236}">
                <a16:creationId xmlns:a16="http://schemas.microsoft.com/office/drawing/2014/main" id="{BD16FCB6-1EEF-901A-CB12-508564DE3898}"/>
              </a:ext>
            </a:extLst>
          </p:cNvPr>
          <p:cNvSpPr>
            <a:spLocks noGrp="1"/>
          </p:cNvSpPr>
          <p:nvPr>
            <p:ph type="sldNum" sz="quarter" idx="12"/>
          </p:nvPr>
        </p:nvSpPr>
        <p:spPr/>
        <p:txBody>
          <a:bodyPr/>
          <a:lstStyle/>
          <a:p>
            <a:fld id="{05DB46FD-53F2-48E6-B43E-10E74446F393}" type="slidenum">
              <a:rPr lang="fr-BE" smtClean="0"/>
              <a:t>42</a:t>
            </a:fld>
            <a:endParaRPr lang="fr-BE"/>
          </a:p>
        </p:txBody>
      </p:sp>
    </p:spTree>
    <p:extLst>
      <p:ext uri="{BB962C8B-B14F-4D97-AF65-F5344CB8AC3E}">
        <p14:creationId xmlns:p14="http://schemas.microsoft.com/office/powerpoint/2010/main" val="1589190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CB58DBF-5B60-4FD9-1811-3FD813BD04BA}"/>
              </a:ext>
            </a:extLst>
          </p:cNvPr>
          <p:cNvPicPr>
            <a:picLocks noChangeAspect="1"/>
          </p:cNvPicPr>
          <p:nvPr/>
        </p:nvPicPr>
        <p:blipFill>
          <a:blip r:embed="rId2"/>
          <a:stretch>
            <a:fillRect/>
          </a:stretch>
        </p:blipFill>
        <p:spPr>
          <a:xfrm>
            <a:off x="3121319" y="1179658"/>
            <a:ext cx="5925245" cy="4455597"/>
          </a:xfrm>
          <a:prstGeom prst="rect">
            <a:avLst/>
          </a:prstGeom>
        </p:spPr>
      </p:pic>
    </p:spTree>
    <p:extLst>
      <p:ext uri="{BB962C8B-B14F-4D97-AF65-F5344CB8AC3E}">
        <p14:creationId xmlns:p14="http://schemas.microsoft.com/office/powerpoint/2010/main" val="3303679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5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a:xfrm>
            <a:off x="838200" y="365125"/>
            <a:ext cx="10515600" cy="1325563"/>
          </a:xfrm>
        </p:spPr>
        <p:txBody>
          <a:bodyPr anchor="ctr">
            <a:normAutofit/>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sz="half" idx="1"/>
          </p:nvPr>
        </p:nvSpPr>
        <p:spPr>
          <a:xfrm>
            <a:off x="239486" y="1825624"/>
            <a:ext cx="5780314" cy="4158000"/>
          </a:xfrm>
        </p:spPr>
        <p:txBody>
          <a:bodyPr>
            <a:normAutofit/>
          </a:bodyPr>
          <a:lstStyle/>
          <a:p>
            <a:pPr>
              <a:spcBef>
                <a:spcPts val="0"/>
              </a:spcBef>
            </a:pPr>
            <a:r>
              <a:rPr lang="fr-BE" sz="2400" b="1" dirty="0"/>
              <a:t>3 niveaux (A, B &amp; C) de formation DD :</a:t>
            </a:r>
          </a:p>
          <a:p>
            <a:r>
              <a:rPr lang="fr-BE" sz="1900" b="1" dirty="0"/>
              <a:t>A. Sensibilisation DD à un niveau transversal</a:t>
            </a:r>
          </a:p>
          <a:p>
            <a:r>
              <a:rPr lang="fr-BE" sz="1900" dirty="0"/>
              <a:t>Objectif : intégrer le DD dans les cursus des </a:t>
            </a:r>
            <a:r>
              <a:rPr lang="fr-BE" sz="1900" b="1" dirty="0"/>
              <a:t>cours généraux </a:t>
            </a:r>
            <a:r>
              <a:rPr lang="fr-BE" sz="1900" dirty="0"/>
              <a:t>afin que tous les apprenants IFAPME bénéficient d’une information au DD</a:t>
            </a:r>
          </a:p>
          <a:p>
            <a:pPr marL="342900" indent="-342900">
              <a:buFont typeface="Arial" panose="020B0604020202020204" pitchFamily="34" charset="0"/>
              <a:buChar char="•"/>
            </a:pPr>
            <a:r>
              <a:rPr lang="fr-BE" sz="1900" b="1" dirty="0"/>
              <a:t>Formation des jeunes</a:t>
            </a:r>
            <a:r>
              <a:rPr lang="fr-BE" sz="1900" dirty="0"/>
              <a:t> (8h en 1</a:t>
            </a:r>
            <a:r>
              <a:rPr lang="fr-BE" sz="1900" baseline="30000" dirty="0"/>
              <a:t>ère</a:t>
            </a:r>
            <a:r>
              <a:rPr lang="fr-BE" sz="1900" dirty="0"/>
              <a:t> année)</a:t>
            </a:r>
          </a:p>
          <a:p>
            <a:pPr marL="1028700" lvl="1" indent="-342900"/>
            <a:r>
              <a:rPr lang="fr-BE" sz="1900" dirty="0"/>
              <a:t>S’informer pour devenir citoyen </a:t>
            </a:r>
          </a:p>
          <a:p>
            <a:pPr marL="342900" indent="-342900">
              <a:buFont typeface="Arial" panose="020B0604020202020204" pitchFamily="34" charset="0"/>
              <a:buChar char="•"/>
            </a:pPr>
            <a:r>
              <a:rPr lang="fr-BE" sz="1900" b="1" dirty="0"/>
              <a:t>Formation des adultes</a:t>
            </a:r>
          </a:p>
          <a:p>
            <a:pPr marL="457200" lvl="1" indent="0">
              <a:buNone/>
            </a:pPr>
            <a:r>
              <a:rPr lang="fr-BE" sz="1900" dirty="0"/>
              <a:t>(8h « Moi, entrepreneur responsable » dans le cours de compétences entrepreneuriales)</a:t>
            </a:r>
          </a:p>
        </p:txBody>
      </p:sp>
      <p:pic>
        <p:nvPicPr>
          <p:cNvPr id="7" name="Image 6">
            <a:extLst>
              <a:ext uri="{FF2B5EF4-FFF2-40B4-BE49-F238E27FC236}">
                <a16:creationId xmlns:a16="http://schemas.microsoft.com/office/drawing/2014/main" id="{3B5F805E-F741-8FB4-69D0-2B3176169704}"/>
              </a:ext>
            </a:extLst>
          </p:cNvPr>
          <p:cNvPicPr>
            <a:picLocks noChangeAspect="1"/>
          </p:cNvPicPr>
          <p:nvPr/>
        </p:nvPicPr>
        <p:blipFill>
          <a:blip r:embed="rId2"/>
          <a:srcRect l="4629" r="4923"/>
          <a:stretch/>
        </p:blipFill>
        <p:spPr>
          <a:xfrm>
            <a:off x="6172200" y="1825624"/>
            <a:ext cx="5181600" cy="4158000"/>
          </a:xfrm>
          <a:prstGeom prst="rect">
            <a:avLst/>
          </a:prstGeom>
          <a:noFill/>
        </p:spPr>
      </p:pic>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a:xfrm>
            <a:off x="9999756" y="6356350"/>
            <a:ext cx="850015"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B476DEB-29AB-4067-8D4A-C5BA5980E5AB}" type="datetime1">
              <a:rPr kumimoji="0" lang="fr-B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20-04-26</a:t>
            </a:fld>
            <a:endParaRPr kumimoji="0" lang="fr-BE" b="0" i="0" u="none" strike="noStrike" kern="1200" cap="none" spc="0" normalizeH="0" baseline="0" noProof="0">
              <a:ln>
                <a:noFill/>
              </a:ln>
              <a:effectLst/>
              <a:uLnTx/>
              <a:uFillTx/>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a:xfrm>
            <a:off x="5055752" y="6356350"/>
            <a:ext cx="487597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fr-FR" b="0" i="0" u="none" strike="noStrike" kern="1200" cap="none" spc="0" normalizeH="0" baseline="0" noProof="0" dirty="0">
                <a:ln>
                  <a:noFill/>
                </a:ln>
                <a:effectLst/>
                <a:uLnTx/>
                <a:uFillTx/>
              </a:rPr>
              <a:t>Atelier 2 – Durabilité dans un parcours de formation ? </a:t>
            </a:r>
          </a:p>
          <a:p>
            <a:pPr marL="0" marR="0" lvl="0" indent="0" defTabSz="914400" rtl="0" eaLnBrk="1" fontAlgn="auto" latinLnBrk="0" hangingPunct="1">
              <a:spcBef>
                <a:spcPts val="0"/>
              </a:spcBef>
              <a:spcAft>
                <a:spcPts val="600"/>
              </a:spcAft>
              <a:buClrTx/>
              <a:buSzTx/>
              <a:buFontTx/>
              <a:buNone/>
              <a:tabLst/>
              <a:defRPr/>
            </a:pPr>
            <a:endParaRPr kumimoji="0" lang="fr-BE" b="0" i="0" u="none" strike="noStrike" kern="1200" cap="none" spc="0" normalizeH="0" baseline="0" noProof="0" dirty="0">
              <a:ln>
                <a:noFill/>
              </a:ln>
              <a:effectLst/>
              <a:uLnTx/>
              <a:uFillTx/>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a:xfrm>
            <a:off x="10917798" y="6356350"/>
            <a:ext cx="436002"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05DB46FD-53F2-48E6-B43E-10E74446F393}" type="slidenum">
              <a:rPr kumimoji="0" lang="fr-B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a:t>
            </a:fld>
            <a:endParaRPr kumimoji="0" lang="fr-BE"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80521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a:xfrm>
            <a:off x="838200" y="365125"/>
            <a:ext cx="10515600" cy="1325563"/>
          </a:xfrm>
        </p:spPr>
        <p:txBody>
          <a:bodyPr anchor="ctr">
            <a:normAutofit/>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sz="half" idx="1"/>
          </p:nvPr>
        </p:nvSpPr>
        <p:spPr>
          <a:xfrm>
            <a:off x="195943" y="1825624"/>
            <a:ext cx="5823857" cy="4158000"/>
          </a:xfrm>
        </p:spPr>
        <p:txBody>
          <a:bodyPr>
            <a:normAutofit/>
          </a:bodyPr>
          <a:lstStyle/>
          <a:p>
            <a:pPr>
              <a:spcBef>
                <a:spcPts val="0"/>
              </a:spcBef>
            </a:pPr>
            <a:r>
              <a:rPr lang="fr-BE" sz="2400" b="1" dirty="0"/>
              <a:t>3 niveaux de formation DD :</a:t>
            </a:r>
          </a:p>
          <a:p>
            <a:r>
              <a:rPr lang="fr-BE" b="1" dirty="0"/>
              <a:t>B. Sensibilisation DD à un niveau sectoriel (métier)</a:t>
            </a:r>
          </a:p>
          <a:p>
            <a:r>
              <a:rPr lang="fr-BE" dirty="0"/>
              <a:t>Objectif : intégrer le DD dans les cursus des </a:t>
            </a:r>
            <a:r>
              <a:rPr lang="fr-BE" b="1" dirty="0"/>
              <a:t>cours professionnels </a:t>
            </a:r>
            <a:r>
              <a:rPr lang="fr-BE" dirty="0"/>
              <a:t>afin que tous les apprenants IFAPME bénéficient d’une sensibilisation sectorielle au DD</a:t>
            </a:r>
          </a:p>
          <a:p>
            <a:pPr marL="342900" indent="-342900">
              <a:buFont typeface="Arial" panose="020B0604020202020204" pitchFamily="34" charset="0"/>
              <a:buChar char="•"/>
            </a:pPr>
            <a:r>
              <a:rPr lang="fr-BE" b="1" dirty="0"/>
              <a:t>Formation des adultes</a:t>
            </a:r>
          </a:p>
          <a:p>
            <a:pPr marL="1028700" lvl="1" indent="-342900"/>
            <a:r>
              <a:rPr lang="fr-BE" sz="2000" dirty="0"/>
              <a:t>Volumes horaires et compétences spécifiques à chaque formation</a:t>
            </a:r>
          </a:p>
          <a:p>
            <a:pPr lvl="2" indent="0">
              <a:buNone/>
            </a:pPr>
            <a:r>
              <a:rPr lang="fr-BE" sz="2000" dirty="0"/>
              <a:t>(Ex. : 16h cours DUR en formation d’adultes alimentation)</a:t>
            </a:r>
          </a:p>
        </p:txBody>
      </p:sp>
      <p:pic>
        <p:nvPicPr>
          <p:cNvPr id="7" name="Image 6" descr="Une image contenant Aliments naturels, Nourriture locale, Nourriture complète, Végétalisme&#10;&#10;Description générée automatiquement">
            <a:extLst>
              <a:ext uri="{FF2B5EF4-FFF2-40B4-BE49-F238E27FC236}">
                <a16:creationId xmlns:a16="http://schemas.microsoft.com/office/drawing/2014/main" id="{493DE634-6940-DFB7-AA03-48A4938BF591}"/>
              </a:ext>
            </a:extLst>
          </p:cNvPr>
          <p:cNvPicPr>
            <a:picLocks noChangeAspect="1"/>
          </p:cNvPicPr>
          <p:nvPr/>
        </p:nvPicPr>
        <p:blipFill>
          <a:blip r:embed="rId2"/>
          <a:stretch>
            <a:fillRect/>
          </a:stretch>
        </p:blipFill>
        <p:spPr>
          <a:xfrm>
            <a:off x="6172200" y="2046680"/>
            <a:ext cx="5181600" cy="3715888"/>
          </a:xfrm>
          <a:prstGeom prst="rect">
            <a:avLst/>
          </a:prstGeom>
          <a:noFill/>
        </p:spPr>
      </p:pic>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a:xfrm>
            <a:off x="9999756" y="6356350"/>
            <a:ext cx="850015"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B476DEB-29AB-4067-8D4A-C5BA5980E5AB}" type="datetime1">
              <a:rPr kumimoji="0" lang="fr-B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20-04-26</a:t>
            </a:fld>
            <a:endParaRPr kumimoji="0" lang="fr-BE" b="0" i="0" u="none" strike="noStrike" kern="1200" cap="none" spc="0" normalizeH="0" baseline="0" noProof="0">
              <a:ln>
                <a:noFill/>
              </a:ln>
              <a:effectLst/>
              <a:uLnTx/>
              <a:uFillTx/>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a:xfrm>
            <a:off x="5055752" y="6356350"/>
            <a:ext cx="487597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fr-FR" b="0" i="0" u="none" strike="noStrike" kern="1200" cap="none" spc="0" normalizeH="0" baseline="0" noProof="0" dirty="0">
                <a:ln>
                  <a:noFill/>
                </a:ln>
                <a:effectLst/>
                <a:uLnTx/>
                <a:uFillTx/>
              </a:rPr>
              <a:t>Atelier 2 – Durabilité dans un parcours de formation ? </a:t>
            </a:r>
          </a:p>
          <a:p>
            <a:pPr marL="0" marR="0" lvl="0" indent="0" defTabSz="914400" rtl="0" eaLnBrk="1" fontAlgn="auto" latinLnBrk="0" hangingPunct="1">
              <a:spcBef>
                <a:spcPts val="0"/>
              </a:spcBef>
              <a:spcAft>
                <a:spcPts val="600"/>
              </a:spcAft>
              <a:buClrTx/>
              <a:buSzTx/>
              <a:buFontTx/>
              <a:buNone/>
              <a:tabLst/>
              <a:defRPr/>
            </a:pPr>
            <a:endParaRPr kumimoji="0" lang="fr-BE" b="0" i="0" u="none" strike="noStrike" kern="1200" cap="none" spc="0" normalizeH="0" baseline="0" noProof="0" dirty="0">
              <a:ln>
                <a:noFill/>
              </a:ln>
              <a:effectLst/>
              <a:uLnTx/>
              <a:uFillTx/>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a:xfrm>
            <a:off x="10917798" y="6356350"/>
            <a:ext cx="436002"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05DB46FD-53F2-48E6-B43E-10E74446F393}" type="slidenum">
              <a:rPr kumimoji="0" lang="fr-B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6</a:t>
            </a:fld>
            <a:endParaRPr kumimoji="0" lang="fr-BE"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51941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a:xfrm>
            <a:off x="838200" y="365125"/>
            <a:ext cx="10515600" cy="1325563"/>
          </a:xfrm>
        </p:spPr>
        <p:txBody>
          <a:bodyPr anchor="ctr">
            <a:normAutofit/>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sz="half" idx="1"/>
          </p:nvPr>
        </p:nvSpPr>
        <p:spPr>
          <a:xfrm>
            <a:off x="206829" y="1825624"/>
            <a:ext cx="5812971" cy="4158000"/>
          </a:xfrm>
        </p:spPr>
        <p:txBody>
          <a:bodyPr>
            <a:normAutofit/>
          </a:bodyPr>
          <a:lstStyle/>
          <a:p>
            <a:pPr>
              <a:spcBef>
                <a:spcPts val="0"/>
              </a:spcBef>
            </a:pPr>
            <a:r>
              <a:rPr lang="fr-BE" sz="2400" b="1" dirty="0"/>
              <a:t>3 niveaux de formation DD :</a:t>
            </a:r>
          </a:p>
          <a:p>
            <a:r>
              <a:rPr lang="fr-BE" sz="1700" b="1" dirty="0"/>
              <a:t>C. Formation DD à part entière</a:t>
            </a:r>
          </a:p>
          <a:p>
            <a:r>
              <a:rPr lang="fr-BE" sz="1700" dirty="0"/>
              <a:t>Objectif : répondre aux </a:t>
            </a:r>
            <a:r>
              <a:rPr lang="fr-BE" sz="1700" b="1" dirty="0"/>
              <a:t>métiers d’avenir en lien avec le DD</a:t>
            </a:r>
            <a:r>
              <a:rPr lang="fr-BE" sz="1700" dirty="0"/>
              <a:t>, intégrant la transition écologique et/ou développant un autre modèle économique</a:t>
            </a:r>
          </a:p>
          <a:p>
            <a:pPr marL="342900" indent="-342900">
              <a:buFont typeface="Arial" panose="020B0604020202020204" pitchFamily="34" charset="0"/>
              <a:buChar char="•"/>
            </a:pPr>
            <a:r>
              <a:rPr lang="fr-BE" sz="1700" b="1" dirty="0"/>
              <a:t>Formation des adultes</a:t>
            </a:r>
            <a:endParaRPr lang="fr-BE" sz="1700" dirty="0"/>
          </a:p>
          <a:p>
            <a:pPr marL="1028700" lvl="1" indent="-342900">
              <a:spcBef>
                <a:spcPts val="0"/>
              </a:spcBef>
            </a:pPr>
            <a:r>
              <a:rPr lang="fr-BE" sz="1700" dirty="0"/>
              <a:t>Formations mettant en œuvre des techniques et/ou des technologies spécifiques DD et/ou associant certaines valeurs durables dans leur modèle économique</a:t>
            </a:r>
          </a:p>
          <a:p>
            <a:pPr marL="1028700" lvl="1" indent="-342900"/>
            <a:r>
              <a:rPr lang="fr-BE" sz="1700" dirty="0"/>
              <a:t>Volumes horaires et compétences spécifiques DD plus conséquents</a:t>
            </a:r>
          </a:p>
          <a:p>
            <a:pPr marL="1028700" lvl="1" indent="-342900"/>
            <a:r>
              <a:rPr lang="fr-BE" sz="1700" dirty="0"/>
              <a:t>Approche par filière (production, transformation et commercialisation)</a:t>
            </a:r>
          </a:p>
          <a:p>
            <a:pPr marL="1028700" lvl="1" indent="-342900"/>
            <a:endParaRPr lang="fr-BE" sz="1700" dirty="0"/>
          </a:p>
        </p:txBody>
      </p:sp>
      <p:pic>
        <p:nvPicPr>
          <p:cNvPr id="7" name="Image 6">
            <a:extLst>
              <a:ext uri="{FF2B5EF4-FFF2-40B4-BE49-F238E27FC236}">
                <a16:creationId xmlns:a16="http://schemas.microsoft.com/office/drawing/2014/main" id="{906B00BA-B95E-606E-1365-3F985D06B624}"/>
              </a:ext>
            </a:extLst>
          </p:cNvPr>
          <p:cNvPicPr>
            <a:picLocks noChangeAspect="1"/>
          </p:cNvPicPr>
          <p:nvPr/>
        </p:nvPicPr>
        <p:blipFill>
          <a:blip r:embed="rId2"/>
          <a:srcRect r="12719"/>
          <a:stretch/>
        </p:blipFill>
        <p:spPr>
          <a:xfrm>
            <a:off x="6172200" y="1825624"/>
            <a:ext cx="5181600" cy="4158000"/>
          </a:xfrm>
          <a:prstGeom prst="rect">
            <a:avLst/>
          </a:prstGeom>
          <a:noFill/>
        </p:spPr>
      </p:pic>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a:xfrm>
            <a:off x="9999756" y="6356350"/>
            <a:ext cx="850015"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B476DEB-29AB-4067-8D4A-C5BA5980E5AB}" type="datetime1">
              <a:rPr kumimoji="0" lang="fr-B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20-04-26</a:t>
            </a:fld>
            <a:endParaRPr kumimoji="0" lang="fr-BE" b="0" i="0" u="none" strike="noStrike" kern="1200" cap="none" spc="0" normalizeH="0" baseline="0" noProof="0">
              <a:ln>
                <a:noFill/>
              </a:ln>
              <a:effectLst/>
              <a:uLnTx/>
              <a:uFillTx/>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a:xfrm>
            <a:off x="5055752" y="6356350"/>
            <a:ext cx="4875977"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fr-FR" b="0" i="0" u="none" strike="noStrike" kern="1200" cap="none" spc="0" normalizeH="0" baseline="0" noProof="0" dirty="0">
                <a:ln>
                  <a:noFill/>
                </a:ln>
                <a:effectLst/>
                <a:uLnTx/>
                <a:uFillTx/>
              </a:rPr>
              <a:t>Atelier 2 – Durabilité dans un parcours de formation ? </a:t>
            </a:r>
          </a:p>
          <a:p>
            <a:pPr marL="0" marR="0" lvl="0" indent="0" defTabSz="914400" rtl="0" eaLnBrk="1" fontAlgn="auto" latinLnBrk="0" hangingPunct="1">
              <a:spcBef>
                <a:spcPts val="0"/>
              </a:spcBef>
              <a:spcAft>
                <a:spcPts val="600"/>
              </a:spcAft>
              <a:buClrTx/>
              <a:buSzTx/>
              <a:buFontTx/>
              <a:buNone/>
              <a:tabLst/>
              <a:defRPr/>
            </a:pPr>
            <a:endParaRPr kumimoji="0" lang="fr-BE" b="0" i="0" u="none" strike="noStrike" kern="1200" cap="none" spc="0" normalizeH="0" baseline="0" noProof="0" dirty="0">
              <a:ln>
                <a:noFill/>
              </a:ln>
              <a:effectLst/>
              <a:uLnTx/>
              <a:uFillTx/>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a:xfrm>
            <a:off x="10917798" y="6356350"/>
            <a:ext cx="436002"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05DB46FD-53F2-48E6-B43E-10E74446F393}" type="slidenum">
              <a:rPr kumimoji="0" lang="fr-BE"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7</a:t>
            </a:fld>
            <a:endParaRPr kumimoji="0" lang="fr-BE"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02717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198" y="1825625"/>
            <a:ext cx="11049001" cy="4159250"/>
          </a:xfrm>
        </p:spPr>
        <p:txBody>
          <a:bodyPr>
            <a:noAutofit/>
          </a:bodyPr>
          <a:lstStyle/>
          <a:p>
            <a:pPr>
              <a:lnSpc>
                <a:spcPct val="100000"/>
              </a:lnSpc>
              <a:spcBef>
                <a:spcPts val="0"/>
              </a:spcBef>
            </a:pPr>
            <a:r>
              <a:rPr lang="fr-BE" b="1" dirty="0">
                <a:solidFill>
                  <a:schemeClr val="tx1"/>
                </a:solidFill>
              </a:rPr>
              <a:t>5 degrés de compétence DD :</a:t>
            </a:r>
          </a:p>
          <a:p>
            <a:r>
              <a:rPr lang="fr-BE" dirty="0"/>
              <a:t>Chacun des 3 niveau de formation DD peut être décliné en 5 degrés de compétence allant des grands principes de la transition écologique au développement de l’entreprise en matière de DD</a:t>
            </a:r>
          </a:p>
          <a:p>
            <a:endParaRPr lang="fr-BE" b="1" dirty="0"/>
          </a:p>
          <a:p>
            <a:pPr marL="457200" lvl="1" indent="0">
              <a:lnSpc>
                <a:spcPct val="115000"/>
              </a:lnSpc>
              <a:buNone/>
            </a:pPr>
            <a:r>
              <a:rPr lang="fr-BE" sz="2000" b="1" dirty="0">
                <a:effectLst/>
                <a:latin typeface="Arial" panose="020B0604020202020204" pitchFamily="34" charset="0"/>
                <a:ea typeface="Arial" panose="020B0604020202020204" pitchFamily="34" charset="0"/>
              </a:rPr>
              <a:t>1. Adoption de comportements personnels favorisant la transition écologique</a:t>
            </a:r>
          </a:p>
          <a:p>
            <a:pPr marL="457200" lvl="1" indent="0">
              <a:lnSpc>
                <a:spcPct val="115000"/>
              </a:lnSpc>
              <a:buNone/>
            </a:pPr>
            <a:r>
              <a:rPr lang="fr-BE" sz="2000" b="1" dirty="0">
                <a:effectLst/>
                <a:latin typeface="Arial" panose="020B0604020202020204" pitchFamily="34" charset="0"/>
                <a:ea typeface="Arial" panose="020B0604020202020204" pitchFamily="34" charset="0"/>
              </a:rPr>
              <a:t>2. Connaissance (et intégration) des 17 objectifs de développement durable (ODD)</a:t>
            </a:r>
          </a:p>
          <a:p>
            <a:pPr marL="457200" lvl="1" indent="0">
              <a:lnSpc>
                <a:spcPct val="115000"/>
              </a:lnSpc>
              <a:buNone/>
            </a:pPr>
            <a:r>
              <a:rPr lang="fr-BE" sz="2000" b="1" dirty="0">
                <a:effectLst/>
                <a:latin typeface="Arial" panose="020B0604020202020204" pitchFamily="34" charset="0"/>
                <a:ea typeface="Arial" panose="020B0604020202020204" pitchFamily="34" charset="0"/>
              </a:rPr>
              <a:t>3. Mobilisation de tous les acteurs</a:t>
            </a:r>
          </a:p>
          <a:p>
            <a:pPr marL="457200" lvl="1" indent="0">
              <a:lnSpc>
                <a:spcPct val="115000"/>
              </a:lnSpc>
              <a:buNone/>
            </a:pPr>
            <a:r>
              <a:rPr lang="fr-BE" sz="2000" b="1" dirty="0">
                <a:effectLst/>
                <a:latin typeface="Arial" panose="020B0604020202020204" pitchFamily="34" charset="0"/>
                <a:ea typeface="Arial" panose="020B0604020202020204" pitchFamily="34" charset="0"/>
              </a:rPr>
              <a:t>4. Responsabilité sociétale et environnementale de l’entreprise</a:t>
            </a:r>
          </a:p>
          <a:p>
            <a:pPr marL="457200" lvl="1" indent="0">
              <a:lnSpc>
                <a:spcPct val="115000"/>
              </a:lnSpc>
              <a:spcAft>
                <a:spcPts val="800"/>
              </a:spcAft>
              <a:buNone/>
            </a:pPr>
            <a:r>
              <a:rPr lang="fr-BE" sz="2000" b="1" dirty="0">
                <a:effectLst/>
                <a:latin typeface="Arial" panose="020B0604020202020204" pitchFamily="34" charset="0"/>
                <a:ea typeface="Arial" panose="020B0604020202020204" pitchFamily="34" charset="0"/>
              </a:rPr>
              <a:t>5. Développement de l’entreprise en matière de DD</a:t>
            </a:r>
          </a:p>
          <a:p>
            <a:pPr marL="1028700" lvl="1"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670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C3591-B8D0-0EDE-3EBA-7E8BE21E86DD}"/>
              </a:ext>
            </a:extLst>
          </p:cNvPr>
          <p:cNvSpPr>
            <a:spLocks noGrp="1"/>
          </p:cNvSpPr>
          <p:nvPr>
            <p:ph type="title"/>
          </p:nvPr>
        </p:nvSpPr>
        <p:spPr/>
        <p:txBody>
          <a:bodyPr/>
          <a:lstStyle/>
          <a:p>
            <a:r>
              <a:rPr lang="fr-BE" dirty="0"/>
              <a:t>L’intégration du DD dans l’offre de formations qualifiantes de l’IFAPME</a:t>
            </a:r>
          </a:p>
        </p:txBody>
      </p:sp>
      <p:sp>
        <p:nvSpPr>
          <p:cNvPr id="3" name="Espace réservé du contenu 2">
            <a:extLst>
              <a:ext uri="{FF2B5EF4-FFF2-40B4-BE49-F238E27FC236}">
                <a16:creationId xmlns:a16="http://schemas.microsoft.com/office/drawing/2014/main" id="{ADC8715D-4C5E-6EA1-5248-DF4649E97B27}"/>
              </a:ext>
            </a:extLst>
          </p:cNvPr>
          <p:cNvSpPr>
            <a:spLocks noGrp="1"/>
          </p:cNvSpPr>
          <p:nvPr>
            <p:ph idx="1"/>
          </p:nvPr>
        </p:nvSpPr>
        <p:spPr>
          <a:xfrm>
            <a:off x="838200" y="1690688"/>
            <a:ext cx="11049001" cy="4159250"/>
          </a:xfrm>
        </p:spPr>
        <p:txBody>
          <a:bodyPr>
            <a:noAutofit/>
          </a:bodyPr>
          <a:lstStyle/>
          <a:p>
            <a:pPr marL="0" lvl="1" indent="0">
              <a:lnSpc>
                <a:spcPct val="100000"/>
              </a:lnSpc>
              <a:spcBef>
                <a:spcPts val="0"/>
              </a:spcBef>
              <a:buNone/>
            </a:pPr>
            <a:r>
              <a:rPr lang="fr-BE" sz="2000" b="1" dirty="0">
                <a:solidFill>
                  <a:schemeClr val="tx1"/>
                </a:solidFill>
              </a:rPr>
              <a:t>GRILLE des compétences liées au DEVELOPPEMENT DURABLE :</a:t>
            </a:r>
          </a:p>
          <a:p>
            <a:pPr marL="0" lvl="1" indent="0">
              <a:lnSpc>
                <a:spcPct val="100000"/>
              </a:lnSpc>
              <a:spcBef>
                <a:spcPts val="0"/>
              </a:spcBef>
              <a:buNone/>
            </a:pPr>
            <a:endParaRPr lang="fr-BE" sz="2000" b="1" dirty="0">
              <a:solidFill>
                <a:schemeClr val="tx1"/>
              </a:solidFill>
            </a:endParaRPr>
          </a:p>
          <a:p>
            <a:pPr marL="0" lvl="1" indent="0">
              <a:lnSpc>
                <a:spcPct val="100000"/>
              </a:lnSpc>
              <a:spcBef>
                <a:spcPts val="0"/>
              </a:spcBef>
              <a:buNone/>
            </a:pPr>
            <a:endParaRPr lang="fr-BE" sz="2000" b="1" dirty="0">
              <a:solidFill>
                <a:schemeClr val="tx1"/>
              </a:solidFill>
            </a:endParaRPr>
          </a:p>
          <a:p>
            <a:pPr marL="1028700" lvl="1" indent="-342900"/>
            <a:endParaRPr lang="fr-BE" dirty="0"/>
          </a:p>
        </p:txBody>
      </p:sp>
      <p:sp>
        <p:nvSpPr>
          <p:cNvPr id="4" name="Espace réservé de la date 3">
            <a:extLst>
              <a:ext uri="{FF2B5EF4-FFF2-40B4-BE49-F238E27FC236}">
                <a16:creationId xmlns:a16="http://schemas.microsoft.com/office/drawing/2014/main" id="{E9C96C82-3028-D43B-4FCE-7DDCEC2149CB}"/>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B476DEB-29AB-4067-8D4A-C5BA5980E5AB}" type="datetime1">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20-04-26</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pied de page 4">
            <a:extLst>
              <a:ext uri="{FF2B5EF4-FFF2-40B4-BE49-F238E27FC236}">
                <a16:creationId xmlns:a16="http://schemas.microsoft.com/office/drawing/2014/main" id="{32AD285F-4A22-BC66-A2ED-8D5ACEDED6F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Atelier 2 – Durabilité dans un parcours de formation ?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B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9CC9B28-1859-E902-6371-85315015E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B46FD-53F2-48E6-B43E-10E74446F393}" type="slidenum">
              <a:rPr kumimoji="0" lang="fr-B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BE"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graphicFrame>
        <p:nvGraphicFramePr>
          <p:cNvPr id="9" name="Tableau 8">
            <a:extLst>
              <a:ext uri="{FF2B5EF4-FFF2-40B4-BE49-F238E27FC236}">
                <a16:creationId xmlns:a16="http://schemas.microsoft.com/office/drawing/2014/main" id="{51AAB8EC-3AF3-A2E0-64E3-84E609CF6A61}"/>
              </a:ext>
            </a:extLst>
          </p:cNvPr>
          <p:cNvGraphicFramePr>
            <a:graphicFrameLocks noGrp="1"/>
          </p:cNvGraphicFramePr>
          <p:nvPr>
            <p:extLst>
              <p:ext uri="{D42A27DB-BD31-4B8C-83A1-F6EECF244321}">
                <p14:modId xmlns:p14="http://schemas.microsoft.com/office/powerpoint/2010/main" val="56784917"/>
              </p:ext>
            </p:extLst>
          </p:nvPr>
        </p:nvGraphicFramePr>
        <p:xfrm>
          <a:off x="428846" y="2123706"/>
          <a:ext cx="11334308" cy="4232644"/>
        </p:xfrm>
        <a:graphic>
          <a:graphicData uri="http://schemas.openxmlformats.org/drawingml/2006/table">
            <a:tbl>
              <a:tblPr firstRow="1" firstCol="1" bandRow="1"/>
              <a:tblGrid>
                <a:gridCol w="3325421">
                  <a:extLst>
                    <a:ext uri="{9D8B030D-6E8A-4147-A177-3AD203B41FA5}">
                      <a16:colId xmlns:a16="http://schemas.microsoft.com/office/drawing/2014/main" val="1548688724"/>
                    </a:ext>
                  </a:extLst>
                </a:gridCol>
                <a:gridCol w="2578585">
                  <a:extLst>
                    <a:ext uri="{9D8B030D-6E8A-4147-A177-3AD203B41FA5}">
                      <a16:colId xmlns:a16="http://schemas.microsoft.com/office/drawing/2014/main" val="909329901"/>
                    </a:ext>
                  </a:extLst>
                </a:gridCol>
                <a:gridCol w="2705361">
                  <a:extLst>
                    <a:ext uri="{9D8B030D-6E8A-4147-A177-3AD203B41FA5}">
                      <a16:colId xmlns:a16="http://schemas.microsoft.com/office/drawing/2014/main" val="736088051"/>
                    </a:ext>
                  </a:extLst>
                </a:gridCol>
                <a:gridCol w="2724941">
                  <a:extLst>
                    <a:ext uri="{9D8B030D-6E8A-4147-A177-3AD203B41FA5}">
                      <a16:colId xmlns:a16="http://schemas.microsoft.com/office/drawing/2014/main" val="3030029625"/>
                    </a:ext>
                  </a:extLst>
                </a:gridCol>
              </a:tblGrid>
              <a:tr h="499601">
                <a:tc>
                  <a:txBody>
                    <a:bodyPr/>
                    <a:lstStyle/>
                    <a:p>
                      <a:pPr algn="r">
                        <a:lnSpc>
                          <a:spcPct val="115000"/>
                        </a:lnSpc>
                      </a:pPr>
                      <a:r>
                        <a:rPr lang="fr-BE" sz="1000" b="1" dirty="0">
                          <a:effectLst/>
                          <a:latin typeface="Arial" panose="020B0604020202020204" pitchFamily="34" charset="0"/>
                          <a:ea typeface="Arial" panose="020B0604020202020204" pitchFamily="34" charset="0"/>
                        </a:rPr>
                        <a:t>3 NIVEAUX</a:t>
                      </a:r>
                      <a:endParaRPr lang="fr-BE" sz="1000" dirty="0">
                        <a:effectLst/>
                        <a:latin typeface="Arial" panose="020B0604020202020204" pitchFamily="34" charset="0"/>
                        <a:ea typeface="Arial" panose="020B0604020202020204" pitchFamily="34" charset="0"/>
                      </a:endParaRPr>
                    </a:p>
                    <a:p>
                      <a:pPr>
                        <a:lnSpc>
                          <a:spcPct val="115000"/>
                        </a:lnSpc>
                      </a:pPr>
                      <a:r>
                        <a:rPr lang="fr-BE" sz="1000" b="1" dirty="0">
                          <a:effectLst/>
                          <a:latin typeface="Arial" panose="020B0604020202020204" pitchFamily="34" charset="0"/>
                          <a:ea typeface="Arial" panose="020B0604020202020204" pitchFamily="34" charset="0"/>
                        </a:rPr>
                        <a:t>5 DEGRES DE</a:t>
                      </a:r>
                      <a:endParaRPr lang="fr-BE" sz="1000" dirty="0">
                        <a:effectLst/>
                        <a:latin typeface="Arial" panose="020B0604020202020204" pitchFamily="34" charset="0"/>
                        <a:ea typeface="Arial" panose="020B0604020202020204" pitchFamily="34" charset="0"/>
                      </a:endParaRPr>
                    </a:p>
                    <a:p>
                      <a:pPr>
                        <a:lnSpc>
                          <a:spcPct val="115000"/>
                        </a:lnSpc>
                      </a:pPr>
                      <a:r>
                        <a:rPr lang="fr-BE" sz="1000" b="1" dirty="0">
                          <a:effectLst/>
                          <a:latin typeface="Arial" panose="020B0604020202020204" pitchFamily="34" charset="0"/>
                          <a:ea typeface="Arial" panose="020B0604020202020204" pitchFamily="34" charset="0"/>
                        </a:rPr>
                        <a:t>COMPETENCES</a:t>
                      </a:r>
                      <a:endParaRPr lang="fr-BE" sz="10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1000" b="1" dirty="0">
                          <a:effectLst/>
                          <a:latin typeface="Arial" panose="020B0604020202020204" pitchFamily="34" charset="0"/>
                          <a:ea typeface="Arial" panose="020B0604020202020204" pitchFamily="34" charset="0"/>
                        </a:rPr>
                        <a:t>A. Sensibilisation DD transversale</a:t>
                      </a:r>
                      <a:endParaRPr lang="fr-BE" sz="10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1000" b="1" dirty="0">
                          <a:effectLst/>
                          <a:latin typeface="Arial" panose="020B0604020202020204" pitchFamily="34" charset="0"/>
                          <a:ea typeface="Arial" panose="020B0604020202020204" pitchFamily="34" charset="0"/>
                        </a:rPr>
                        <a:t>B. Sensibilisation DD sectorielle</a:t>
                      </a:r>
                      <a:endParaRPr lang="fr-BE" sz="10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1000" b="1" dirty="0">
                          <a:effectLst/>
                          <a:latin typeface="Arial" panose="020B0604020202020204" pitchFamily="34" charset="0"/>
                          <a:ea typeface="Arial" panose="020B0604020202020204" pitchFamily="34" charset="0"/>
                        </a:rPr>
                        <a:t>C. Formation DD à part entière</a:t>
                      </a:r>
                      <a:endParaRPr lang="fr-BE" sz="10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2691084"/>
                  </a:ext>
                </a:extLst>
              </a:tr>
              <a:tr h="536799">
                <a:tc>
                  <a:txBody>
                    <a:bodyPr/>
                    <a:lstStyle/>
                    <a:p>
                      <a:pPr>
                        <a:lnSpc>
                          <a:spcPct val="115000"/>
                        </a:lnSpc>
                      </a:pPr>
                      <a:r>
                        <a:rPr lang="fr-BE" sz="1000" b="1" dirty="0">
                          <a:effectLst/>
                          <a:latin typeface="Arial" panose="020B0604020202020204" pitchFamily="34" charset="0"/>
                          <a:ea typeface="Arial" panose="020B0604020202020204" pitchFamily="34" charset="0"/>
                        </a:rPr>
                        <a:t>1.</a:t>
                      </a:r>
                      <a:r>
                        <a:rPr lang="fr-BE" sz="1000" dirty="0">
                          <a:effectLst/>
                          <a:latin typeface="Arial" panose="020B0604020202020204" pitchFamily="34" charset="0"/>
                          <a:ea typeface="Arial" panose="020B0604020202020204" pitchFamily="34" charset="0"/>
                        </a:rPr>
                        <a:t> Adoption de comportements personnels favorisant la transition écologique </a:t>
                      </a: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dirty="0">
                          <a:effectLst/>
                          <a:latin typeface="Arial" panose="020B0604020202020204" pitchFamily="34" charset="0"/>
                          <a:ea typeface="Arial" panose="020B0604020202020204" pitchFamily="34" charset="0"/>
                        </a:rPr>
                        <a:t>1.1.</a:t>
                      </a:r>
                      <a:r>
                        <a:rPr lang="fr-BE" sz="800" u="sng" dirty="0">
                          <a:effectLst/>
                          <a:latin typeface="Arial" panose="020B0604020202020204" pitchFamily="34" charset="0"/>
                          <a:ea typeface="Arial" panose="020B0604020202020204" pitchFamily="34" charset="0"/>
                        </a:rPr>
                        <a:t> Agir à l’échelle personnelle</a:t>
                      </a:r>
                      <a:endParaRPr lang="fr-BE" sz="800" dirty="0">
                        <a:effectLst/>
                        <a:latin typeface="Arial" panose="020B0604020202020204" pitchFamily="34" charset="0"/>
                        <a:ea typeface="Arial" panose="020B0604020202020204" pitchFamily="34" charset="0"/>
                      </a:endParaRPr>
                    </a:p>
                    <a:p>
                      <a:pPr>
                        <a:lnSpc>
                          <a:spcPct val="115000"/>
                        </a:lnSpc>
                      </a:pPr>
                      <a:r>
                        <a:rPr lang="fr-BE" sz="800" dirty="0">
                          <a:effectLst/>
                          <a:latin typeface="Arial" panose="020B0604020202020204" pitchFamily="34" charset="0"/>
                          <a:ea typeface="Arial" panose="020B0604020202020204" pitchFamily="34" charset="0"/>
                        </a:rPr>
                        <a:t> </a:t>
                      </a:r>
                    </a:p>
                    <a:p>
                      <a:pPr>
                        <a:lnSpc>
                          <a:spcPct val="115000"/>
                        </a:lnSpc>
                      </a:pPr>
                      <a:r>
                        <a:rPr lang="fr-BE" sz="800" b="1" u="sng" dirty="0">
                          <a:effectLst/>
                          <a:latin typeface="Arial" panose="020B0604020202020204" pitchFamily="34" charset="0"/>
                          <a:ea typeface="Arial" panose="020B0604020202020204" pitchFamily="34" charset="0"/>
                        </a:rPr>
                        <a:t>1.3.</a:t>
                      </a:r>
                      <a:r>
                        <a:rPr lang="fr-BE" sz="800" u="sng" dirty="0">
                          <a:effectLst/>
                          <a:latin typeface="Arial" panose="020B0604020202020204" pitchFamily="34" charset="0"/>
                          <a:ea typeface="Arial" panose="020B0604020202020204" pitchFamily="34" charset="0"/>
                        </a:rPr>
                        <a:t> Générer une dynamique positive pour mon entreprise</a:t>
                      </a:r>
                      <a:endParaRPr lang="fr-BE" sz="8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dirty="0">
                          <a:effectLst/>
                          <a:latin typeface="Arial" panose="020B0604020202020204" pitchFamily="34" charset="0"/>
                          <a:ea typeface="Arial" panose="020B0604020202020204" pitchFamily="34" charset="0"/>
                        </a:rPr>
                        <a:t>1.2.</a:t>
                      </a:r>
                      <a:r>
                        <a:rPr lang="fr-BE" sz="800" u="sng" dirty="0">
                          <a:effectLst/>
                          <a:latin typeface="Arial" panose="020B0604020202020204" pitchFamily="34" charset="0"/>
                          <a:ea typeface="Arial" panose="020B0604020202020204" pitchFamily="34" charset="0"/>
                        </a:rPr>
                        <a:t> Agir au niveau professionnel</a:t>
                      </a:r>
                      <a:endParaRPr lang="fr-BE" sz="8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fr-BE" sz="800" b="1" u="sng">
                          <a:effectLst/>
                          <a:latin typeface="Arial" panose="020B0604020202020204" pitchFamily="34" charset="0"/>
                          <a:ea typeface="Arial" panose="020B0604020202020204" pitchFamily="34" charset="0"/>
                        </a:rPr>
                        <a:t>1.2.</a:t>
                      </a:r>
                      <a:r>
                        <a:rPr lang="fr-BE" sz="800" u="sng">
                          <a:effectLst/>
                          <a:latin typeface="Arial" panose="020B0604020202020204" pitchFamily="34" charset="0"/>
                          <a:ea typeface="Arial" panose="020B0604020202020204" pitchFamily="34" charset="0"/>
                        </a:rPr>
                        <a:t> Agir au niveau professionnel</a:t>
                      </a:r>
                      <a:endParaRPr lang="fr-BE" sz="80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045349"/>
                  </a:ext>
                </a:extLst>
              </a:tr>
              <a:tr h="1222392">
                <a:tc>
                  <a:txBody>
                    <a:bodyPr/>
                    <a:lstStyle/>
                    <a:p>
                      <a:pPr>
                        <a:lnSpc>
                          <a:spcPct val="115000"/>
                        </a:lnSpc>
                      </a:pPr>
                      <a:r>
                        <a:rPr lang="fr-BE" sz="1000" b="1" dirty="0">
                          <a:effectLst/>
                          <a:latin typeface="Arial" panose="020B0604020202020204" pitchFamily="34" charset="0"/>
                          <a:ea typeface="Arial" panose="020B0604020202020204" pitchFamily="34" charset="0"/>
                        </a:rPr>
                        <a:t>2.</a:t>
                      </a:r>
                      <a:r>
                        <a:rPr lang="fr-BE" sz="1000" dirty="0">
                          <a:effectLst/>
                          <a:latin typeface="Arial" panose="020B0604020202020204" pitchFamily="34" charset="0"/>
                          <a:ea typeface="Arial" panose="020B0604020202020204" pitchFamily="34" charset="0"/>
                        </a:rPr>
                        <a:t> Connaissance (et intégration) des 17 objectifs de développement durable (ODD) </a:t>
                      </a:r>
                      <a:r>
                        <a:rPr lang="fr-BE" sz="1000" b="1" u="sng" dirty="0">
                          <a:effectLst/>
                          <a:latin typeface="Arial" panose="020B0604020202020204" pitchFamily="34" charset="0"/>
                          <a:ea typeface="Arial" panose="020B0604020202020204" pitchFamily="34" charset="0"/>
                        </a:rPr>
                        <a:t>(App. &amp; F. adultes)</a:t>
                      </a:r>
                      <a:endParaRPr lang="fr-BE" sz="10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a:effectLst/>
                          <a:latin typeface="Arial" panose="020B0604020202020204" pitchFamily="34" charset="0"/>
                          <a:ea typeface="Arial" panose="020B0604020202020204" pitchFamily="34" charset="0"/>
                        </a:rPr>
                        <a:t>2.1.</a:t>
                      </a:r>
                      <a:r>
                        <a:rPr lang="fr-BE" sz="800" u="sng">
                          <a:effectLst/>
                          <a:latin typeface="Arial" panose="020B0604020202020204" pitchFamily="34" charset="0"/>
                          <a:ea typeface="Arial" panose="020B0604020202020204" pitchFamily="34" charset="0"/>
                        </a:rPr>
                        <a:t> Pas de pauvreté</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2.3.</a:t>
                      </a:r>
                      <a:r>
                        <a:rPr lang="fr-BE" sz="800" u="sng">
                          <a:effectLst/>
                          <a:latin typeface="Arial" panose="020B0604020202020204" pitchFamily="34" charset="0"/>
                          <a:ea typeface="Arial" panose="020B0604020202020204" pitchFamily="34" charset="0"/>
                        </a:rPr>
                        <a:t> Bonne santé et bien-être</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2.4.</a:t>
                      </a:r>
                      <a:r>
                        <a:rPr lang="fr-BE" sz="800" u="sng">
                          <a:effectLst/>
                          <a:latin typeface="Arial" panose="020B0604020202020204" pitchFamily="34" charset="0"/>
                          <a:ea typeface="Arial" panose="020B0604020202020204" pitchFamily="34" charset="0"/>
                        </a:rPr>
                        <a:t> Education de qualité</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2.5.</a:t>
                      </a:r>
                      <a:r>
                        <a:rPr lang="fr-BE" sz="800" u="sng">
                          <a:effectLst/>
                          <a:latin typeface="Arial" panose="020B0604020202020204" pitchFamily="34" charset="0"/>
                          <a:ea typeface="Arial" panose="020B0604020202020204" pitchFamily="34" charset="0"/>
                        </a:rPr>
                        <a:t> Egalité entre les sexes</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2.10.</a:t>
                      </a:r>
                      <a:r>
                        <a:rPr lang="fr-BE" sz="800" u="sng">
                          <a:effectLst/>
                          <a:latin typeface="Arial" panose="020B0604020202020204" pitchFamily="34" charset="0"/>
                          <a:ea typeface="Arial" panose="020B0604020202020204" pitchFamily="34" charset="0"/>
                        </a:rPr>
                        <a:t> Inégalités réduites</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2.13.</a:t>
                      </a:r>
                      <a:r>
                        <a:rPr lang="fr-BE" sz="800" u="sng">
                          <a:effectLst/>
                          <a:latin typeface="Arial" panose="020B0604020202020204" pitchFamily="34" charset="0"/>
                          <a:ea typeface="Arial" panose="020B0604020202020204" pitchFamily="34" charset="0"/>
                        </a:rPr>
                        <a:t> Mesures relatives à la lutte contre les réchauffements climatiques</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2.16.</a:t>
                      </a:r>
                      <a:r>
                        <a:rPr lang="fr-BE" sz="800" u="sng">
                          <a:effectLst/>
                          <a:latin typeface="Arial" panose="020B0604020202020204" pitchFamily="34" charset="0"/>
                          <a:ea typeface="Arial" panose="020B0604020202020204" pitchFamily="34" charset="0"/>
                        </a:rPr>
                        <a:t> Paix, justice et institution efficaces</a:t>
                      </a:r>
                      <a:endParaRPr lang="fr-BE" sz="80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dirty="0">
                          <a:effectLst/>
                          <a:latin typeface="Arial" panose="020B0604020202020204" pitchFamily="34" charset="0"/>
                          <a:ea typeface="Arial" panose="020B0604020202020204" pitchFamily="34" charset="0"/>
                        </a:rPr>
                        <a:t>2.2.</a:t>
                      </a:r>
                      <a:r>
                        <a:rPr lang="fr-BE" sz="800" u="sng" dirty="0">
                          <a:effectLst/>
                          <a:latin typeface="Arial" panose="020B0604020202020204" pitchFamily="34" charset="0"/>
                          <a:ea typeface="Arial" panose="020B0604020202020204" pitchFamily="34" charset="0"/>
                        </a:rPr>
                        <a:t> Faim « zéro »</a:t>
                      </a:r>
                      <a:endParaRPr lang="fr-BE" sz="800" dirty="0">
                        <a:effectLst/>
                        <a:latin typeface="Arial" panose="020B0604020202020204" pitchFamily="34" charset="0"/>
                        <a:ea typeface="Arial" panose="020B0604020202020204" pitchFamily="34" charset="0"/>
                      </a:endParaRPr>
                    </a:p>
                    <a:p>
                      <a:pPr>
                        <a:lnSpc>
                          <a:spcPct val="115000"/>
                        </a:lnSpc>
                      </a:pPr>
                      <a:r>
                        <a:rPr lang="fr-BE" sz="800" b="1" u="sng" dirty="0">
                          <a:effectLst/>
                          <a:latin typeface="Arial" panose="020B0604020202020204" pitchFamily="34" charset="0"/>
                          <a:ea typeface="Arial" panose="020B0604020202020204" pitchFamily="34" charset="0"/>
                        </a:rPr>
                        <a:t>2.8.</a:t>
                      </a:r>
                      <a:r>
                        <a:rPr lang="fr-BE" sz="800" u="sng" dirty="0">
                          <a:effectLst/>
                          <a:latin typeface="Arial" panose="020B0604020202020204" pitchFamily="34" charset="0"/>
                          <a:ea typeface="Arial" panose="020B0604020202020204" pitchFamily="34" charset="0"/>
                        </a:rPr>
                        <a:t> Travail décent et croissance économique</a:t>
                      </a:r>
                      <a:endParaRPr lang="fr-BE" sz="800" dirty="0">
                        <a:effectLst/>
                        <a:latin typeface="Arial" panose="020B0604020202020204" pitchFamily="34" charset="0"/>
                        <a:ea typeface="Arial" panose="020B0604020202020204" pitchFamily="34" charset="0"/>
                      </a:endParaRPr>
                    </a:p>
                    <a:p>
                      <a:pPr>
                        <a:lnSpc>
                          <a:spcPct val="115000"/>
                        </a:lnSpc>
                      </a:pPr>
                      <a:r>
                        <a:rPr lang="fr-BE" sz="800" b="1" u="sng" dirty="0">
                          <a:effectLst/>
                          <a:latin typeface="Arial" panose="020B0604020202020204" pitchFamily="34" charset="0"/>
                          <a:ea typeface="Arial" panose="020B0604020202020204" pitchFamily="34" charset="0"/>
                        </a:rPr>
                        <a:t>2.12.</a:t>
                      </a:r>
                      <a:r>
                        <a:rPr lang="fr-BE" sz="800" u="sng" dirty="0">
                          <a:effectLst/>
                          <a:latin typeface="Arial" panose="020B0604020202020204" pitchFamily="34" charset="0"/>
                          <a:ea typeface="Arial" panose="020B0604020202020204" pitchFamily="34" charset="0"/>
                        </a:rPr>
                        <a:t> Consommation et production responsables</a:t>
                      </a:r>
                      <a:endParaRPr lang="fr-BE" sz="8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a:effectLst/>
                          <a:latin typeface="Arial" panose="020B0604020202020204" pitchFamily="34" charset="0"/>
                          <a:ea typeface="Arial" panose="020B0604020202020204" pitchFamily="34" charset="0"/>
                        </a:rPr>
                        <a:t>2.6.</a:t>
                      </a:r>
                      <a:r>
                        <a:rPr lang="fr-BE" sz="800" u="sng">
                          <a:effectLst/>
                          <a:latin typeface="Arial" panose="020B0604020202020204" pitchFamily="34" charset="0"/>
                          <a:ea typeface="Arial" panose="020B0604020202020204" pitchFamily="34" charset="0"/>
                        </a:rPr>
                        <a:t> Eau propre et assainissement</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2.7.</a:t>
                      </a:r>
                      <a:r>
                        <a:rPr lang="fr-BE" sz="800" u="sng">
                          <a:effectLst/>
                          <a:latin typeface="Arial" panose="020B0604020202020204" pitchFamily="34" charset="0"/>
                          <a:ea typeface="Arial" panose="020B0604020202020204" pitchFamily="34" charset="0"/>
                        </a:rPr>
                        <a:t> Energie propre et d’un coût abordable</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2.8.</a:t>
                      </a:r>
                      <a:r>
                        <a:rPr lang="fr-BE" sz="800" u="sng">
                          <a:effectLst/>
                          <a:latin typeface="Arial" panose="020B0604020202020204" pitchFamily="34" charset="0"/>
                          <a:ea typeface="Arial" panose="020B0604020202020204" pitchFamily="34" charset="0"/>
                        </a:rPr>
                        <a:t> Travail décent et croissance économique</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2.9.</a:t>
                      </a:r>
                      <a:r>
                        <a:rPr lang="fr-BE" sz="800" u="sng">
                          <a:effectLst/>
                          <a:latin typeface="Arial" panose="020B0604020202020204" pitchFamily="34" charset="0"/>
                          <a:ea typeface="Arial" panose="020B0604020202020204" pitchFamily="34" charset="0"/>
                        </a:rPr>
                        <a:t> Industrie, innovation et infrastructure</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2.11.</a:t>
                      </a:r>
                      <a:r>
                        <a:rPr lang="fr-BE" sz="800" u="sng">
                          <a:effectLst/>
                          <a:latin typeface="Arial" panose="020B0604020202020204" pitchFamily="34" charset="0"/>
                          <a:ea typeface="Arial" panose="020B0604020202020204" pitchFamily="34" charset="0"/>
                        </a:rPr>
                        <a:t> Villes et communes durables</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2.14.</a:t>
                      </a:r>
                      <a:r>
                        <a:rPr lang="fr-BE" sz="800" u="sng">
                          <a:effectLst/>
                          <a:latin typeface="Arial" panose="020B0604020202020204" pitchFamily="34" charset="0"/>
                          <a:ea typeface="Arial" panose="020B0604020202020204" pitchFamily="34" charset="0"/>
                        </a:rPr>
                        <a:t> Vie aquatique</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2.15.</a:t>
                      </a:r>
                      <a:r>
                        <a:rPr lang="fr-BE" sz="800" u="sng">
                          <a:effectLst/>
                          <a:latin typeface="Arial" panose="020B0604020202020204" pitchFamily="34" charset="0"/>
                          <a:ea typeface="Arial" panose="020B0604020202020204" pitchFamily="34" charset="0"/>
                        </a:rPr>
                        <a:t> Vie terrestre</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2.17.</a:t>
                      </a:r>
                      <a:r>
                        <a:rPr lang="fr-BE" sz="800" u="sng">
                          <a:effectLst/>
                          <a:latin typeface="Arial" panose="020B0604020202020204" pitchFamily="34" charset="0"/>
                          <a:ea typeface="Arial" panose="020B0604020202020204" pitchFamily="34" charset="0"/>
                        </a:rPr>
                        <a:t> Partenariats pour la réalisation des objectifs</a:t>
                      </a:r>
                      <a:endParaRPr lang="fr-BE" sz="800">
                        <a:effectLst/>
                        <a:latin typeface="Arial" panose="020B0604020202020204" pitchFamily="34" charset="0"/>
                        <a:ea typeface="Arial" panose="020B0604020202020204" pitchFamily="34" charset="0"/>
                      </a:endParaRPr>
                    </a:p>
                    <a:p>
                      <a:pPr>
                        <a:lnSpc>
                          <a:spcPct val="115000"/>
                        </a:lnSpc>
                        <a:spcAft>
                          <a:spcPts val="800"/>
                        </a:spcAft>
                      </a:pPr>
                      <a:r>
                        <a:rPr lang="fr-BE" sz="800">
                          <a:effectLst/>
                          <a:latin typeface="Arial" panose="020B0604020202020204" pitchFamily="34" charset="0"/>
                          <a:ea typeface="Arial" panose="020B0604020202020204" pitchFamily="34" charset="0"/>
                        </a:rPr>
                        <a:t> </a:t>
                      </a: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7874002"/>
                  </a:ext>
                </a:extLst>
              </a:tr>
              <a:tr h="399681">
                <a:tc>
                  <a:txBody>
                    <a:bodyPr/>
                    <a:lstStyle/>
                    <a:p>
                      <a:pPr>
                        <a:lnSpc>
                          <a:spcPct val="115000"/>
                        </a:lnSpc>
                      </a:pPr>
                      <a:r>
                        <a:rPr lang="fr-BE" sz="1000" b="1" dirty="0">
                          <a:effectLst/>
                          <a:latin typeface="Arial" panose="020B0604020202020204" pitchFamily="34" charset="0"/>
                          <a:ea typeface="Arial" panose="020B0604020202020204" pitchFamily="34" charset="0"/>
                        </a:rPr>
                        <a:t>3.</a:t>
                      </a:r>
                      <a:r>
                        <a:rPr lang="fr-BE" sz="1000" dirty="0">
                          <a:effectLst/>
                          <a:latin typeface="Arial" panose="020B0604020202020204" pitchFamily="34" charset="0"/>
                          <a:ea typeface="Arial" panose="020B0604020202020204" pitchFamily="34" charset="0"/>
                        </a:rPr>
                        <a:t> Mobilisation de tous les acteurs  </a:t>
                      </a: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a:effectLst/>
                          <a:latin typeface="Arial" panose="020B0604020202020204" pitchFamily="34" charset="0"/>
                          <a:ea typeface="Arial" panose="020B0604020202020204" pitchFamily="34" charset="0"/>
                        </a:rPr>
                        <a:t>3.1.</a:t>
                      </a:r>
                      <a:r>
                        <a:rPr lang="fr-BE" sz="800" u="sng">
                          <a:effectLst/>
                          <a:latin typeface="Arial" panose="020B0604020202020204" pitchFamily="34" charset="0"/>
                          <a:ea typeface="Arial" panose="020B0604020202020204" pitchFamily="34" charset="0"/>
                        </a:rPr>
                        <a:t> Se préoccuper des enjeux de DD de l’entreprise</a:t>
                      </a:r>
                      <a:endParaRPr lang="fr-BE" sz="800">
                        <a:effectLst/>
                        <a:latin typeface="Arial" panose="020B0604020202020204" pitchFamily="34" charset="0"/>
                        <a:ea typeface="Arial" panose="020B0604020202020204" pitchFamily="34" charset="0"/>
                      </a:endParaRPr>
                    </a:p>
                    <a:p>
                      <a:pPr>
                        <a:lnSpc>
                          <a:spcPct val="115000"/>
                        </a:lnSpc>
                      </a:pPr>
                      <a:r>
                        <a:rPr lang="fr-BE" sz="800" b="1" u="sng">
                          <a:effectLst/>
                          <a:latin typeface="Arial" panose="020B0604020202020204" pitchFamily="34" charset="0"/>
                          <a:ea typeface="Arial" panose="020B0604020202020204" pitchFamily="34" charset="0"/>
                        </a:rPr>
                        <a:t>3.2.</a:t>
                      </a:r>
                      <a:r>
                        <a:rPr lang="fr-BE" sz="800" u="sng">
                          <a:effectLst/>
                          <a:latin typeface="Arial" panose="020B0604020202020204" pitchFamily="34" charset="0"/>
                          <a:ea typeface="Arial" panose="020B0604020202020204" pitchFamily="34" charset="0"/>
                        </a:rPr>
                        <a:t> Entrer dans une démarche qualité durable</a:t>
                      </a:r>
                      <a:endParaRPr lang="fr-BE" sz="800">
                        <a:effectLst/>
                        <a:latin typeface="Arial" panose="020B0604020202020204" pitchFamily="34" charset="0"/>
                        <a:ea typeface="Arial" panose="020B0604020202020204" pitchFamily="34" charset="0"/>
                      </a:endParaRPr>
                    </a:p>
                    <a:p>
                      <a:pPr>
                        <a:lnSpc>
                          <a:spcPct val="115000"/>
                        </a:lnSpc>
                      </a:pPr>
                      <a:r>
                        <a:rPr lang="fr-BE" sz="800" u="none" strike="noStrike">
                          <a:effectLst/>
                          <a:latin typeface="Arial" panose="020B0604020202020204" pitchFamily="34" charset="0"/>
                          <a:ea typeface="Arial" panose="020B0604020202020204" pitchFamily="34" charset="0"/>
                        </a:rPr>
                        <a:t> </a:t>
                      </a:r>
                      <a:endParaRPr lang="fr-BE" sz="80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dirty="0">
                          <a:effectLst/>
                          <a:latin typeface="Arial" panose="020B0604020202020204" pitchFamily="34" charset="0"/>
                          <a:ea typeface="Arial" panose="020B0604020202020204" pitchFamily="34" charset="0"/>
                        </a:rPr>
                        <a:t>3.1.</a:t>
                      </a:r>
                      <a:r>
                        <a:rPr lang="fr-BE" sz="800" u="sng" dirty="0">
                          <a:effectLst/>
                          <a:latin typeface="Arial" panose="020B0604020202020204" pitchFamily="34" charset="0"/>
                          <a:ea typeface="Arial" panose="020B0604020202020204" pitchFamily="34" charset="0"/>
                        </a:rPr>
                        <a:t> Se préoccuper des enjeux de DD de l’entreprise</a:t>
                      </a:r>
                      <a:endParaRPr lang="fr-BE" sz="8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fr-BE" sz="800" b="1" u="sng">
                          <a:effectLst/>
                          <a:latin typeface="Arial" panose="020B0604020202020204" pitchFamily="34" charset="0"/>
                          <a:ea typeface="Arial" panose="020B0604020202020204" pitchFamily="34" charset="0"/>
                        </a:rPr>
                        <a:t>3.2.</a:t>
                      </a:r>
                      <a:r>
                        <a:rPr lang="fr-BE" sz="800" u="sng">
                          <a:effectLst/>
                          <a:latin typeface="Arial" panose="020B0604020202020204" pitchFamily="34" charset="0"/>
                          <a:ea typeface="Arial" panose="020B0604020202020204" pitchFamily="34" charset="0"/>
                        </a:rPr>
                        <a:t> Entrer dans une démarche qualité durable</a:t>
                      </a:r>
                      <a:endParaRPr lang="fr-BE" sz="80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7349775"/>
                  </a:ext>
                </a:extLst>
              </a:tr>
              <a:tr h="598963">
                <a:tc>
                  <a:txBody>
                    <a:bodyPr/>
                    <a:lstStyle/>
                    <a:p>
                      <a:pPr algn="l">
                        <a:lnSpc>
                          <a:spcPct val="115000"/>
                        </a:lnSpc>
                        <a:spcAft>
                          <a:spcPts val="800"/>
                        </a:spcAft>
                      </a:pPr>
                      <a:r>
                        <a:rPr lang="fr-BE" sz="1000" b="1" dirty="0">
                          <a:effectLst/>
                          <a:latin typeface="Arial" panose="020B0604020202020204" pitchFamily="34" charset="0"/>
                          <a:ea typeface="Arial" panose="020B0604020202020204" pitchFamily="34" charset="0"/>
                        </a:rPr>
                        <a:t>4.</a:t>
                      </a:r>
                      <a:r>
                        <a:rPr lang="fr-BE" sz="1000" dirty="0">
                          <a:effectLst/>
                          <a:latin typeface="Arial" panose="020B0604020202020204" pitchFamily="34" charset="0"/>
                          <a:ea typeface="Arial" panose="020B0604020202020204" pitchFamily="34" charset="0"/>
                        </a:rPr>
                        <a:t> Responsabilité sociétale et environnementale de l’entreprise</a:t>
                      </a:r>
                    </a:p>
                    <a:p>
                      <a:pPr algn="l">
                        <a:lnSpc>
                          <a:spcPct val="115000"/>
                        </a:lnSpc>
                        <a:spcAft>
                          <a:spcPts val="800"/>
                        </a:spcAft>
                      </a:pPr>
                      <a:r>
                        <a:rPr lang="fr-BE" sz="1000" dirty="0">
                          <a:effectLst/>
                          <a:latin typeface="Arial" panose="020B0604020202020204" pitchFamily="34" charset="0"/>
                          <a:ea typeface="Arial" panose="020B0604020202020204" pitchFamily="34" charset="0"/>
                        </a:rPr>
                        <a:t> </a:t>
                      </a: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dirty="0">
                          <a:effectLst/>
                          <a:latin typeface="Arial" panose="020B0604020202020204" pitchFamily="34" charset="0"/>
                          <a:ea typeface="Arial" panose="020B0604020202020204" pitchFamily="34" charset="0"/>
                        </a:rPr>
                        <a:t>4.1.</a:t>
                      </a:r>
                      <a:r>
                        <a:rPr lang="fr-BE" sz="800" u="sng" dirty="0">
                          <a:effectLst/>
                          <a:latin typeface="Arial" panose="020B0604020202020204" pitchFamily="34" charset="0"/>
                          <a:ea typeface="Arial" panose="020B0604020202020204" pitchFamily="34" charset="0"/>
                        </a:rPr>
                        <a:t> Certifier l’entreprise en matière de DD</a:t>
                      </a:r>
                      <a:endParaRPr lang="fr-BE" sz="800" dirty="0">
                        <a:effectLst/>
                        <a:latin typeface="Arial" panose="020B0604020202020204" pitchFamily="34" charset="0"/>
                        <a:ea typeface="Arial" panose="020B0604020202020204" pitchFamily="34" charset="0"/>
                      </a:endParaRPr>
                    </a:p>
                    <a:p>
                      <a:pPr>
                        <a:lnSpc>
                          <a:spcPct val="115000"/>
                        </a:lnSpc>
                      </a:pPr>
                      <a:r>
                        <a:rPr lang="fr-BE" sz="800" b="1" u="sng" dirty="0">
                          <a:effectLst/>
                          <a:latin typeface="Arial" panose="020B0604020202020204" pitchFamily="34" charset="0"/>
                          <a:ea typeface="Arial" panose="020B0604020202020204" pitchFamily="34" charset="0"/>
                        </a:rPr>
                        <a:t>4.2.</a:t>
                      </a:r>
                      <a:r>
                        <a:rPr lang="fr-BE" sz="800" u="sng" dirty="0">
                          <a:effectLst/>
                          <a:latin typeface="Arial" panose="020B0604020202020204" pitchFamily="34" charset="0"/>
                          <a:ea typeface="Arial" panose="020B0604020202020204" pitchFamily="34" charset="0"/>
                        </a:rPr>
                        <a:t> Communiquer sur la stratégie de durabilité</a:t>
                      </a:r>
                      <a:endParaRPr lang="fr-BE" sz="8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a:effectLst/>
                          <a:latin typeface="Arial" panose="020B0604020202020204" pitchFamily="34" charset="0"/>
                          <a:ea typeface="Arial" panose="020B0604020202020204" pitchFamily="34" charset="0"/>
                        </a:rPr>
                        <a:t>4.2.</a:t>
                      </a:r>
                      <a:r>
                        <a:rPr lang="fr-BE" sz="800" u="sng">
                          <a:effectLst/>
                          <a:latin typeface="Arial" panose="020B0604020202020204" pitchFamily="34" charset="0"/>
                          <a:ea typeface="Arial" panose="020B0604020202020204" pitchFamily="34" charset="0"/>
                        </a:rPr>
                        <a:t> Communiquer sur la stratégie de durabilité</a:t>
                      </a:r>
                      <a:endParaRPr lang="fr-BE" sz="80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fr-BE" sz="800" b="1" u="sng" dirty="0">
                          <a:effectLst/>
                          <a:latin typeface="Arial" panose="020B0604020202020204" pitchFamily="34" charset="0"/>
                          <a:ea typeface="Arial" panose="020B0604020202020204" pitchFamily="34" charset="0"/>
                        </a:rPr>
                        <a:t>4.1.</a:t>
                      </a:r>
                      <a:r>
                        <a:rPr lang="fr-BE" sz="800" u="sng" dirty="0">
                          <a:effectLst/>
                          <a:latin typeface="Arial" panose="020B0604020202020204" pitchFamily="34" charset="0"/>
                          <a:ea typeface="Arial" panose="020B0604020202020204" pitchFamily="34" charset="0"/>
                        </a:rPr>
                        <a:t> Certifier l’entreprise en matière de DD</a:t>
                      </a:r>
                      <a:endParaRPr lang="fr-BE" sz="800" dirty="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343046"/>
                  </a:ext>
                </a:extLst>
              </a:tr>
              <a:tr h="901814">
                <a:tc>
                  <a:txBody>
                    <a:bodyPr/>
                    <a:lstStyle/>
                    <a:p>
                      <a:pPr>
                        <a:lnSpc>
                          <a:spcPct val="115000"/>
                        </a:lnSpc>
                      </a:pPr>
                      <a:r>
                        <a:rPr lang="fr-BE" sz="1000" b="1" dirty="0">
                          <a:effectLst/>
                          <a:latin typeface="Arial" panose="020B0604020202020204" pitchFamily="34" charset="0"/>
                          <a:ea typeface="Arial" panose="020B0604020202020204" pitchFamily="34" charset="0"/>
                        </a:rPr>
                        <a:t>5.</a:t>
                      </a:r>
                      <a:r>
                        <a:rPr lang="fr-BE" sz="1000" dirty="0">
                          <a:effectLst/>
                          <a:latin typeface="Arial" panose="020B0604020202020204" pitchFamily="34" charset="0"/>
                          <a:ea typeface="Arial" panose="020B0604020202020204" pitchFamily="34" charset="0"/>
                        </a:rPr>
                        <a:t> Développement de l’entreprise en matière de DD</a:t>
                      </a: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a:effectLst/>
                          <a:latin typeface="Arial" panose="020B0604020202020204" pitchFamily="34" charset="0"/>
                          <a:ea typeface="Arial" panose="020B0604020202020204" pitchFamily="34" charset="0"/>
                        </a:rPr>
                        <a:t> </a:t>
                      </a: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a:effectLst/>
                          <a:latin typeface="Arial" panose="020B0604020202020204" pitchFamily="34" charset="0"/>
                          <a:ea typeface="Arial" panose="020B0604020202020204" pitchFamily="34" charset="0"/>
                        </a:rPr>
                        <a:t>5.1.</a:t>
                      </a:r>
                      <a:r>
                        <a:rPr lang="fr-BE" sz="800" u="sng">
                          <a:effectLst/>
                          <a:latin typeface="Arial" panose="020B0604020202020204" pitchFamily="34" charset="0"/>
                          <a:ea typeface="Arial" panose="020B0604020202020204" pitchFamily="34" charset="0"/>
                        </a:rPr>
                        <a:t> Anticiper et résoudre des problèmes techniques</a:t>
                      </a:r>
                      <a:endParaRPr lang="fr-BE" sz="800">
                        <a:effectLst/>
                        <a:latin typeface="Arial" panose="020B0604020202020204" pitchFamily="34" charset="0"/>
                        <a:ea typeface="Arial" panose="020B0604020202020204" pitchFamily="34" charset="0"/>
                      </a:endParaRPr>
                    </a:p>
                    <a:p>
                      <a:pPr>
                        <a:lnSpc>
                          <a:spcPct val="115000"/>
                        </a:lnSpc>
                      </a:pPr>
                      <a:r>
                        <a:rPr lang="fr-BE" sz="800" b="1">
                          <a:effectLst/>
                          <a:latin typeface="Arial" panose="020B0604020202020204" pitchFamily="34" charset="0"/>
                          <a:ea typeface="Arial" panose="020B0604020202020204" pitchFamily="34" charset="0"/>
                        </a:rPr>
                        <a:t>(</a:t>
                      </a:r>
                      <a:r>
                        <a:rPr lang="fr-BE" sz="800" b="1" u="sng">
                          <a:effectLst/>
                          <a:latin typeface="Arial" panose="020B0604020202020204" pitchFamily="34" charset="0"/>
                          <a:ea typeface="Arial" panose="020B0604020202020204" pitchFamily="34" charset="0"/>
                        </a:rPr>
                        <a:t>App. &amp; F. adultes</a:t>
                      </a:r>
                      <a:r>
                        <a:rPr lang="fr-BE" sz="800" b="1">
                          <a:effectLst/>
                          <a:latin typeface="Arial" panose="020B0604020202020204" pitchFamily="34" charset="0"/>
                          <a:ea typeface="Arial" panose="020B0604020202020204" pitchFamily="34" charset="0"/>
                        </a:rPr>
                        <a:t>)</a:t>
                      </a:r>
                      <a:endParaRPr lang="fr-BE" sz="800">
                        <a:effectLst/>
                        <a:latin typeface="Arial" panose="020B0604020202020204" pitchFamily="34" charset="0"/>
                        <a:ea typeface="Arial" panose="020B0604020202020204" pitchFamily="34" charset="0"/>
                      </a:endParaRP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fr-BE" sz="800" b="1" u="sng" dirty="0">
                          <a:effectLst/>
                          <a:latin typeface="Arial" panose="020B0604020202020204" pitchFamily="34" charset="0"/>
                          <a:ea typeface="Arial" panose="020B0604020202020204" pitchFamily="34" charset="0"/>
                        </a:rPr>
                        <a:t>5.2.</a:t>
                      </a:r>
                      <a:r>
                        <a:rPr lang="fr-BE" sz="800" u="sng" dirty="0">
                          <a:effectLst/>
                          <a:latin typeface="Arial" panose="020B0604020202020204" pitchFamily="34" charset="0"/>
                          <a:ea typeface="Arial" panose="020B0604020202020204" pitchFamily="34" charset="0"/>
                        </a:rPr>
                        <a:t> Identifier le modèle économique (besoins et solutions)</a:t>
                      </a:r>
                      <a:endParaRPr lang="fr-BE" sz="800" dirty="0">
                        <a:effectLst/>
                        <a:latin typeface="Arial" panose="020B0604020202020204" pitchFamily="34" charset="0"/>
                        <a:ea typeface="Arial" panose="020B0604020202020204" pitchFamily="34" charset="0"/>
                      </a:endParaRPr>
                    </a:p>
                    <a:p>
                      <a:pPr>
                        <a:lnSpc>
                          <a:spcPct val="115000"/>
                        </a:lnSpc>
                      </a:pPr>
                      <a:r>
                        <a:rPr lang="fr-BE" sz="800" b="1" u="sng" dirty="0">
                          <a:effectLst/>
                          <a:latin typeface="Arial" panose="020B0604020202020204" pitchFamily="34" charset="0"/>
                          <a:ea typeface="Arial" panose="020B0604020202020204" pitchFamily="34" charset="0"/>
                        </a:rPr>
                        <a:t>(F. adultes)</a:t>
                      </a:r>
                      <a:endParaRPr lang="fr-BE" sz="800" dirty="0">
                        <a:effectLst/>
                        <a:latin typeface="Arial" panose="020B0604020202020204" pitchFamily="34" charset="0"/>
                        <a:ea typeface="Arial" panose="020B0604020202020204" pitchFamily="34" charset="0"/>
                      </a:endParaRPr>
                    </a:p>
                    <a:p>
                      <a:pPr>
                        <a:lnSpc>
                          <a:spcPct val="115000"/>
                        </a:lnSpc>
                      </a:pPr>
                      <a:r>
                        <a:rPr lang="fr-BE" sz="800" b="1" u="sng" dirty="0">
                          <a:effectLst/>
                          <a:latin typeface="Arial" panose="020B0604020202020204" pitchFamily="34" charset="0"/>
                          <a:ea typeface="Arial" panose="020B0604020202020204" pitchFamily="34" charset="0"/>
                        </a:rPr>
                        <a:t>5.3.</a:t>
                      </a:r>
                      <a:r>
                        <a:rPr lang="fr-BE" sz="800" u="sng" dirty="0">
                          <a:effectLst/>
                          <a:latin typeface="Arial" panose="020B0604020202020204" pitchFamily="34" charset="0"/>
                          <a:ea typeface="Arial" panose="020B0604020202020204" pitchFamily="34" charset="0"/>
                        </a:rPr>
                        <a:t> Utiliser les techniques et technologies (innovations, recherches &amp; développements)</a:t>
                      </a:r>
                      <a:endParaRPr lang="fr-BE" sz="800" dirty="0">
                        <a:effectLst/>
                        <a:latin typeface="Arial" panose="020B0604020202020204" pitchFamily="34" charset="0"/>
                        <a:ea typeface="Arial" panose="020B0604020202020204" pitchFamily="34" charset="0"/>
                      </a:endParaRPr>
                    </a:p>
                    <a:p>
                      <a:pPr>
                        <a:lnSpc>
                          <a:spcPct val="115000"/>
                        </a:lnSpc>
                      </a:pPr>
                      <a:r>
                        <a:rPr lang="fr-BE" sz="800" b="1" u="sng" dirty="0">
                          <a:effectLst/>
                          <a:latin typeface="Arial" panose="020B0604020202020204" pitchFamily="34" charset="0"/>
                          <a:ea typeface="Arial" panose="020B0604020202020204" pitchFamily="34" charset="0"/>
                        </a:rPr>
                        <a:t>(F. adultes)</a:t>
                      </a:r>
                      <a:endParaRPr lang="fr-BE" sz="800" dirty="0">
                        <a:effectLst/>
                        <a:latin typeface="Arial" panose="020B0604020202020204" pitchFamily="34" charset="0"/>
                        <a:ea typeface="Arial" panose="020B0604020202020204" pitchFamily="34" charset="0"/>
                      </a:endParaRPr>
                    </a:p>
                    <a:p>
                      <a:pPr>
                        <a:lnSpc>
                          <a:spcPct val="115000"/>
                        </a:lnSpc>
                        <a:spcAft>
                          <a:spcPts val="800"/>
                        </a:spcAft>
                      </a:pPr>
                      <a:r>
                        <a:rPr lang="fr-BE" sz="800" dirty="0">
                          <a:effectLst/>
                          <a:latin typeface="Arial" panose="020B0604020202020204" pitchFamily="34" charset="0"/>
                          <a:ea typeface="Arial" panose="020B0604020202020204" pitchFamily="34" charset="0"/>
                        </a:rPr>
                        <a:t> </a:t>
                      </a:r>
                    </a:p>
                  </a:txBody>
                  <a:tcPr marL="30152" marR="30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709663"/>
                  </a:ext>
                </a:extLst>
              </a:tr>
            </a:tbl>
          </a:graphicData>
        </a:graphic>
      </p:graphicFrame>
    </p:spTree>
    <p:extLst>
      <p:ext uri="{BB962C8B-B14F-4D97-AF65-F5344CB8AC3E}">
        <p14:creationId xmlns:p14="http://schemas.microsoft.com/office/powerpoint/2010/main" val="709461354"/>
      </p:ext>
    </p:extLst>
  </p:cSld>
  <p:clrMapOvr>
    <a:masterClrMapping/>
  </p:clrMapOvr>
</p:sld>
</file>

<file path=ppt/theme/theme1.xml><?xml version="1.0" encoding="utf-8"?>
<a:theme xmlns:a="http://schemas.openxmlformats.org/drawingml/2006/main" name="Thème IFAPME">
  <a:themeElements>
    <a:clrScheme name="IFAPME - Thème Powerpoint">
      <a:dk1>
        <a:srgbClr val="7D003F"/>
      </a:dk1>
      <a:lt1>
        <a:sysClr val="window" lastClr="FFFFFF"/>
      </a:lt1>
      <a:dk2>
        <a:srgbClr val="7D003F"/>
      </a:dk2>
      <a:lt2>
        <a:srgbClr val="E7E6E6"/>
      </a:lt2>
      <a:accent1>
        <a:srgbClr val="D5A0B8"/>
      </a:accent1>
      <a:accent2>
        <a:srgbClr val="C56997"/>
      </a:accent2>
      <a:accent3>
        <a:srgbClr val="AD0073"/>
      </a:accent3>
      <a:accent4>
        <a:srgbClr val="91005F"/>
      </a:accent4>
      <a:accent5>
        <a:srgbClr val="7D003F"/>
      </a:accent5>
      <a:accent6>
        <a:srgbClr val="69002B"/>
      </a:accent6>
      <a:hlink>
        <a:srgbClr val="E30043"/>
      </a:hlink>
      <a:folHlink>
        <a:srgbClr val="7F7F7F"/>
      </a:folHlink>
    </a:clrScheme>
    <a:fontScheme name="IFAP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IFAPME_Modele-vierge_2023" id="{3C642F65-CA8A-4527-87CD-50D68B05A266}" vid="{820BCBC9-C65E-4A02-8AED-FDCACECC5BE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4dd6584-a433-425b-b36a-94230fc21e4d">
      <Terms xmlns="http://schemas.microsoft.com/office/infopath/2007/PartnerControls"/>
    </lcf76f155ced4ddcb4097134ff3c332f>
    <SharedWithUsers xmlns="c6dc0dd5-b5b7-4714-b4ca-1142c65b6681">
      <UserInfo>
        <DisplayName>NT Service\spsearch</DisplayName>
        <AccountId>10</AccountId>
        <AccountType/>
      </UserInfo>
      <UserInfo>
        <DisplayName>Propriétaires de Conventions et partenariats</DisplayName>
        <AccountId>6</AccountId>
        <AccountType/>
      </UserInfo>
      <UserInfo>
        <DisplayName>Trousselard Adélaïde</DisplayName>
        <AccountId>26</AccountId>
        <AccountType/>
      </UserInfo>
      <UserInfo>
        <DisplayName>Bakkouche Myriem</DisplayName>
        <AccountId>25</AccountId>
        <AccountType/>
      </UserInfo>
      <UserInfo>
        <DisplayName>Dohet Sarah</DisplayName>
        <AccountId>28</AccountId>
        <AccountType/>
      </UserInfo>
      <UserInfo>
        <DisplayName>Bondroit Christophe</DisplayName>
        <AccountId>24</AccountId>
        <AccountType/>
      </UserInfo>
      <UserInfo>
        <DisplayName>Coppee Florence</DisplayName>
        <AccountId>93</AccountId>
        <AccountType/>
      </UserInfo>
    </SharedWithUsers>
    <TaxCatchAll xmlns="c6dc0dd5-b5b7-4714-b4ca-1142c65b66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3175DEA19AAC45866F9EC4490D33E1" ma:contentTypeVersion="12" ma:contentTypeDescription="Crée un document." ma:contentTypeScope="" ma:versionID="027e4abac802adc82f2d825d63f123ba">
  <xsd:schema xmlns:xsd="http://www.w3.org/2001/XMLSchema" xmlns:xs="http://www.w3.org/2001/XMLSchema" xmlns:p="http://schemas.microsoft.com/office/2006/metadata/properties" xmlns:ns2="44dd6584-a433-425b-b36a-94230fc21e4d" xmlns:ns3="c6dc0dd5-b5b7-4714-b4ca-1142c65b6681" targetNamespace="http://schemas.microsoft.com/office/2006/metadata/properties" ma:root="true" ma:fieldsID="4b12a84fa99bf234829118536396b0ac" ns2:_="" ns3:_="">
    <xsd:import namespace="44dd6584-a433-425b-b36a-94230fc21e4d"/>
    <xsd:import namespace="c6dc0dd5-b5b7-4714-b4ca-1142c65b66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d6584-a433-425b-b36a-94230fc21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967dc7ec-e0eb-4b2e-be3a-9238e987b45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dc0dd5-b5b7-4714-b4ca-1142c65b668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da209e2c-b949-4b12-a7f2-667aa3ae26bf}" ma:internalName="TaxCatchAll" ma:showField="CatchAllData" ma:web="c6dc0dd5-b5b7-4714-b4ca-1142c65b66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CF6DB7-BFE1-47B4-8300-975FB51ED1A6}">
  <ds:schemaRefs>
    <ds:schemaRef ds:uri="http://purl.org/dc/elements/1.1/"/>
    <ds:schemaRef ds:uri="d953debd-35da-4916-9454-a526195f36f3"/>
    <ds:schemaRef ds:uri="http://purl.org/dc/terms/"/>
    <ds:schemaRef ds:uri="d376ad9b-f746-42d5-b034-c9db2c693efb"/>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44dd6584-a433-425b-b36a-94230fc21e4d"/>
    <ds:schemaRef ds:uri="c6dc0dd5-b5b7-4714-b4ca-1142c65b6681"/>
  </ds:schemaRefs>
</ds:datastoreItem>
</file>

<file path=customXml/itemProps2.xml><?xml version="1.0" encoding="utf-8"?>
<ds:datastoreItem xmlns:ds="http://schemas.openxmlformats.org/officeDocument/2006/customXml" ds:itemID="{C37B14ED-4716-41CB-9DD7-3FB098E6340E}">
  <ds:schemaRefs>
    <ds:schemaRef ds:uri="http://schemas.microsoft.com/sharepoint/v3/contenttype/forms"/>
  </ds:schemaRefs>
</ds:datastoreItem>
</file>

<file path=customXml/itemProps3.xml><?xml version="1.0" encoding="utf-8"?>
<ds:datastoreItem xmlns:ds="http://schemas.openxmlformats.org/officeDocument/2006/customXml" ds:itemID="{B134A869-A23E-4CE1-B8D3-AD1E63189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d6584-a433-425b-b36a-94230fc21e4d"/>
    <ds:schemaRef ds:uri="c6dc0dd5-b5b7-4714-b4ca-1142c65b66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1213</TotalTime>
  <Words>4972</Words>
  <Application>Microsoft Office PowerPoint</Application>
  <PresentationFormat>Grand écran</PresentationFormat>
  <Paragraphs>655</Paragraphs>
  <Slides>44</Slides>
  <Notes>0</Notes>
  <HiddenSlides>5</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44</vt:i4>
      </vt:variant>
    </vt:vector>
  </HeadingPairs>
  <TitlesOfParts>
    <vt:vector size="50" baseType="lpstr">
      <vt:lpstr>Arial</vt:lpstr>
      <vt:lpstr>Calibri</vt:lpstr>
      <vt:lpstr>Courier New</vt:lpstr>
      <vt:lpstr>Symbol</vt:lpstr>
      <vt:lpstr>Wingdings</vt:lpstr>
      <vt:lpstr>Thème IFAPME</vt:lpstr>
      <vt:lpstr>DEVELOPPEMENT DURABLE : ENJEUX ET PRATIQUES INSPIRANTES POUR LES ACTEURS DE L’ENSEIGNEMENT, DE LA FORMATION ET DE L’INSERTION SOCIO-PROFESSIONNELLE  Atelier 2 Comment inclure la thématique de la durabilité dans un parcours de formation ?  Sandra Godfroid (Forem) &amp; Vincent Minet (IFAPME)  Monceau-Fontaines – 21 avril 2026</vt:lpstr>
      <vt:lpstr>Formation et développement durable</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Animation / outil « métier » EFDD asbl Activité « sous le prisme des ODD »</vt:lpstr>
      <vt:lpstr>Parcours d’avenir - animations Climate voices</vt:lpstr>
      <vt:lpstr>Parcours d’avenir - animations Climate voices</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Théâtre action « à bâtons rompus !!! »</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L’intégration du DD dans l’offre de formations qualifiantes de l’IFAPME</vt:lpstr>
      <vt:lpstr>Actualisation de l’offre de formation IFAPME intégrant le DD (exemples)</vt:lpstr>
      <vt:lpstr>ACTIVITE PEDAGGIQUE « Mur en pierres sèches »</vt:lpstr>
      <vt:lpstr>Actualisation de l’offre de formation IFAPME intégrant le DD (exemples)</vt:lpstr>
      <vt:lpstr>Actualisation de l’offre de formation IFAPME intégrant le DD (exemples)</vt:lpstr>
      <vt:lpstr>Actualisation de l’offre de formation IFAPME intégrant le DD (exemples)</vt:lpstr>
      <vt:lpstr>Actualisation de l’offre de formation IFAPME intégrant le DD (exemples)</vt:lpstr>
      <vt:lpstr>Actualisation de l’offre de formation IFAPME intégrant le DD (exemples)</vt:lpstr>
      <vt:lpstr>Actualisation de l’offre de formation IFAPME intégrant le DD (exemples)</vt:lpstr>
      <vt:lpstr>Actualisation de l’offre de formation IFAPME intégrant le DD (exemples)</vt:lpstr>
      <vt:lpstr>Actualisation de l’offre de formation IFAPME intégrant le DD (exemples)</vt:lpstr>
      <vt:lpstr>Actualisation de l’offre de formation IFAPME intégrant le DD (exemples)</vt:lpstr>
      <vt:lpstr>L’économie circulaire et les technologies &amp; techniques spécifiques – en chiffres …</vt:lpstr>
      <vt:lpstr>L’économie circulaire et les technologies &amp; techniques spécifiques – en chiffres …</vt:lpstr>
      <vt:lpstr>L’économie circulaire et les technologies &amp; techniques spécifiques – en chiffres …</vt:lpstr>
      <vt:lpstr>L’économie circulaire et les technologies &amp; techniques spécifiques – en chiffres …</vt:lpstr>
      <vt:lpstr>L’économie circulaire et les technologies &amp; techniques spécifiques – en chiffres …</vt:lpstr>
      <vt:lpstr>Présentation PowerPoint</vt:lpstr>
      <vt:lpstr>Présentation PowerPoint</vt:lpstr>
    </vt:vector>
  </TitlesOfParts>
  <Company>IFAPME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Réseau IFAPME</dc:title>
  <dc:creator>Bondroit Christophe</dc:creator>
  <cp:lastModifiedBy>Minet Vincent</cp:lastModifiedBy>
  <cp:revision>6</cp:revision>
  <dcterms:created xsi:type="dcterms:W3CDTF">2023-11-10T08:42:25Z</dcterms:created>
  <dcterms:modified xsi:type="dcterms:W3CDTF">2026-04-20T14:29:17Z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0x010100D43175DEA19AAC45866F9EC4490D33E1</vt:lpwstr>
  </property>
  <property fmtid="{D5CDD505-2E9C-101B-9397-08002B2CF9AE}" pid="3" name="MediaServiceImageTags">
    <vt:lpwstr/>
  </property>
</Properties>
</file>